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89" r:id="rId4"/>
    <p:sldId id="282" r:id="rId5"/>
    <p:sldId id="264" r:id="rId6"/>
    <p:sldId id="284" r:id="rId7"/>
    <p:sldId id="267" r:id="rId8"/>
    <p:sldId id="266" r:id="rId9"/>
    <p:sldId id="279" r:id="rId10"/>
    <p:sldId id="278" r:id="rId11"/>
    <p:sldId id="277" r:id="rId12"/>
    <p:sldId id="274" r:id="rId13"/>
    <p:sldId id="273" r:id="rId14"/>
    <p:sldId id="259" r:id="rId15"/>
    <p:sldId id="272" r:id="rId16"/>
    <p:sldId id="271" r:id="rId17"/>
    <p:sldId id="268" r:id="rId18"/>
    <p:sldId id="269" r:id="rId19"/>
    <p:sldId id="285" r:id="rId20"/>
    <p:sldId id="286" r:id="rId21"/>
    <p:sldId id="287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F2F0-E30A-43DA-8F5F-22AD1CA50B2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CBCC-90D7-4A09-BCCA-56ECD09B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CBCC-90D7-4A09-BCCA-56ECD09B18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4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CBCC-90D7-4A09-BCCA-56ECD09B18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5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CBCC-90D7-4A09-BCCA-56ECD09B18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4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CBCC-90D7-4A09-BCCA-56ECD09B18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8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6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CBCC-90D7-4A09-BCCA-56ECD09B18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4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4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7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6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71A7-E672-49C6-98F5-9437DC53532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FC01-AE68-4334-B27F-0315A06D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_golzarict50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274874"/>
            <a:ext cx="7683689" cy="5348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3825" y="5854889"/>
            <a:ext cx="489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 শুভেচ্ছা ও সালাম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78" y="733942"/>
            <a:ext cx="4355837" cy="58669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214313"/>
            <a:ext cx="4643438" cy="74342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614675"/>
            <a:ext cx="4643437" cy="89690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3" y="1212865"/>
            <a:ext cx="4643437" cy="41794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Round Same Side Corner Rectangle 12"/>
          <p:cNvSpPr/>
          <p:nvPr/>
        </p:nvSpPr>
        <p:spPr>
          <a:xfrm>
            <a:off x="1388878" y="201576"/>
            <a:ext cx="4355837" cy="5323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r>
              <a:rPr lang="bn-BD" sz="2250" dirty="0">
                <a:latin typeface="NikoshBAN" pitchFamily="2" charset="0"/>
                <a:cs typeface="NikoshBAN" pitchFamily="2" charset="0"/>
              </a:rPr>
              <a:t>রোযার গুরুত্ব সম্পর্কে রাসুল (সাঃ) বলেন-</a:t>
            </a:r>
            <a:endParaRPr lang="en-US" sz="22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4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5583905949700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14312"/>
            <a:ext cx="934146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1510449" y="3643313"/>
            <a:ext cx="9249289" cy="85725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pPr marL="642938" indent="-642938">
              <a:buFont typeface="Wingdings" pitchFamily="2" charset="2"/>
              <a:buChar char="Ø"/>
            </a:pPr>
            <a:r>
              <a:rPr lang="bn-BD" sz="3750" dirty="0">
                <a:latin typeface="NikoshBAN" pitchFamily="2" charset="0"/>
                <a:cs typeface="NikoshBAN" pitchFamily="2" charset="0"/>
              </a:rPr>
              <a:t>রমযান মাসে রোযা পালন করা মুসলমানের ওপর ফরজ।</a:t>
            </a:r>
            <a:endParaRPr lang="en-US" sz="37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498649" y="4714875"/>
            <a:ext cx="9249289" cy="785813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pPr marL="642938" indent="-642938">
              <a:buFont typeface="Wingdings" pitchFamily="2" charset="2"/>
              <a:buChar char="Ø"/>
            </a:pPr>
            <a:r>
              <a:rPr lang="bn-BD" sz="4500" dirty="0">
                <a:latin typeface="NikoshBAN" pitchFamily="2" charset="0"/>
                <a:cs typeface="NikoshBAN" pitchFamily="2" charset="0"/>
              </a:rPr>
              <a:t>যে রোযা অস্বীকার করবে সে কাফির হবে।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452562" y="5716702"/>
            <a:ext cx="9249289" cy="785813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pPr marL="642938" indent="-642938">
              <a:buFont typeface="Wingdings" pitchFamily="2" charset="2"/>
              <a:buChar char="Ø"/>
            </a:pPr>
            <a:r>
              <a:rPr lang="bn-BD" sz="3750" dirty="0">
                <a:latin typeface="NikoshBAN" pitchFamily="2" charset="0"/>
                <a:cs typeface="NikoshBAN" pitchFamily="2" charset="0"/>
              </a:rPr>
              <a:t>রোযা পালনের বিধান পূর্ববর্তী সকল উম্মতের জন্যও ছিল।</a:t>
            </a:r>
            <a:endParaRPr lang="en-US" sz="37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238501" y="214312"/>
            <a:ext cx="6175709" cy="64635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45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5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2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1143000"/>
            <a:ext cx="4876354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27" y="1143000"/>
            <a:ext cx="4883728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1125" y="5990509"/>
            <a:ext cx="9144000" cy="8137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ধনীরা গরিবের অনাহারে, অর্ধাহারে জীবনযাপনের কষ্ট অনুধাবন করতে পারে</a:t>
            </a:r>
            <a:r>
              <a:rPr lang="bn-BD" sz="168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8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68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3381376" y="357187"/>
            <a:ext cx="6175709" cy="646353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45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5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238501" y="214312"/>
            <a:ext cx="6175709" cy="64635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5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5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83" y="860665"/>
            <a:ext cx="4874180" cy="5857875"/>
          </a:xfrm>
          <a:prstGeom prst="rect">
            <a:avLst/>
          </a:prstGeom>
        </p:spPr>
      </p:pic>
      <p:pic>
        <p:nvPicPr>
          <p:cNvPr id="5" name="Picture 3" descr="C:\Users\Md. Yunus Azad\Desktop\Mobile pic\IMG_31996868309526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6083855" y="974964"/>
            <a:ext cx="4815246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/>
          <p:cNvSpPr/>
          <p:nvPr/>
        </p:nvSpPr>
        <p:spPr>
          <a:xfrm>
            <a:off x="1209675" y="5950744"/>
            <a:ext cx="9752708" cy="892969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506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দান-খয়রাতে উৎসাহিত হয়।</a:t>
            </a:r>
            <a:endParaRPr lang="en-US" sz="506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IMG_15260683865419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 bwMode="auto">
          <a:xfrm>
            <a:off x="633052" y="410760"/>
            <a:ext cx="6406408" cy="61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800498" y="410760"/>
            <a:ext cx="2831107" cy="61928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জান্নাতের ‘রাইয়ান' দরজা দিয়ে সিয়াম পালনকারী প্রবেশ করবে।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IMG_3565063701867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71438"/>
            <a:ext cx="6744096" cy="66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39125" y="142875"/>
            <a:ext cx="2643188" cy="65722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অতীত জীবনের গুনাহ মাফ করে দেওয়া হয়।</a:t>
            </a:r>
            <a:endParaRPr lang="en-US" sz="5625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309687" y="61863"/>
            <a:ext cx="6744096" cy="64635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45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ফজিলত-</a:t>
            </a:r>
            <a:endParaRPr lang="en-US" sz="45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90" y="860665"/>
            <a:ext cx="7534061" cy="4801118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795338" y="5941884"/>
            <a:ext cx="5894573" cy="73250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মুমিনের রিযিক বাড়িয়ে দেওয়া হয়।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238501" y="214312"/>
            <a:ext cx="6175709" cy="64635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4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9850" y="714375"/>
            <a:ext cx="20002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7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6788" y="4714875"/>
            <a:ext cx="52863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 আমাদের কি শিক্ষা দেয় লিখ ?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1378019"/>
            <a:ext cx="3165574" cy="2863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9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5081729" y="1078990"/>
            <a:ext cx="1885667" cy="73250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75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75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2875" y="4612821"/>
            <a:ext cx="4429125" cy="9282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7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 প্রকারগুলো </a:t>
            </a:r>
            <a:r>
              <a:rPr lang="bn-IN" sz="337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লেখ</a:t>
            </a:r>
            <a:endParaRPr lang="bn-BD" sz="337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1859742"/>
            <a:ext cx="2857500" cy="265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9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573206"/>
            <a:ext cx="140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860" y="1774208"/>
            <a:ext cx="398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উওরে টিক চিহ্ন দাও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496" y="2838734"/>
            <a:ext cx="442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 কোন ধরনের ইবাদত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496" y="3630304"/>
            <a:ext cx="555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আর্থিক      (খ) শারীরিক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(গ)সামাজিক   (ঘ) আর্থিক ও শারীরিক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006" y="3821035"/>
            <a:ext cx="27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anose="04020705040A02060702" pitchFamily="82" charset="0"/>
              </a:rPr>
              <a:t>√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8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343" y="764275"/>
            <a:ext cx="1711657" cy="812717"/>
          </a:xfrm>
          <a:solidFill>
            <a:srgbClr val="00FFFF"/>
          </a:solidFill>
        </p:spPr>
        <p:txBody>
          <a:bodyPr>
            <a:normAutofit/>
          </a:bodyPr>
          <a:lstStyle/>
          <a:p>
            <a:pPr eaLnBrk="1" hangingPunct="1"/>
            <a:r>
              <a:rPr lang="bn-IN" dirty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1541463" y="2720977"/>
            <a:ext cx="4572000" cy="3964547"/>
          </a:xfrm>
          <a:noFill/>
        </p:spPr>
        <p:txBody>
          <a:bodyPr>
            <a:normAutofit lnSpcReduction="10000"/>
          </a:bodyPr>
          <a:lstStyle/>
          <a:p>
            <a:pPr marL="400062" lvl="1" indent="0">
              <a:buNone/>
              <a:defRPr/>
            </a:pP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রহমান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98" lvl="1" indent="-1143036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1543098" lvl="1" indent="-1143036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মাদরাসা ও বি এম কলেজ</a:t>
            </a:r>
          </a:p>
          <a:p>
            <a:pPr marL="1543098" lvl="1" indent="-1143036">
              <a:buFont typeface="Wingdings" panose="05000000000000000000" pitchFamily="2" charset="2"/>
              <a:buChar char="v"/>
              <a:defRPr/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 দিনাজপুর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62" lvl="1" indent="0">
              <a:buNone/>
              <a:defRPr/>
            </a:pPr>
            <a:r>
              <a:rPr lang="en-US" dirty="0">
                <a:solidFill>
                  <a:srgbClr val="7030A0"/>
                </a:solidFill>
                <a:hlinkClick r:id="rId2"/>
              </a:rPr>
              <a:t>Email- golzarbtt36@gmail.com</a:t>
            </a:r>
            <a:endParaRPr lang="en-US" dirty="0">
              <a:solidFill>
                <a:srgbClr val="7030A0"/>
              </a:solidFill>
            </a:endParaRPr>
          </a:p>
          <a:p>
            <a:pPr marL="400062" lvl="1" indent="0">
              <a:buNone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০১৭২১৬৩১১২০</a:t>
            </a:r>
            <a:endParaRPr lang="bn-BD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GJ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73" indent="-285759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36" indent="-22860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50" indent="-22860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65" indent="-22860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79" indent="-22860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93" indent="-22860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107" indent="-22860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322" indent="-22860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081714" y="2720976"/>
            <a:ext cx="5272086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আল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চতুর্থ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।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৫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 মিঃ</a:t>
            </a: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তারিখঃ 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০২/১১/২০১৯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ইং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260">
            <a:off x="6066657" y="37913"/>
            <a:ext cx="2930973" cy="2584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09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46" y="1009936"/>
            <a:ext cx="3729039" cy="322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53802" y="233810"/>
            <a:ext cx="20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167" y="4462818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 প্রতিদান কে প্রদান করিবেন 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880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3539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0814" y="1078173"/>
            <a:ext cx="390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4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25583679619679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21" y="113993"/>
            <a:ext cx="8241400" cy="56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4454" y="5742443"/>
            <a:ext cx="22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মোবারক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7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7290" y="232013"/>
            <a:ext cx="8134065" cy="6168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664423" y="627799"/>
            <a:ext cx="1091821" cy="2688608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6196085" y="232013"/>
            <a:ext cx="1119116" cy="2442949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154539" y="1146412"/>
            <a:ext cx="1269241" cy="2702257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4155743" y="3630305"/>
            <a:ext cx="1201003" cy="2258704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6864825" y="3848669"/>
            <a:ext cx="1255594" cy="2279176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0364" y="2744999"/>
            <a:ext cx="321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 দ্বীনের খুঁটি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024" y="1605556"/>
            <a:ext cx="735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</a:rPr>
              <a:t>কালিমা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9114" y="4136060"/>
            <a:ext cx="569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952" y="4403118"/>
            <a:ext cx="839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8672" y="1932959"/>
            <a:ext cx="80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4632" y="963463"/>
            <a:ext cx="34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74" y="3564479"/>
            <a:ext cx="4624067" cy="306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256605"/>
            <a:ext cx="4571999" cy="330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74" y="256604"/>
            <a:ext cx="4624067" cy="330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3660866"/>
            <a:ext cx="4571999" cy="296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56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6732" y="762000"/>
            <a:ext cx="3657265" cy="7306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4125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713" y="2286000"/>
            <a:ext cx="8289802" cy="4135408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</a:bodyPr>
          <a:lstStyle/>
          <a:p>
            <a:r>
              <a:rPr lang="bn-BD" sz="375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IN" sz="37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37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সাওম </a:t>
            </a:r>
            <a:r>
              <a:rPr lang="bn-BD" sz="375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75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 কি </a:t>
            </a:r>
            <a:r>
              <a:rPr lang="bn-BD" sz="37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37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7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 সাওম এর সংজ্ঞা কি তা বলতে পারবে ।</a:t>
            </a:r>
          </a:p>
          <a:p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37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সাওম এর </a:t>
            </a:r>
            <a:r>
              <a:rPr lang="bn-BD" sz="375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37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BD" sz="37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7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bn-BD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সাওম এর</a:t>
            </a:r>
            <a:r>
              <a:rPr lang="en-US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ফযিলত ও</a:t>
            </a:r>
            <a:r>
              <a:rPr lang="bn-BD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গুরুত্ব </a:t>
            </a:r>
            <a:r>
              <a:rPr lang="bn-IN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বিশ্লেষন </a:t>
            </a:r>
            <a:r>
              <a:rPr lang="bn-BD" sz="37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bn-BD" sz="37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75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33895" indent="-533895">
              <a:buFont typeface="+mj-lt"/>
              <a:buAutoNum type="arabicPeriod"/>
            </a:pPr>
            <a:endParaRPr lang="en-US" sz="375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64" y="1737500"/>
            <a:ext cx="3727818" cy="30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 Same Side Corner Rectangle 12"/>
          <p:cNvSpPr/>
          <p:nvPr/>
        </p:nvSpPr>
        <p:spPr>
          <a:xfrm>
            <a:off x="2517901" y="5098025"/>
            <a:ext cx="2975624" cy="6858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3750" dirty="0">
                <a:latin typeface="NikoshBAN" pitchFamily="2" charset="0"/>
                <a:cs typeface="NikoshBAN" pitchFamily="2" charset="0"/>
              </a:rPr>
              <a:t>সাওম</a:t>
            </a:r>
            <a:endParaRPr lang="en-US" sz="375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13" idx="0"/>
          </p:cNvCxnSpPr>
          <p:nvPr/>
        </p:nvCxnSpPr>
        <p:spPr>
          <a:xfrm>
            <a:off x="5493525" y="5440925"/>
            <a:ext cx="673913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 Same Side Corner Rectangle 19"/>
          <p:cNvSpPr/>
          <p:nvPr/>
        </p:nvSpPr>
        <p:spPr>
          <a:xfrm>
            <a:off x="6575993" y="4962475"/>
            <a:ext cx="3250902" cy="6858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3750" dirty="0">
                <a:latin typeface="NikoshBAN" pitchFamily="2" charset="0"/>
                <a:cs typeface="NikoshBAN" pitchFamily="2" charset="0"/>
              </a:rPr>
              <a:t>বিরত থাকা</a:t>
            </a:r>
            <a:endParaRPr lang="en-US" sz="37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830" y="411679"/>
            <a:ext cx="3250903" cy="706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4969" dirty="0">
                <a:latin typeface="NikoshBAN" pitchFamily="2" charset="0"/>
                <a:cs typeface="NikoshBAN" pitchFamily="2" charset="0"/>
              </a:rPr>
              <a:t>মাহে রমযান</a:t>
            </a:r>
            <a:endParaRPr lang="en-US" sz="496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oon 1"/>
          <p:cNvSpPr/>
          <p:nvPr/>
        </p:nvSpPr>
        <p:spPr>
          <a:xfrm rot="12937408">
            <a:off x="9682981" y="932831"/>
            <a:ext cx="704238" cy="1032467"/>
          </a:xfrm>
          <a:prstGeom prst="moon">
            <a:avLst>
              <a:gd name="adj" fmla="val 190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endParaRPr lang="en-US" sz="1688"/>
          </a:p>
        </p:txBody>
      </p:sp>
      <p:sp>
        <p:nvSpPr>
          <p:cNvPr id="4" name="5-Point Star 3"/>
          <p:cNvSpPr/>
          <p:nvPr/>
        </p:nvSpPr>
        <p:spPr>
          <a:xfrm>
            <a:off x="9547464" y="991864"/>
            <a:ext cx="487635" cy="4572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endParaRPr lang="en-US" sz="1688"/>
          </a:p>
        </p:txBody>
      </p:sp>
      <p:sp>
        <p:nvSpPr>
          <p:cNvPr id="18" name="5-Point Star 17"/>
          <p:cNvSpPr/>
          <p:nvPr/>
        </p:nvSpPr>
        <p:spPr>
          <a:xfrm>
            <a:off x="8857170" y="267563"/>
            <a:ext cx="292582" cy="27432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endParaRPr lang="en-US" sz="1688"/>
          </a:p>
        </p:txBody>
      </p:sp>
      <p:sp>
        <p:nvSpPr>
          <p:cNvPr id="19" name="5-Point Star 18"/>
          <p:cNvSpPr/>
          <p:nvPr/>
        </p:nvSpPr>
        <p:spPr>
          <a:xfrm>
            <a:off x="8578747" y="1311904"/>
            <a:ext cx="292582" cy="27432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endParaRPr lang="en-US" sz="1688"/>
          </a:p>
        </p:txBody>
      </p:sp>
      <p:sp>
        <p:nvSpPr>
          <p:cNvPr id="21" name="5-Point Star 20"/>
          <p:cNvSpPr/>
          <p:nvPr/>
        </p:nvSpPr>
        <p:spPr>
          <a:xfrm>
            <a:off x="7064981" y="1311904"/>
            <a:ext cx="292582" cy="27432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endParaRPr lang="en-US" sz="1688"/>
          </a:p>
        </p:txBody>
      </p:sp>
      <p:sp>
        <p:nvSpPr>
          <p:cNvPr id="23" name="5-Point Star 22"/>
          <p:cNvSpPr/>
          <p:nvPr/>
        </p:nvSpPr>
        <p:spPr>
          <a:xfrm>
            <a:off x="2438735" y="1037584"/>
            <a:ext cx="292582" cy="27432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endParaRPr lang="en-US" sz="1688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02" y="1734860"/>
            <a:ext cx="3962498" cy="30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84" y="214312"/>
            <a:ext cx="2952856" cy="2606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4" y="214313"/>
            <a:ext cx="2947363" cy="2525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91" y="3981101"/>
            <a:ext cx="2714625" cy="2468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9" y="3951312"/>
            <a:ext cx="2714625" cy="252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94" y="212876"/>
            <a:ext cx="2862638" cy="2528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9125" y="2855201"/>
            <a:ext cx="150018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063" y="2855201"/>
            <a:ext cx="100012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4438" y="2855201"/>
            <a:ext cx="1285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1921" y="4143375"/>
            <a:ext cx="496767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750" y="4500562"/>
            <a:ext cx="471041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0448" y="4001512"/>
            <a:ext cx="167878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প্রকার</a:t>
            </a:r>
            <a:endParaRPr lang="en-US" sz="412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74927" y="3951311"/>
            <a:ext cx="1485677" cy="16208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81375" y="2855201"/>
            <a:ext cx="1993553" cy="143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0"/>
          </p:cNvCxnSpPr>
          <p:nvPr/>
        </p:nvCxnSpPr>
        <p:spPr>
          <a:xfrm flipH="1">
            <a:off x="6117766" y="2821183"/>
            <a:ext cx="406859" cy="113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738937" y="2821183"/>
            <a:ext cx="1357313" cy="132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810375" y="4500563"/>
            <a:ext cx="1185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74344" y="5357653"/>
            <a:ext cx="1336104" cy="78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0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IMG_57344321293583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10051"/>
          <a:stretch/>
        </p:blipFill>
        <p:spPr bwMode="auto">
          <a:xfrm>
            <a:off x="6126618" y="258421"/>
            <a:ext cx="1955708" cy="299927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357188"/>
            <a:ext cx="2857500" cy="28575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Round Same Side Corner Rectangle 2"/>
          <p:cNvSpPr/>
          <p:nvPr/>
        </p:nvSpPr>
        <p:spPr>
          <a:xfrm>
            <a:off x="4681662" y="0"/>
            <a:ext cx="738453" cy="3714750"/>
          </a:xfrm>
          <a:prstGeom prst="round2Same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3375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যাবতীয় পানাহার</a:t>
            </a:r>
            <a:endParaRPr lang="en-US" sz="3375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5678725" y="219786"/>
            <a:ext cx="2403601" cy="545690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914" tIns="47457" rIns="94914" bIns="47457" rtlCol="0" anchor="ctr"/>
          <a:lstStyle/>
          <a:p>
            <a:pPr algn="ctr"/>
            <a:r>
              <a:rPr lang="bn-BD" sz="337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ইন্দ্রীয় তৃপ্তি</a:t>
            </a:r>
            <a:endParaRPr lang="en-US" sz="3375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32" y="214312"/>
            <a:ext cx="2545043" cy="3071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3252107"/>
            <a:ext cx="2857500" cy="1891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5014658"/>
            <a:ext cx="2857501" cy="1634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37" y="3500438"/>
            <a:ext cx="3385988" cy="30896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rot="2599327">
            <a:off x="8619795" y="4030225"/>
            <a:ext cx="259868" cy="16402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4595814" y="4164550"/>
            <a:ext cx="2543324" cy="33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52938" y="5773043"/>
            <a:ext cx="2686199" cy="8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6526" y="4368427"/>
            <a:ext cx="220261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সুবহে সাদিক 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6526" y="6000750"/>
            <a:ext cx="120029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সূর্যাস্ত</a:t>
            </a:r>
            <a:endParaRPr lang="en-US" sz="33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0"/>
          <a:stretch/>
        </p:blipFill>
        <p:spPr>
          <a:xfrm>
            <a:off x="1452562" y="464344"/>
            <a:ext cx="9244296" cy="46181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885289"/>
            <a:ext cx="9244632" cy="164424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Round Same Side Corner Rectangle 10"/>
          <p:cNvSpPr/>
          <p:nvPr/>
        </p:nvSpPr>
        <p:spPr>
          <a:xfrm>
            <a:off x="1309688" y="71437"/>
            <a:ext cx="9519791" cy="785813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রোযার গুরুত্ব সম্পর্কে আল্লাহ তায়ালা বলেন-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0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295</Words>
  <Application>Microsoft Office PowerPoint</Application>
  <PresentationFormat>Widescreen</PresentationFormat>
  <Paragraphs>91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Algerian</vt:lpstr>
      <vt:lpstr>Arial</vt:lpstr>
      <vt:lpstr>BhrahmaputraEMJ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31</cp:revision>
  <dcterms:created xsi:type="dcterms:W3CDTF">2019-11-03T04:08:15Z</dcterms:created>
  <dcterms:modified xsi:type="dcterms:W3CDTF">2019-11-04T08:20:50Z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7721653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