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sldIdLst>
    <p:sldId id="328" r:id="rId3"/>
    <p:sldId id="276" r:id="rId4"/>
    <p:sldId id="277" r:id="rId5"/>
    <p:sldId id="320" r:id="rId6"/>
    <p:sldId id="319" r:id="rId7"/>
    <p:sldId id="263" r:id="rId8"/>
    <p:sldId id="264" r:id="rId9"/>
    <p:sldId id="286" r:id="rId10"/>
    <p:sldId id="302" r:id="rId11"/>
    <p:sldId id="306" r:id="rId12"/>
    <p:sldId id="316" r:id="rId13"/>
    <p:sldId id="308" r:id="rId14"/>
    <p:sldId id="311" r:id="rId15"/>
    <p:sldId id="296" r:id="rId16"/>
    <p:sldId id="312" r:id="rId17"/>
    <p:sldId id="318" r:id="rId18"/>
    <p:sldId id="317" r:id="rId19"/>
    <p:sldId id="322" r:id="rId20"/>
    <p:sldId id="323" r:id="rId21"/>
    <p:sldId id="324" r:id="rId22"/>
    <p:sldId id="326" r:id="rId23"/>
    <p:sldId id="327" r:id="rId24"/>
    <p:sldId id="313" r:id="rId25"/>
    <p:sldId id="315" r:id="rId26"/>
    <p:sldId id="314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7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9FF4C-97DE-4A00-BA9B-773B9FE97A7B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AFA1235F-4493-45BD-A7E2-75693525F0D8}">
      <dgm:prSet phldrT="[Text]" custT="1"/>
      <dgm:spPr/>
      <dgm:t>
        <a:bodyPr/>
        <a:lstStyle/>
        <a:p>
          <a:r>
            <a:rPr lang="en-US" sz="2800" dirty="0" smtClean="0"/>
            <a:t>2</a:t>
          </a:r>
          <a:r>
            <a:rPr lang="bn-IN" sz="2800" dirty="0" smtClean="0"/>
            <a:t> </a:t>
          </a:r>
          <a:endParaRPr lang="en-US" sz="2800" dirty="0"/>
        </a:p>
      </dgm:t>
    </dgm:pt>
    <dgm:pt modelId="{FAEDFEC6-B822-45AE-818E-BF70766DFC1A}" type="parTrans" cxnId="{2FCB160F-4394-4D72-8941-4F6BEDF93D05}">
      <dgm:prSet/>
      <dgm:spPr/>
      <dgm:t>
        <a:bodyPr/>
        <a:lstStyle/>
        <a:p>
          <a:endParaRPr lang="en-US"/>
        </a:p>
      </dgm:t>
    </dgm:pt>
    <dgm:pt modelId="{5BCF419E-A018-4A10-9C44-8B3523D9736D}" type="sibTrans" cxnId="{2FCB160F-4394-4D72-8941-4F6BEDF93D05}">
      <dgm:prSet/>
      <dgm:spPr/>
      <dgm:t>
        <a:bodyPr/>
        <a:lstStyle/>
        <a:p>
          <a:endParaRPr lang="en-US"/>
        </a:p>
      </dgm:t>
    </dgm:pt>
    <dgm:pt modelId="{BD1D843E-19B1-44B3-9F49-66C2C9844922}" type="pres">
      <dgm:prSet presAssocID="{6179FF4C-97DE-4A00-BA9B-773B9FE97A7B}" presName="Name0" presStyleCnt="0">
        <dgm:presLayoutVars>
          <dgm:dir/>
          <dgm:resizeHandles/>
        </dgm:presLayoutVars>
      </dgm:prSet>
      <dgm:spPr/>
    </dgm:pt>
    <dgm:pt modelId="{1F71DCE2-B460-43B3-A451-E37A97176F1E}" type="pres">
      <dgm:prSet presAssocID="{AFA1235F-4493-45BD-A7E2-75693525F0D8}" presName="composite" presStyleCnt="0"/>
      <dgm:spPr/>
    </dgm:pt>
    <dgm:pt modelId="{9B8735F3-319B-4FE0-B4EF-21B6D5F42599}" type="pres">
      <dgm:prSet presAssocID="{AFA1235F-4493-45BD-A7E2-75693525F0D8}" presName="rect1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03C19E-40F0-4C1E-9227-2B6C2C104610}" type="pres">
      <dgm:prSet presAssocID="{AFA1235F-4493-45BD-A7E2-75693525F0D8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7562B-4937-487B-9506-86F6952B4816}" type="presOf" srcId="{AFA1235F-4493-45BD-A7E2-75693525F0D8}" destId="{0603C19E-40F0-4C1E-9227-2B6C2C104610}" srcOrd="0" destOrd="0" presId="urn:microsoft.com/office/officeart/2008/layout/BendingPictureBlocks"/>
    <dgm:cxn modelId="{2FCB160F-4394-4D72-8941-4F6BEDF93D05}" srcId="{6179FF4C-97DE-4A00-BA9B-773B9FE97A7B}" destId="{AFA1235F-4493-45BD-A7E2-75693525F0D8}" srcOrd="0" destOrd="0" parTransId="{FAEDFEC6-B822-45AE-818E-BF70766DFC1A}" sibTransId="{5BCF419E-A018-4A10-9C44-8B3523D9736D}"/>
    <dgm:cxn modelId="{994AE75A-B7A2-4F1C-98F5-D685C9117336}" type="presOf" srcId="{6179FF4C-97DE-4A00-BA9B-773B9FE97A7B}" destId="{BD1D843E-19B1-44B3-9F49-66C2C9844922}" srcOrd="0" destOrd="0" presId="urn:microsoft.com/office/officeart/2008/layout/BendingPictureBlocks"/>
    <dgm:cxn modelId="{190BED31-42C2-4D6C-89B3-0D07FA68713D}" type="presParOf" srcId="{BD1D843E-19B1-44B3-9F49-66C2C9844922}" destId="{1F71DCE2-B460-43B3-A451-E37A97176F1E}" srcOrd="0" destOrd="0" presId="urn:microsoft.com/office/officeart/2008/layout/BendingPictureBlocks"/>
    <dgm:cxn modelId="{8A2AC819-B386-4CCE-9B9B-3A54E3285B07}" type="presParOf" srcId="{1F71DCE2-B460-43B3-A451-E37A97176F1E}" destId="{9B8735F3-319B-4FE0-B4EF-21B6D5F42599}" srcOrd="0" destOrd="0" presId="urn:microsoft.com/office/officeart/2008/layout/BendingPictureBlocks"/>
    <dgm:cxn modelId="{8E812C4F-5015-440F-B0BB-47418CC05901}" type="presParOf" srcId="{1F71DCE2-B460-43B3-A451-E37A97176F1E}" destId="{0603C19E-40F0-4C1E-9227-2B6C2C104610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4FA41-BA01-4C69-B8A7-1AD4D21A0AB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37698942-B306-40D8-84E1-0FF1FB9E5CDF}">
      <dgm:prSet phldrT="[Text]"/>
      <dgm:spPr/>
      <dgm:t>
        <a:bodyPr/>
        <a:lstStyle/>
        <a:p>
          <a:r>
            <a:rPr lang="en-US" dirty="0" smtClean="0"/>
            <a:t>4 </a:t>
          </a:r>
          <a:endParaRPr lang="en-US" dirty="0"/>
        </a:p>
      </dgm:t>
    </dgm:pt>
    <dgm:pt modelId="{CB52E5B7-03EC-4662-878A-8A1937D7C312}" type="parTrans" cxnId="{69F5E8A9-D368-4809-B5FA-F59D3BAD8205}">
      <dgm:prSet/>
      <dgm:spPr/>
      <dgm:t>
        <a:bodyPr/>
        <a:lstStyle/>
        <a:p>
          <a:endParaRPr lang="en-US"/>
        </a:p>
      </dgm:t>
    </dgm:pt>
    <dgm:pt modelId="{72E5BA97-6179-4A8C-88A4-908A05150793}" type="sibTrans" cxnId="{69F5E8A9-D368-4809-B5FA-F59D3BAD8205}">
      <dgm:prSet/>
      <dgm:spPr/>
      <dgm:t>
        <a:bodyPr/>
        <a:lstStyle/>
        <a:p>
          <a:endParaRPr lang="en-US"/>
        </a:p>
      </dgm:t>
    </dgm:pt>
    <dgm:pt modelId="{C27B4F86-6069-4338-A21F-9D3E9C750E14}" type="pres">
      <dgm:prSet presAssocID="{3484FA41-BA01-4C69-B8A7-1AD4D21A0AB5}" presName="Name0" presStyleCnt="0">
        <dgm:presLayoutVars>
          <dgm:dir/>
          <dgm:resizeHandles/>
        </dgm:presLayoutVars>
      </dgm:prSet>
      <dgm:spPr/>
    </dgm:pt>
    <dgm:pt modelId="{4D1BD13A-8657-4C2E-9B6F-AF6EE12ECEA0}" type="pres">
      <dgm:prSet presAssocID="{37698942-B306-40D8-84E1-0FF1FB9E5CDF}" presName="composite" presStyleCnt="0"/>
      <dgm:spPr/>
    </dgm:pt>
    <dgm:pt modelId="{2E3779CD-7850-42B3-A5EF-2BE2A77578CD}" type="pres">
      <dgm:prSet presAssocID="{37698942-B306-40D8-84E1-0FF1FB9E5CDF}" presName="rect1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B28DDD-7E06-4C95-9C71-15C02642E83E}" type="pres">
      <dgm:prSet presAssocID="{37698942-B306-40D8-84E1-0FF1FB9E5CDF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DA9F9-E8ED-40E3-BC2B-F257833E8A92}" type="presOf" srcId="{37698942-B306-40D8-84E1-0FF1FB9E5CDF}" destId="{3CB28DDD-7E06-4C95-9C71-15C02642E83E}" srcOrd="0" destOrd="0" presId="urn:microsoft.com/office/officeart/2008/layout/BendingPictureBlocks"/>
    <dgm:cxn modelId="{F85ABB58-A54F-4FBC-B58A-BE9F5D31E6A8}" type="presOf" srcId="{3484FA41-BA01-4C69-B8A7-1AD4D21A0AB5}" destId="{C27B4F86-6069-4338-A21F-9D3E9C750E14}" srcOrd="0" destOrd="0" presId="urn:microsoft.com/office/officeart/2008/layout/BendingPictureBlocks"/>
    <dgm:cxn modelId="{69F5E8A9-D368-4809-B5FA-F59D3BAD8205}" srcId="{3484FA41-BA01-4C69-B8A7-1AD4D21A0AB5}" destId="{37698942-B306-40D8-84E1-0FF1FB9E5CDF}" srcOrd="0" destOrd="0" parTransId="{CB52E5B7-03EC-4662-878A-8A1937D7C312}" sibTransId="{72E5BA97-6179-4A8C-88A4-908A05150793}"/>
    <dgm:cxn modelId="{0302BBF1-9DD2-401F-988D-5A191B54BEBE}" type="presParOf" srcId="{C27B4F86-6069-4338-A21F-9D3E9C750E14}" destId="{4D1BD13A-8657-4C2E-9B6F-AF6EE12ECEA0}" srcOrd="0" destOrd="0" presId="urn:microsoft.com/office/officeart/2008/layout/BendingPictureBlocks"/>
    <dgm:cxn modelId="{67FDE7E8-E7D9-4166-AE89-162CCF953661}" type="presParOf" srcId="{4D1BD13A-8657-4C2E-9B6F-AF6EE12ECEA0}" destId="{2E3779CD-7850-42B3-A5EF-2BE2A77578CD}" srcOrd="0" destOrd="0" presId="urn:microsoft.com/office/officeart/2008/layout/BendingPictureBlocks"/>
    <dgm:cxn modelId="{8A974E35-29F5-466A-8AD9-9BE4741B22B8}" type="presParOf" srcId="{4D1BD13A-8657-4C2E-9B6F-AF6EE12ECEA0}" destId="{3CB28DDD-7E06-4C95-9C71-15C02642E83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9B0B9-05D0-4AF6-BF06-A423F3A237CA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B0FB78AA-828B-4766-B50F-7C4E45968921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2B3EB85-E845-452C-B396-49AD13BB5324}" type="parTrans" cxnId="{96C35CBF-195D-4EE8-B0AE-62E3447985FA}">
      <dgm:prSet/>
      <dgm:spPr/>
      <dgm:t>
        <a:bodyPr/>
        <a:lstStyle/>
        <a:p>
          <a:endParaRPr lang="en-US"/>
        </a:p>
      </dgm:t>
    </dgm:pt>
    <dgm:pt modelId="{AA8B45DC-1D01-4914-9D2A-D037426D2C03}" type="sibTrans" cxnId="{96C35CBF-195D-4EE8-B0AE-62E3447985FA}">
      <dgm:prSet/>
      <dgm:spPr/>
      <dgm:t>
        <a:bodyPr/>
        <a:lstStyle/>
        <a:p>
          <a:endParaRPr lang="en-US"/>
        </a:p>
      </dgm:t>
    </dgm:pt>
    <dgm:pt modelId="{CA596E09-83BB-44E5-9819-F9FBE5AF0848}" type="pres">
      <dgm:prSet presAssocID="{25D9B0B9-05D0-4AF6-BF06-A423F3A237CA}" presName="Name0" presStyleCnt="0">
        <dgm:presLayoutVars>
          <dgm:dir/>
          <dgm:resizeHandles/>
        </dgm:presLayoutVars>
      </dgm:prSet>
      <dgm:spPr/>
    </dgm:pt>
    <dgm:pt modelId="{F4AE3769-C11E-47B2-838F-9AFCC0CA7496}" type="pres">
      <dgm:prSet presAssocID="{B0FB78AA-828B-4766-B50F-7C4E45968921}" presName="composite" presStyleCnt="0"/>
      <dgm:spPr/>
    </dgm:pt>
    <dgm:pt modelId="{44D9C5A8-498F-4852-A5DB-5ADAA409B37C}" type="pres">
      <dgm:prSet presAssocID="{B0FB78AA-828B-4766-B50F-7C4E45968921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0D4E63D-7A8D-4461-AA4D-97CB4E677D29}" type="pres">
      <dgm:prSet presAssocID="{B0FB78AA-828B-4766-B50F-7C4E45968921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C35CBF-195D-4EE8-B0AE-62E3447985FA}" srcId="{25D9B0B9-05D0-4AF6-BF06-A423F3A237CA}" destId="{B0FB78AA-828B-4766-B50F-7C4E45968921}" srcOrd="0" destOrd="0" parTransId="{92B3EB85-E845-452C-B396-49AD13BB5324}" sibTransId="{AA8B45DC-1D01-4914-9D2A-D037426D2C03}"/>
    <dgm:cxn modelId="{C28E22BA-B0CC-47AD-9B9F-EE0F1AA34C85}" type="presOf" srcId="{25D9B0B9-05D0-4AF6-BF06-A423F3A237CA}" destId="{CA596E09-83BB-44E5-9819-F9FBE5AF0848}" srcOrd="0" destOrd="0" presId="urn:microsoft.com/office/officeart/2008/layout/BendingPictureBlocks"/>
    <dgm:cxn modelId="{B9DB1556-E785-4A6A-9A6A-14EF1F295959}" type="presOf" srcId="{B0FB78AA-828B-4766-B50F-7C4E45968921}" destId="{50D4E63D-7A8D-4461-AA4D-97CB4E677D29}" srcOrd="0" destOrd="0" presId="urn:microsoft.com/office/officeart/2008/layout/BendingPictureBlocks"/>
    <dgm:cxn modelId="{D04779BF-964C-46EB-BDD0-22D0C0DAF692}" type="presParOf" srcId="{CA596E09-83BB-44E5-9819-F9FBE5AF0848}" destId="{F4AE3769-C11E-47B2-838F-9AFCC0CA7496}" srcOrd="0" destOrd="0" presId="urn:microsoft.com/office/officeart/2008/layout/BendingPictureBlocks"/>
    <dgm:cxn modelId="{C6885236-07D5-49B3-AA00-0848779DE2DE}" type="presParOf" srcId="{F4AE3769-C11E-47B2-838F-9AFCC0CA7496}" destId="{44D9C5A8-498F-4852-A5DB-5ADAA409B37C}" srcOrd="0" destOrd="0" presId="urn:microsoft.com/office/officeart/2008/layout/BendingPictureBlocks"/>
    <dgm:cxn modelId="{9C39FE2E-F357-4ADD-BCEA-704BBF89B9B7}" type="presParOf" srcId="{F4AE3769-C11E-47B2-838F-9AFCC0CA7496}" destId="{50D4E63D-7A8D-4461-AA4D-97CB4E677D29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AC02E-6A9E-42F1-8411-5152FCD82951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8C1B7E9D-EC56-456C-9254-D222DE8D5E77}">
      <dgm:prSet phldrT="[Text]" custT="1"/>
      <dgm:spPr/>
      <dgm:t>
        <a:bodyPr/>
        <a:lstStyle/>
        <a:p>
          <a:r>
            <a:rPr lang="en-US" sz="2000" dirty="0" smtClean="0"/>
            <a:t>6 </a:t>
          </a:r>
          <a:r>
            <a:rPr lang="bn-IN" sz="2000" dirty="0" smtClean="0"/>
            <a:t> </a:t>
          </a:r>
          <a:endParaRPr lang="en-US" sz="2000" dirty="0"/>
        </a:p>
      </dgm:t>
    </dgm:pt>
    <dgm:pt modelId="{7AAD4849-2C07-4063-B1D2-1D4D5A9A0211}" type="parTrans" cxnId="{14152250-AF61-48A7-A947-BD1DC1BAD28C}">
      <dgm:prSet/>
      <dgm:spPr/>
      <dgm:t>
        <a:bodyPr/>
        <a:lstStyle/>
        <a:p>
          <a:endParaRPr lang="en-US"/>
        </a:p>
      </dgm:t>
    </dgm:pt>
    <dgm:pt modelId="{F4990967-D1BB-4C47-B128-0BE28583C636}" type="sibTrans" cxnId="{14152250-AF61-48A7-A947-BD1DC1BAD28C}">
      <dgm:prSet/>
      <dgm:spPr/>
      <dgm:t>
        <a:bodyPr/>
        <a:lstStyle/>
        <a:p>
          <a:endParaRPr lang="en-US"/>
        </a:p>
      </dgm:t>
    </dgm:pt>
    <dgm:pt modelId="{6E04093A-B607-4735-9328-9DE6AEF4B96B}" type="pres">
      <dgm:prSet presAssocID="{129AC02E-6A9E-42F1-8411-5152FCD82951}" presName="Name0" presStyleCnt="0">
        <dgm:presLayoutVars>
          <dgm:dir/>
          <dgm:resizeHandles/>
        </dgm:presLayoutVars>
      </dgm:prSet>
      <dgm:spPr/>
    </dgm:pt>
    <dgm:pt modelId="{0E9BD9BD-9EB7-4F76-845A-2FC085F022CB}" type="pres">
      <dgm:prSet presAssocID="{8C1B7E9D-EC56-456C-9254-D222DE8D5E77}" presName="composite" presStyleCnt="0"/>
      <dgm:spPr/>
    </dgm:pt>
    <dgm:pt modelId="{F38C4F0B-9035-4F01-A9E3-4D05C54675B1}" type="pres">
      <dgm:prSet presAssocID="{8C1B7E9D-EC56-456C-9254-D222DE8D5E77}" presName="rect1" presStyleLbl="bgImgPlace1" presStyleIdx="0" presStyleCnt="1" custLinFactNeighborX="12938" custLinFactNeighborY="57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015E271-D954-4767-98DE-75DB8D2943AE}" type="pres">
      <dgm:prSet presAssocID="{8C1B7E9D-EC56-456C-9254-D222DE8D5E77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C38FD-69D6-4714-8F72-5C3D0CADE7CB}" type="presOf" srcId="{8C1B7E9D-EC56-456C-9254-D222DE8D5E77}" destId="{8015E271-D954-4767-98DE-75DB8D2943AE}" srcOrd="0" destOrd="0" presId="urn:microsoft.com/office/officeart/2008/layout/BendingPictureBlocks"/>
    <dgm:cxn modelId="{906D2D23-FE0A-454B-A0EC-6BAC0E5473F3}" type="presOf" srcId="{129AC02E-6A9E-42F1-8411-5152FCD82951}" destId="{6E04093A-B607-4735-9328-9DE6AEF4B96B}" srcOrd="0" destOrd="0" presId="urn:microsoft.com/office/officeart/2008/layout/BendingPictureBlocks"/>
    <dgm:cxn modelId="{14152250-AF61-48A7-A947-BD1DC1BAD28C}" srcId="{129AC02E-6A9E-42F1-8411-5152FCD82951}" destId="{8C1B7E9D-EC56-456C-9254-D222DE8D5E77}" srcOrd="0" destOrd="0" parTransId="{7AAD4849-2C07-4063-B1D2-1D4D5A9A0211}" sibTransId="{F4990967-D1BB-4C47-B128-0BE28583C636}"/>
    <dgm:cxn modelId="{F6F192FA-5430-4CF1-9EC9-3FFB191749CE}" type="presParOf" srcId="{6E04093A-B607-4735-9328-9DE6AEF4B96B}" destId="{0E9BD9BD-9EB7-4F76-845A-2FC085F022CB}" srcOrd="0" destOrd="0" presId="urn:microsoft.com/office/officeart/2008/layout/BendingPictureBlocks"/>
    <dgm:cxn modelId="{42B0D3D5-B401-4798-A6AB-907D1EA44CD1}" type="presParOf" srcId="{0E9BD9BD-9EB7-4F76-845A-2FC085F022CB}" destId="{F38C4F0B-9035-4F01-A9E3-4D05C54675B1}" srcOrd="0" destOrd="0" presId="urn:microsoft.com/office/officeart/2008/layout/BendingPictureBlocks"/>
    <dgm:cxn modelId="{81571608-2963-4F85-BABB-25DB93C5065F}" type="presParOf" srcId="{0E9BD9BD-9EB7-4F76-845A-2FC085F022CB}" destId="{8015E271-D954-4767-98DE-75DB8D2943A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EAC336-E8C4-4B1B-A1F3-4544D0021C10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48C3E148-0EF7-4113-A264-B774ADE0F64E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3C1D0E74-9281-4B1D-A2B6-FDB24F729C3F}" type="parTrans" cxnId="{C99D3CF7-1BF3-46E2-9C10-A2C09C9594E3}">
      <dgm:prSet/>
      <dgm:spPr/>
      <dgm:t>
        <a:bodyPr/>
        <a:lstStyle/>
        <a:p>
          <a:endParaRPr lang="en-US"/>
        </a:p>
      </dgm:t>
    </dgm:pt>
    <dgm:pt modelId="{3C19E5A1-299E-460E-ABD5-D1A65685BD8C}" type="sibTrans" cxnId="{C99D3CF7-1BF3-46E2-9C10-A2C09C9594E3}">
      <dgm:prSet/>
      <dgm:spPr/>
      <dgm:t>
        <a:bodyPr/>
        <a:lstStyle/>
        <a:p>
          <a:endParaRPr lang="en-US"/>
        </a:p>
      </dgm:t>
    </dgm:pt>
    <dgm:pt modelId="{D9E06E1B-E873-4F2C-A9B9-7B2CA0B4537C}" type="pres">
      <dgm:prSet presAssocID="{90EAC336-E8C4-4B1B-A1F3-4544D0021C10}" presName="Name0" presStyleCnt="0">
        <dgm:presLayoutVars>
          <dgm:dir/>
          <dgm:resizeHandles/>
        </dgm:presLayoutVars>
      </dgm:prSet>
      <dgm:spPr/>
    </dgm:pt>
    <dgm:pt modelId="{AB8842B4-574F-4D73-9F93-5759E108CFF4}" type="pres">
      <dgm:prSet presAssocID="{48C3E148-0EF7-4113-A264-B774ADE0F64E}" presName="composite" presStyleCnt="0"/>
      <dgm:spPr/>
    </dgm:pt>
    <dgm:pt modelId="{9871583E-3058-4391-B1D0-BA25B83D2872}" type="pres">
      <dgm:prSet presAssocID="{48C3E148-0EF7-4113-A264-B774ADE0F64E}" presName="rect1" presStyleLbl="bgImgPlace1" presStyleIdx="0" presStyleCnt="1" custScaleX="114329" custLinFactNeighborX="78845" custLinFactNeighborY="-56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97740B1-CA67-437E-8C65-8D9F2862B73A}" type="pres">
      <dgm:prSet presAssocID="{48C3E148-0EF7-4113-A264-B774ADE0F64E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D3CF7-1BF3-46E2-9C10-A2C09C9594E3}" srcId="{90EAC336-E8C4-4B1B-A1F3-4544D0021C10}" destId="{48C3E148-0EF7-4113-A264-B774ADE0F64E}" srcOrd="0" destOrd="0" parTransId="{3C1D0E74-9281-4B1D-A2B6-FDB24F729C3F}" sibTransId="{3C19E5A1-299E-460E-ABD5-D1A65685BD8C}"/>
    <dgm:cxn modelId="{70D1D528-B5B2-426B-91A1-84CFF40F8BD4}" type="presOf" srcId="{90EAC336-E8C4-4B1B-A1F3-4544D0021C10}" destId="{D9E06E1B-E873-4F2C-A9B9-7B2CA0B4537C}" srcOrd="0" destOrd="0" presId="urn:microsoft.com/office/officeart/2008/layout/BendingPictureBlocks"/>
    <dgm:cxn modelId="{9F285107-A552-4E81-A4F3-62B811BC61BA}" type="presOf" srcId="{48C3E148-0EF7-4113-A264-B774ADE0F64E}" destId="{497740B1-CA67-437E-8C65-8D9F2862B73A}" srcOrd="0" destOrd="0" presId="urn:microsoft.com/office/officeart/2008/layout/BendingPictureBlocks"/>
    <dgm:cxn modelId="{16549527-F6CE-46C9-93E7-54C93B2207AF}" type="presParOf" srcId="{D9E06E1B-E873-4F2C-A9B9-7B2CA0B4537C}" destId="{AB8842B4-574F-4D73-9F93-5759E108CFF4}" srcOrd="0" destOrd="0" presId="urn:microsoft.com/office/officeart/2008/layout/BendingPictureBlocks"/>
    <dgm:cxn modelId="{2545DA3F-392B-4548-95B8-18CCFCF579AD}" type="presParOf" srcId="{AB8842B4-574F-4D73-9F93-5759E108CFF4}" destId="{9871583E-3058-4391-B1D0-BA25B83D2872}" srcOrd="0" destOrd="0" presId="urn:microsoft.com/office/officeart/2008/layout/BendingPictureBlocks"/>
    <dgm:cxn modelId="{42B3CBC4-FE7E-4EE2-971E-3D6ECE8A3651}" type="presParOf" srcId="{AB8842B4-574F-4D73-9F93-5759E108CFF4}" destId="{497740B1-CA67-437E-8C65-8D9F2862B73A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ADEF-117B-4AA8-AC8C-08E6AA16580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D1151-DCC7-49D9-97A3-60D1FC5CB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076-6521-49C8-B486-C9F64B823ECA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306-B48E-4B66-ADD0-6562B6433EBB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2053-391D-413F-B838-D219F658C0D8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6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8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9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2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5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8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0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6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6" indent="0">
              <a:buNone/>
              <a:defRPr sz="2000"/>
            </a:lvl7pPr>
            <a:lvl8pPr marL="3199976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5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70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2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EC49-9A4A-45E2-8A5B-C55B5D82141A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7605-47B2-4824-8267-1E422E678286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6229-10E8-46F7-B9F6-FACB35754BCB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EBB-E086-48DD-B7F5-80022A760C7D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99A6-653C-4BE2-AB9F-88AF2504A823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FCD7-0D1D-4201-8C27-2F19DEB5610A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46AF-AFD6-48A2-8AAB-1BBBD8E94879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F1BC-C716-4ED2-899E-AA8E63D25EBF}" type="datetime9">
              <a:rPr lang="en-US" smtClean="0"/>
              <a:t>11/6/2019 11:07:32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9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2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7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defTabSz="9142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defTabSz="9142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8.jpg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4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456" y="610176"/>
            <a:ext cx="8381993" cy="6071752"/>
          </a:xfrm>
          <a:prstGeom prst="rect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5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BD" sz="4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bn-BD" sz="6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" b="1" dirty="0" smtClean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bn-BD" sz="7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7" descr="G:\Animation\jho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3964" y="4038600"/>
            <a:ext cx="1683327" cy="1404527"/>
          </a:xfrm>
          <a:prstGeom prst="rect">
            <a:avLst/>
          </a:prstGeom>
          <a:noFill/>
        </p:spPr>
      </p:pic>
      <p:pic>
        <p:nvPicPr>
          <p:cNvPr id="4" name="Picture 7" descr="G:\Animation\jho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86600" y="4068936"/>
            <a:ext cx="1683327" cy="140452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45367" y="3226378"/>
            <a:ext cx="6071752" cy="381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6503" y="3226378"/>
            <a:ext cx="6071750" cy="381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7" y="6452754"/>
            <a:ext cx="8440872" cy="381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4" y="3"/>
            <a:ext cx="8433945" cy="380999"/>
          </a:xfrm>
          <a:prstGeom prst="rect">
            <a:avLst/>
          </a:prstGeom>
        </p:spPr>
      </p:pic>
      <p:pic>
        <p:nvPicPr>
          <p:cNvPr id="11" name="Picture 4" descr="G:\Animation\Blume4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4" y="533400"/>
            <a:ext cx="3429000" cy="1143000"/>
          </a:xfrm>
          <a:prstGeom prst="rect">
            <a:avLst/>
          </a:prstGeom>
          <a:noFill/>
        </p:spPr>
      </p:pic>
      <p:pic>
        <p:nvPicPr>
          <p:cNvPr id="5" name="Picture 4" descr="prettyyellowbutterfl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71351">
            <a:off x="3905935" y="828614"/>
            <a:ext cx="1915181" cy="1309646"/>
          </a:xfrm>
          <a:prstGeom prst="rect">
            <a:avLst/>
          </a:prstGeom>
        </p:spPr>
      </p:pic>
      <p:pic>
        <p:nvPicPr>
          <p:cNvPr id="12" name="Content Placeholder 5" descr="flower03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249" y="610176"/>
            <a:ext cx="8244406" cy="58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us 1"/>
          <p:cNvSpPr/>
          <p:nvPr/>
        </p:nvSpPr>
        <p:spPr>
          <a:xfrm>
            <a:off x="236444" y="457200"/>
            <a:ext cx="2133600" cy="13716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121024" y="1600200"/>
            <a:ext cx="2249020" cy="1828800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83508" y="3276600"/>
            <a:ext cx="1992407" cy="1676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77320" y="5334000"/>
            <a:ext cx="2253504" cy="914400"/>
          </a:xfrm>
          <a:prstGeom prst="mathDivid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49021" y="636494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যোগ চিহ্ন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76750" y="62753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ইংরেজিতে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669742" y="618565"/>
            <a:ext cx="2057400" cy="1066800"/>
          </a:xfrm>
          <a:prstGeom prst="rightArrow">
            <a:avLst>
              <a:gd name="adj1" fmla="val 5294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প্লাস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49021" y="198120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বিয়োগ চিহ্ন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76750" y="198120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ইংরেজিতে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6550" y="1981200"/>
            <a:ext cx="2057400" cy="1066800"/>
          </a:xfrm>
          <a:prstGeom prst="rightArrow">
            <a:avLst>
              <a:gd name="adj1" fmla="val 5294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মাইনাস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49021" y="365760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গুন চিহ্ন  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476750" y="365760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ইংরেজিতে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664138" y="3657600"/>
            <a:ext cx="2057400" cy="1066800"/>
          </a:xfrm>
          <a:prstGeom prst="rightArrow">
            <a:avLst>
              <a:gd name="adj1" fmla="val 5294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ইন্টু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249021" y="527573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ভাগ চিহ্ন 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674224" y="5235388"/>
            <a:ext cx="2057400" cy="1066800"/>
          </a:xfrm>
          <a:prstGeom prst="rightArrow">
            <a:avLst>
              <a:gd name="adj1" fmla="val 5294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ডিভিশন 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494679" y="5235388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ইংরেজিতে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304800" y="228600"/>
            <a:ext cx="3581400" cy="2133600"/>
          </a:xfrm>
          <a:prstGeom prst="mathPlus">
            <a:avLst/>
          </a:prstGeom>
          <a:effectLst>
            <a:glow rad="1117600">
              <a:srgbClr val="FFC000"/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5613586" y="457200"/>
            <a:ext cx="3073214" cy="1828800"/>
          </a:xfrm>
          <a:prstGeom prst="mathMinus">
            <a:avLst/>
          </a:prstGeom>
          <a:effectLst>
            <a:glow rad="1257300">
              <a:srgbClr val="00B0F0"/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83507" y="3733800"/>
            <a:ext cx="3450293" cy="2057400"/>
          </a:xfrm>
          <a:prstGeom prst="mathMultiply">
            <a:avLst/>
          </a:prstGeom>
          <a:effectLst>
            <a:glow rad="1384300">
              <a:srgbClr val="7030A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5112680" y="3581400"/>
            <a:ext cx="3574120" cy="2061882"/>
          </a:xfrm>
          <a:prstGeom prst="mathDivide">
            <a:avLst/>
          </a:prstGeom>
          <a:effectLst>
            <a:glow rad="1333500">
              <a:srgbClr val="FF0000"/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>
            <a:off x="914400" y="2590800"/>
            <a:ext cx="2362200" cy="533400"/>
          </a:xfrm>
          <a:prstGeom prst="flowChartTerminator">
            <a:avLst/>
          </a:prstGeo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প্লাস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6248400" y="2514600"/>
            <a:ext cx="1600200" cy="533400"/>
          </a:xfrm>
          <a:prstGeom prst="flowChartTerminator">
            <a:avLst/>
          </a:prstGeo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মাইনাস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066800" y="5943600"/>
            <a:ext cx="1524000" cy="533400"/>
          </a:xfrm>
          <a:prstGeom prst="flowChartTerminator">
            <a:avLst/>
          </a:prstGeo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ইন্টু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6248400" y="5943600"/>
            <a:ext cx="1524000" cy="533400"/>
          </a:xfrm>
          <a:prstGeom prst="flowChartTerminator">
            <a:avLst/>
          </a:prstGeo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ডিভিশন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29000" y="2600178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3227876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 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65607" y="1981200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80848" y="4409564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03124" y="5539832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4025153" y="1273160"/>
            <a:ext cx="2114256" cy="599128"/>
          </a:xfrm>
          <a:prstGeom prst="flowChartTerminator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চিহ্নটি কী ? </a:t>
            </a:r>
            <a:endParaRPr lang="en-US" sz="2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89430" y="2304244"/>
            <a:ext cx="26020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(ক) মাইনাস 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578224" y="3397092"/>
            <a:ext cx="26020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(খ) প্লাস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584947" y="4353558"/>
            <a:ext cx="26020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(গ) ইন্টু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598394" y="5398382"/>
            <a:ext cx="26020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(ঘ) ডিভিশন 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Action Button: Back or Previous 35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Action Button: Home 3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4114800" y="239330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4114800" y="3467515"/>
            <a:ext cx="1828800" cy="600222"/>
          </a:xfrm>
          <a:prstGeom prst="flowChartTermina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ধন্যবাদ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4114800" y="443163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4114800" y="546118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2027144" y="990600"/>
            <a:ext cx="2087656" cy="1219200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96400" y="858354"/>
            <a:ext cx="182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wcÖq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wkÿK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GLv‡b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wUªMvi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Av‡Q</a:t>
            </a:r>
            <a:r>
              <a:rPr lang="en-US" sz="3600" dirty="0" smtClean="0">
                <a:latin typeface="SutonnyMJ" pitchFamily="2" charset="0"/>
              </a:rPr>
              <a:t>| </a:t>
            </a:r>
          </a:p>
          <a:p>
            <a:r>
              <a:rPr lang="en-US" sz="3600" dirty="0" smtClean="0">
                <a:latin typeface="SutonnyMJ" pitchFamily="2" charset="0"/>
              </a:rPr>
              <a:t>K, L, M </a:t>
            </a:r>
            <a:r>
              <a:rPr lang="en-US" sz="3600" dirty="0" err="1" smtClean="0">
                <a:latin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</a:rPr>
              <a:t> N </a:t>
            </a:r>
            <a:r>
              <a:rPr lang="en-US" sz="3600" dirty="0" err="1" smtClean="0">
                <a:latin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Dci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wK¬K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Kiæb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7" grpId="0" animBg="1"/>
      <p:bldP spid="32" grpId="0" animBg="1"/>
      <p:bldP spid="33" grpId="0" animBg="1"/>
      <p:bldP spid="34" grpId="0" animBg="1"/>
      <p:bldP spid="28" grpId="0" animBg="1"/>
      <p:bldP spid="29" grpId="0" animBg="1"/>
      <p:bldP spid="30" grpId="0" animBg="1"/>
      <p:bldP spid="31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29000" y="2600178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3281124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 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65607" y="2034448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80848" y="4462812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03124" y="5593080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4025153" y="1273160"/>
            <a:ext cx="2114256" cy="599128"/>
          </a:xfrm>
          <a:prstGeom prst="flowChartTerminator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চিহ্নটি কী ?  </a:t>
            </a:r>
            <a:endParaRPr lang="en-US" sz="2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37030" y="2304244"/>
            <a:ext cx="28306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(ক)</a:t>
            </a:r>
            <a:r>
              <a:rPr lang="bn-IN" sz="36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প্লাস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425824" y="3397092"/>
            <a:ext cx="2830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(খ) মাইনাস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432547" y="4353558"/>
            <a:ext cx="28306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(গ) ইন্টু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445994" y="5398382"/>
            <a:ext cx="2830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(ঘ) ডিভিশন 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Action Button: Back or Previous 35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Action Button: Home 3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4114800" y="239330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4114800" y="3467515"/>
            <a:ext cx="1828800" cy="600222"/>
          </a:xfrm>
          <a:prstGeom prst="flowChartTermina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ধন্যবাদ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4114800" y="443163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4114800" y="546118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1246095" y="726141"/>
            <a:ext cx="2666999" cy="1743368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296400" y="858354"/>
            <a:ext cx="182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wcÖq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wkÿK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GLv‡b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wUªMvi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Av‡Q</a:t>
            </a:r>
            <a:r>
              <a:rPr lang="en-US" sz="3600" dirty="0" smtClean="0">
                <a:latin typeface="SutonnyMJ" pitchFamily="2" charset="0"/>
              </a:rPr>
              <a:t>| </a:t>
            </a:r>
          </a:p>
          <a:p>
            <a:r>
              <a:rPr lang="en-US" sz="3600" dirty="0" smtClean="0">
                <a:latin typeface="SutonnyMJ" pitchFamily="2" charset="0"/>
              </a:rPr>
              <a:t>K, L, M </a:t>
            </a:r>
            <a:r>
              <a:rPr lang="en-US" sz="3600" dirty="0" err="1" smtClean="0">
                <a:latin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</a:rPr>
              <a:t> N </a:t>
            </a:r>
            <a:r>
              <a:rPr lang="en-US" sz="3600" dirty="0" err="1" smtClean="0">
                <a:latin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Dci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wK¬K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Kiæb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7" grpId="0" animBg="1"/>
      <p:bldP spid="32" grpId="0" animBg="1"/>
      <p:bldP spid="33" grpId="0" animBg="1"/>
      <p:bldP spid="34" grpId="0" animBg="1"/>
      <p:bldP spid="28" grpId="0" animBg="1"/>
      <p:bldP spid="29" grpId="0" animBg="1"/>
      <p:bldP spid="30" grpId="0" animBg="1"/>
      <p:bldP spid="31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/>
          <p:cNvSpPr/>
          <p:nvPr/>
        </p:nvSpPr>
        <p:spPr>
          <a:xfrm>
            <a:off x="402067" y="381000"/>
            <a:ext cx="8343900" cy="5950394"/>
          </a:xfrm>
          <a:prstGeom prst="round2DiagRect">
            <a:avLst>
              <a:gd name="adj1" fmla="val 43273"/>
              <a:gd name="adj2" fmla="val 0"/>
            </a:avLst>
          </a:prstGeom>
          <a:ln w="57150"/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চিহ্ন ব্যবহারের নিয়মঃ </a:t>
            </a: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# কোনো বীজ গণিতিয় রাশি বা কোনো পদের বাম পাশ্বের চিহ্ন, ঐ পদের  চিহ্ন।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#  আর </a:t>
            </a:r>
            <a:r>
              <a:rPr lang="bn-IN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কোনো বীজ </a:t>
            </a:r>
            <a:r>
              <a:rPr lang="bn-IN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গণিতিয় রাশির কোনো পদের </a:t>
            </a:r>
            <a:r>
              <a:rPr lang="bn-IN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বাম </a:t>
            </a:r>
            <a:r>
              <a:rPr lang="bn-IN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পাশ্বে  কোনো চিহ্ন না থাকিলে </a:t>
            </a:r>
            <a:r>
              <a:rPr lang="bn-IN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ঐ সংখ্যা বা ঐ </a:t>
            </a:r>
            <a:r>
              <a:rPr lang="bn-IN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পদের চিহ্ন (+) প্লাস ধরা হয়।  যেমনঃ 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 – b</a:t>
            </a:r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একটি বীজগণিতিয় রাশি, এখানে 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পদের বাম পাশ্বে কোনো চিহ্ন নাই, সুতরাং 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পদের  চিহ্ন হবে ( + ) প্লাস । আর 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</a:t>
            </a:r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পদের  বাম পাশ্বে ( - ) মাইনাস চিহ্ন সুতরাং 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 </a:t>
            </a:r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এর চিহ্ন হবে মাইনাস </a:t>
            </a:r>
            <a:r>
              <a:rPr lang="bn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bn-IN" sz="28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# বীজ গণিতে যোগ, বিয়োগ, গুন ও ভাগ করার সময় এই চিহ্নগুলো ব্যবহার অত্যান্ত গুরুত্বপূর্ণ  ।  </a:t>
            </a:r>
            <a:r>
              <a:rPr lang="en-US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29000" y="2600178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2590800" y="533400"/>
            <a:ext cx="42672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একক </a:t>
            </a:r>
            <a:r>
              <a:rPr lang="bn-BD" sz="36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কাজঃ </a:t>
            </a:r>
            <a:endParaRPr lang="en-US" sz="36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3281124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 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65607" y="2034448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80848" y="4462812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03124" y="5593080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bn-BD" sz="4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4025153" y="1273160"/>
            <a:ext cx="3889094" cy="599128"/>
          </a:xfrm>
          <a:prstGeom prst="flowChartTerminator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এখানে 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4b </a:t>
            </a:r>
            <a:r>
              <a:rPr lang="bn-IN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এর চিহ্নটি কী ?  </a:t>
            </a:r>
            <a:endParaRPr lang="en-US" sz="2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37030" y="2304244"/>
            <a:ext cx="28306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(ক)</a:t>
            </a:r>
            <a:r>
              <a:rPr lang="bn-IN" sz="36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মাইনাস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425824" y="3397092"/>
            <a:ext cx="2830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(খ) প্লাস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432547" y="4353558"/>
            <a:ext cx="28306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(গ) ইন্টু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445994" y="5398382"/>
            <a:ext cx="2830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(ঘ) ডিভিশন  </a:t>
            </a:r>
            <a:endParaRPr lang="en-US" sz="3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Action Button: Back or Previous 35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Action Button: Home 3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4114800" y="239330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4114800" y="3467515"/>
            <a:ext cx="1828800" cy="600222"/>
          </a:xfrm>
          <a:prstGeom prst="flowChartTermina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ধন্যবাদ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4114800" y="443163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4114800" y="546118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705143" y="1066800"/>
            <a:ext cx="2895600" cy="956386"/>
          </a:xfrm>
          <a:prstGeom prst="notchedRightArrow">
            <a:avLst>
              <a:gd name="adj1" fmla="val 65694"/>
              <a:gd name="adj2" fmla="val 36049"/>
            </a:avLst>
          </a:prstGeom>
          <a:ln w="571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3a + 4b – 5c 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96400" y="858354"/>
            <a:ext cx="182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wcÖq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wkÿK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GLv‡b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wUªMvi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Av‡Q</a:t>
            </a:r>
            <a:r>
              <a:rPr lang="en-US" sz="3600" dirty="0" smtClean="0">
                <a:latin typeface="SutonnyMJ" pitchFamily="2" charset="0"/>
              </a:rPr>
              <a:t>| </a:t>
            </a:r>
          </a:p>
          <a:p>
            <a:r>
              <a:rPr lang="en-US" sz="3600" dirty="0" smtClean="0">
                <a:latin typeface="SutonnyMJ" pitchFamily="2" charset="0"/>
              </a:rPr>
              <a:t>K, L, M </a:t>
            </a:r>
            <a:r>
              <a:rPr lang="en-US" sz="3600" dirty="0" err="1" smtClean="0">
                <a:latin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</a:rPr>
              <a:t> N </a:t>
            </a:r>
            <a:r>
              <a:rPr lang="en-US" sz="3600" dirty="0" err="1" smtClean="0">
                <a:latin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Dci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wK¬K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Kiæb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7" grpId="0" animBg="1"/>
      <p:bldP spid="32" grpId="0" animBg="1"/>
      <p:bldP spid="33" grpId="0" animBg="1"/>
      <p:bldP spid="34" grpId="0" animBg="1"/>
      <p:bldP spid="28" grpId="0" animBg="1"/>
      <p:bldP spid="29" grpId="0" animBg="1"/>
      <p:bldP spid="30" grpId="0" animBg="1"/>
      <p:bldP spid="31" grpId="0" animBg="1"/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" y="1447800"/>
            <a:ext cx="8450580" cy="51054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19050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তোমরা নিশ্চয় জান,  বীজ গনিতে বর্ণমালা (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Letters)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এর যোগ, বিয়োগ করা হয় । 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যেমনঃ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1. 2a + 4a = 6a</a:t>
            </a: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2. 4a – 2a = 2a </a:t>
            </a: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 3. 2x – 4z = - 2x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বীজগণিতীয় রাশির যোগ করার নিয়মঃ </a:t>
            </a:r>
            <a:endParaRPr lang="bn-IN" sz="28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#  বীজগণিতীয় রাশির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একই জাতের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পদের সাথে বীজগণিতীয় রাশির একই পদের  যোগ করতে হয়। যেমনঃ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2a + 4a =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6a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এখানে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2a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4a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দুইটি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একই জাতের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পদ  তাই পদ  দুইটি যোগ করে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6a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হয়েছে । 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#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বীজগণিতীয় রাশির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ভিন্ন জাতের পদের সাথে,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বীজগণিতীয় রাশির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যোগ করা যায় না। যেমনঃ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2a + 4x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এখানে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2a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হলো একজাতিয় পদ আর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4x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হলো একজতিয় পদ 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তাই পদ  দু’টি যোগ করা যায়না। 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bn-IN" sz="24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808237" y="381000"/>
            <a:ext cx="7543800" cy="838200"/>
          </a:xfrm>
          <a:prstGeom prst="flowChartTerminator">
            <a:avLst/>
          </a:prstGeom>
          <a:ln w="57150"/>
          <a:effectLst>
            <a:glow>
              <a:schemeClr val="tx1">
                <a:lumMod val="50000"/>
                <a:lumOff val="50000"/>
                <a:alpha val="91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চিহ্ন ব্যবহার করে বীজগণিতীয় রাশির যোগ ও বিয়োগ করার  নিয়মঃ</a:t>
            </a:r>
          </a:p>
        </p:txBody>
      </p:sp>
    </p:spTree>
    <p:extLst>
      <p:ext uri="{BB962C8B-B14F-4D97-AF65-F5344CB8AC3E}">
        <p14:creationId xmlns:p14="http://schemas.microsoft.com/office/powerpoint/2010/main" val="19010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620" y="381000"/>
            <a:ext cx="8450580" cy="61722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9050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b="1" u="sng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IN" sz="3200" b="1" u="sng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IN" sz="3200" b="1" u="sng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যোগের ক্ষেত্রে চিহ্নের ব্যবহারঃ</a:t>
            </a: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#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একই জাতিয়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উভয়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পদের  বাম পার্শ্বে যদি প্লাস (+) চিহ্ন থাকে, তবে পদ  দুইটি যোগ করে ফলে প্লাস (+) চিহ্ন দিতে হবে। যেমনঃ</a:t>
            </a: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2a + 3b + 3a + 4b = 5a + 7b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IN" sz="2400" dirty="0">
              <a:latin typeface="Nikosh" pitchFamily="2" charset="0"/>
              <a:cs typeface="Nikosh" pitchFamily="2" charset="0"/>
            </a:endParaRPr>
          </a:p>
          <a:p>
            <a:pPr algn="ctr"/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IN" sz="24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bn-IN" sz="2400" dirty="0">
              <a:latin typeface="Nikosh" pitchFamily="2" charset="0"/>
              <a:cs typeface="Nikosh" pitchFamily="2" charset="0"/>
            </a:endParaRPr>
          </a:p>
          <a:p>
            <a:pPr algn="ctr"/>
            <a:endParaRPr lang="bn-IN" sz="2400" dirty="0">
              <a:latin typeface="Nikosh" pitchFamily="2" charset="0"/>
              <a:cs typeface="Nikosh" pitchFamily="2" charset="0"/>
            </a:endParaRPr>
          </a:p>
          <a:p>
            <a:pPr algn="ctr"/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#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একই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জাতিয়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উভয়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পদের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বাম পার্শ্বে যদি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মাইনাস (-)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চিহ্ন থাকে, তবে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পদ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দুইটি যোগ করে ফলে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মাইনাস (-)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চিহ্ন দিতে হবে। যেমনঃ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2a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3b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3a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4b =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5a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7b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pPr algn="ctr"/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611168652"/>
              </p:ext>
            </p:extLst>
          </p:nvPr>
        </p:nvGraphicFramePr>
        <p:xfrm>
          <a:off x="609600" y="2363321"/>
          <a:ext cx="1143000" cy="95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4181431975"/>
              </p:ext>
            </p:extLst>
          </p:nvPr>
        </p:nvGraphicFramePr>
        <p:xfrm>
          <a:off x="2209800" y="2381250"/>
          <a:ext cx="1143000" cy="95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Plus 15"/>
          <p:cNvSpPr/>
          <p:nvPr/>
        </p:nvSpPr>
        <p:spPr>
          <a:xfrm>
            <a:off x="1676400" y="2667000"/>
            <a:ext cx="533400" cy="4762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3608294"/>
            <a:ext cx="1295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611766282"/>
              </p:ext>
            </p:extLst>
          </p:nvPr>
        </p:nvGraphicFramePr>
        <p:xfrm>
          <a:off x="2362200" y="3542739"/>
          <a:ext cx="1676400" cy="1389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Plus 19"/>
          <p:cNvSpPr/>
          <p:nvPr/>
        </p:nvSpPr>
        <p:spPr>
          <a:xfrm>
            <a:off x="1858605" y="4017869"/>
            <a:ext cx="533400" cy="4762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3858904" y="2607458"/>
            <a:ext cx="1219200" cy="665629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686001408"/>
              </p:ext>
            </p:extLst>
          </p:nvPr>
        </p:nvGraphicFramePr>
        <p:xfrm>
          <a:off x="5291016" y="2352524"/>
          <a:ext cx="1409700" cy="107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319180148"/>
              </p:ext>
            </p:extLst>
          </p:nvPr>
        </p:nvGraphicFramePr>
        <p:xfrm>
          <a:off x="5079241" y="3429000"/>
          <a:ext cx="1562100" cy="141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9" name="Equal 18"/>
          <p:cNvSpPr/>
          <p:nvPr/>
        </p:nvSpPr>
        <p:spPr>
          <a:xfrm>
            <a:off x="3962400" y="3828490"/>
            <a:ext cx="1219200" cy="665629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6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31" grpId="0">
        <p:bldAsOne/>
      </p:bldGraphic>
      <p:bldP spid="16" grpId="0" animBg="1"/>
      <p:bldGraphic spid="29" grpId="0">
        <p:bldAsOne/>
      </p:bldGraphic>
      <p:bldP spid="20" grpId="0" animBg="1"/>
      <p:bldP spid="21" grpId="0" animBg="1"/>
      <p:bldGraphic spid="28" grpId="0">
        <p:bldAsOne/>
      </p:bldGraphic>
      <p:bldGraphic spid="30" grpId="0">
        <p:bldAsOne/>
      </p:bldGraphic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43000"/>
            <a:ext cx="8382000" cy="3581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79000"/>
                </a:schemeClr>
              </a:gs>
              <a:gs pos="8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+3b +5c, 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3b +3c +4a, 3a + 2c + 5b </a:t>
            </a: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তিনটি বীজগণিতীয় রাশি।</a:t>
            </a:r>
            <a:endParaRPr lang="en-US" sz="3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প্রথমে চিহ্ন সহকারে একই জাতিয় পদের  নিচে একই জাতের পদ  সাজিয়ে লিখতে হবে।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যেমনঃ    </a:t>
            </a:r>
            <a:endParaRPr lang="en-US" sz="3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en-US" sz="3200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+3b +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5c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4a +3b +3c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3a + 5b +2c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43200" y="4648200"/>
            <a:ext cx="3733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Flowchart: Terminator 2"/>
          <p:cNvSpPr/>
          <p:nvPr/>
        </p:nvSpPr>
        <p:spPr>
          <a:xfrm>
            <a:off x="914400" y="609600"/>
            <a:ext cx="7391400" cy="533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নিচে নিচে লিখেও যোগ করা যায়। যেমনঃ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69644" y="4732755"/>
            <a:ext cx="3969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9a + 11b+10c</a:t>
            </a:r>
            <a:r>
              <a:rPr lang="bn-IN" sz="32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Ans.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53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8382000" cy="5791200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89000"/>
                </a:schemeClr>
              </a:gs>
              <a:gs pos="35000">
                <a:srgbClr val="E6E6E6"/>
              </a:gs>
              <a:gs pos="0">
                <a:srgbClr val="7D8496">
                  <a:lumMod val="0"/>
                </a:srgbClr>
              </a:gs>
              <a:gs pos="82925">
                <a:schemeClr val="bg1"/>
              </a:gs>
              <a:gs pos="60000">
                <a:srgbClr val="E6E6E6">
                  <a:lumMod val="48000"/>
                  <a:lumOff val="52000"/>
                  <a:alpha val="67000"/>
                </a:srgbClr>
              </a:gs>
              <a:gs pos="95000">
                <a:schemeClr val="accent2">
                  <a:lumMod val="20000"/>
                  <a:lumOff val="8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IN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# </a:t>
            </a:r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একই জাতের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পদের </a:t>
            </a:r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 একই জাতের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পদের  বিয়োগ  </a:t>
            </a:r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 হয়। যেমনঃ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4a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  = </a:t>
            </a:r>
            <a:r>
              <a:rPr lang="en-US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এখানে </a:t>
            </a:r>
            <a:r>
              <a:rPr lang="en-US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4a</a:t>
            </a:r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দুইটি একই জাতের বীজগণিতীয়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পদ, </a:t>
            </a:r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তাই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  দুইটি বিয়োগ  করে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  </a:t>
            </a:r>
            <a:endParaRPr lang="bn-IN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IN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# </a:t>
            </a:r>
            <a:r>
              <a:rPr lang="bn-IN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ভিন্ন জাতের বীজগণিতীয় </a:t>
            </a:r>
            <a:r>
              <a:rPr lang="bn-IN" sz="32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পদের </a:t>
            </a:r>
            <a:r>
              <a:rPr lang="bn-IN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সাথে </a:t>
            </a:r>
            <a:r>
              <a:rPr lang="bn-IN" sz="32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ভিন্ন  </a:t>
            </a:r>
            <a:r>
              <a:rPr lang="bn-IN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জাতের বীজগণিতীয় </a:t>
            </a:r>
            <a:r>
              <a:rPr lang="bn-IN" sz="32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পদের  বিয়োগ  </a:t>
            </a:r>
            <a:r>
              <a:rPr lang="bn-IN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করা যায় না। যেমনঃ </a:t>
            </a:r>
            <a:r>
              <a:rPr lang="en-US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en-US" sz="32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4x </a:t>
            </a:r>
            <a:r>
              <a:rPr lang="bn-IN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এখানে </a:t>
            </a:r>
            <a:r>
              <a:rPr lang="en-US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bn-IN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হলো একজাতিয় </a:t>
            </a:r>
            <a:r>
              <a:rPr lang="bn-IN" sz="32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পদ  </a:t>
            </a:r>
            <a:r>
              <a:rPr lang="bn-IN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আর </a:t>
            </a:r>
            <a:r>
              <a:rPr lang="en-US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4x </a:t>
            </a:r>
            <a:r>
              <a:rPr lang="bn-IN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হলো </a:t>
            </a:r>
            <a:r>
              <a:rPr lang="bn-IN" sz="32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আরএক জাতের পদ । তাই পদ  দু’টি বিয়োগ করা যায়না।  </a:t>
            </a:r>
            <a:endParaRPr lang="en-US" sz="3200" b="1" dirty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066800" y="800100"/>
            <a:ext cx="6705600" cy="5334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বীজগণিতীয় রাশির বিয়োগ করার নিয়মঃ </a:t>
            </a:r>
          </a:p>
        </p:txBody>
      </p:sp>
    </p:spTree>
    <p:extLst>
      <p:ext uri="{BB962C8B-B14F-4D97-AF65-F5344CB8AC3E}">
        <p14:creationId xmlns:p14="http://schemas.microsoft.com/office/powerpoint/2010/main" val="20871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Heart 40"/>
          <p:cNvSpPr/>
          <p:nvPr/>
        </p:nvSpPr>
        <p:spPr>
          <a:xfrm>
            <a:off x="2362201" y="2647332"/>
            <a:ext cx="4325202" cy="3296268"/>
          </a:xfrm>
          <a:prstGeom prst="hear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346485" y="345141"/>
            <a:ext cx="8492715" cy="2215179"/>
          </a:xfrm>
          <a:prstGeom prst="flowChartConnector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জিয়াউর রহমান,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সহকারী শিক্ষক,</a:t>
            </a:r>
          </a:p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শিকারমঙ্গল  রাশিদিয়া আলিম মাদ্রাসা, কালকিনি, মাদারীপুর।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মোবা- </a:t>
            </a: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০১৯২০২০০৩৬৬</a:t>
            </a:r>
          </a:p>
          <a:p>
            <a:pPr algn="ctr"/>
            <a:r>
              <a:rPr lang="en-US" sz="2400" b="1" u="sng" dirty="0" smtClean="0">
                <a:solidFill>
                  <a:srgbClr val="0070C0"/>
                </a:solidFill>
                <a:latin typeface="Timesnewromans"/>
                <a:cs typeface="Nikosh" pitchFamily="2" charset="0"/>
              </a:rPr>
              <a:t>rahman191228@gmail.com</a:t>
            </a:r>
            <a:endParaRPr lang="en-US" sz="2400" b="1" u="sng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3407932" y="6026594"/>
            <a:ext cx="2362200" cy="609600"/>
          </a:xfrm>
          <a:prstGeom prst="flowChartMagneticDisk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শিক্ষক পরিচিতি </a:t>
            </a:r>
            <a:r>
              <a:rPr lang="bn-BD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7117052" y="3693031"/>
            <a:ext cx="1539268" cy="2648808"/>
            <a:chOff x="0" y="5305425"/>
            <a:chExt cx="1142082" cy="1681939"/>
          </a:xfrm>
        </p:grpSpPr>
        <p:pic>
          <p:nvPicPr>
            <p:cNvPr id="30" name="Picture 29" descr="38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305425"/>
              <a:ext cx="866775" cy="1552575"/>
            </a:xfrm>
            <a:prstGeom prst="rect">
              <a:avLst/>
            </a:prstGeom>
          </p:spPr>
        </p:pic>
        <p:pic>
          <p:nvPicPr>
            <p:cNvPr id="34" name="Picture 33" descr="4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65479">
              <a:off x="275307" y="5321064"/>
              <a:ext cx="866775" cy="1666300"/>
            </a:xfrm>
            <a:prstGeom prst="rect">
              <a:avLst/>
            </a:prstGeom>
          </p:spPr>
        </p:pic>
      </p:grpSp>
      <p:grpSp>
        <p:nvGrpSpPr>
          <p:cNvPr id="6" name="Group 24"/>
          <p:cNvGrpSpPr/>
          <p:nvPr/>
        </p:nvGrpSpPr>
        <p:grpSpPr>
          <a:xfrm>
            <a:off x="6903720" y="3672840"/>
            <a:ext cx="1659067" cy="2713820"/>
            <a:chOff x="7913031" y="5305425"/>
            <a:chExt cx="1230969" cy="1723220"/>
          </a:xfrm>
        </p:grpSpPr>
        <p:pic>
          <p:nvPicPr>
            <p:cNvPr id="28" name="Picture 27" descr="38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7225" y="5305425"/>
              <a:ext cx="866775" cy="1552575"/>
            </a:xfrm>
            <a:prstGeom prst="rect">
              <a:avLst/>
            </a:prstGeom>
          </p:spPr>
        </p:pic>
        <p:pic>
          <p:nvPicPr>
            <p:cNvPr id="29" name="Picture 28" descr="4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41264">
              <a:off x="7913031" y="5362345"/>
              <a:ext cx="866775" cy="1666300"/>
            </a:xfrm>
            <a:prstGeom prst="rect">
              <a:avLst/>
            </a:prstGeom>
          </p:spPr>
        </p:pic>
      </p:grpSp>
      <p:grpSp>
        <p:nvGrpSpPr>
          <p:cNvPr id="32" name="Group 23"/>
          <p:cNvGrpSpPr/>
          <p:nvPr/>
        </p:nvGrpSpPr>
        <p:grpSpPr>
          <a:xfrm>
            <a:off x="381000" y="3733800"/>
            <a:ext cx="1752600" cy="2713820"/>
            <a:chOff x="-158285" y="5292604"/>
            <a:chExt cx="1300367" cy="1723220"/>
          </a:xfrm>
        </p:grpSpPr>
        <p:grpSp>
          <p:nvGrpSpPr>
            <p:cNvPr id="45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56" name="Picture 55" descr="38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7" name="Picture 56" descr="4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46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47" name="Picture 46" descr="38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48" name="Picture 47" descr="4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pic>
        <p:nvPicPr>
          <p:cNvPr id="26" name="Picture 2" descr="D:\SAIFUL DIGITAL CONTAINT\Freame\Fream-17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42" y="1"/>
            <a:ext cx="9144000" cy="6857999"/>
          </a:xfrm>
          <a:prstGeom prst="rect">
            <a:avLst/>
          </a:prstGeom>
          <a:noFill/>
        </p:spPr>
      </p:pic>
      <p:sp>
        <p:nvSpPr>
          <p:cNvPr id="27" name="Action Button: Back or Previous 26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Forward or Next 30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Home 38">
            <a:hlinkClick r:id="" action="ppaction://hlinkshowjump?jump=firstslide" highlightClick="1"/>
          </p:cNvPr>
          <p:cNvSpPr/>
          <p:nvPr/>
        </p:nvSpPr>
        <p:spPr>
          <a:xfrm>
            <a:off x="186465" y="192741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05200"/>
            <a:ext cx="1859476" cy="2328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89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8" grpId="0" build="p" bldLvl="5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8382000" cy="5791200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89000"/>
                </a:schemeClr>
              </a:gs>
              <a:gs pos="35000">
                <a:srgbClr val="E6E6E6"/>
              </a:gs>
              <a:gs pos="0">
                <a:srgbClr val="7D8496">
                  <a:lumMod val="0"/>
                </a:srgbClr>
              </a:gs>
              <a:gs pos="82925">
                <a:schemeClr val="bg1"/>
              </a:gs>
              <a:gs pos="60000">
                <a:srgbClr val="E6E6E6">
                  <a:lumMod val="48000"/>
                  <a:lumOff val="52000"/>
                  <a:alpha val="67000"/>
                </a:srgbClr>
              </a:gs>
              <a:gs pos="95000">
                <a:schemeClr val="bg1">
                  <a:lumMod val="85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b="1" u="sng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# </a:t>
            </a:r>
            <a:r>
              <a:rPr lang="bn-IN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একই জাতের বীজগণিতীয় </a:t>
            </a:r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পদের  একটির বামে যদি প্লাস (+) চিহ্ন এবং অপরটির বামে মাইনাস  চিহ্ন (-) থাকে, তবে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  দুইটি  বিয়োগ  </a:t>
            </a:r>
            <a:r>
              <a:rPr lang="bn-IN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 হয়। যেমনঃ 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4a</a:t>
            </a:r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 = 2a</a:t>
            </a:r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 </a:t>
            </a:r>
          </a:p>
          <a:p>
            <a:endParaRPr lang="bn-IN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এখানে </a:t>
            </a:r>
            <a:r>
              <a:rPr lang="en-US" sz="36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4a</a:t>
            </a:r>
            <a:r>
              <a:rPr lang="bn-IN" sz="36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দুইটি একই জাতের বীজগণিতীয় </a:t>
            </a:r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পদ, একটির  বামে ( + )  চিহ্ন ও অপরটির বামে ( - ) তাই </a:t>
            </a:r>
            <a:r>
              <a:rPr lang="bn-IN" sz="36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রাশি </a:t>
            </a:r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দুইটি বিয়োগ  করে  </a:t>
            </a:r>
            <a:r>
              <a:rPr lang="en-US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হয়েছে </a:t>
            </a:r>
            <a:r>
              <a:rPr lang="bn-IN" sz="36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IN" sz="36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295400" y="762000"/>
            <a:ext cx="6781800" cy="6096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বিয়োগের ক্ষেত্রে চিহ্নের ব্যবহারঃ</a:t>
            </a:r>
          </a:p>
        </p:txBody>
      </p:sp>
    </p:spTree>
    <p:extLst>
      <p:ext uri="{BB962C8B-B14F-4D97-AF65-F5344CB8AC3E}">
        <p14:creationId xmlns:p14="http://schemas.microsoft.com/office/powerpoint/2010/main" val="17130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8382000" cy="5791200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89000"/>
                </a:schemeClr>
              </a:gs>
              <a:gs pos="35000">
                <a:srgbClr val="E6E6E6"/>
              </a:gs>
              <a:gs pos="0">
                <a:srgbClr val="7D8496">
                  <a:lumMod val="0"/>
                </a:srgbClr>
              </a:gs>
              <a:gs pos="82925">
                <a:schemeClr val="bg1"/>
              </a:gs>
              <a:gs pos="60000">
                <a:srgbClr val="E6E6E6">
                  <a:lumMod val="48000"/>
                  <a:lumOff val="52000"/>
                  <a:alpha val="67000"/>
                </a:srgbClr>
              </a:gs>
              <a:gs pos="95000">
                <a:schemeClr val="bg1">
                  <a:lumMod val="85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যেমনঃ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2a+3b- 4c, -3a+2c +2b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দুইটি বীজগণিতীয় রাশি। প্রথমে রাশি দুইটির পাশাপাশি  বিয়োগ করবো । </a:t>
            </a:r>
          </a:p>
          <a:p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সমাধানঃ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(2a+3b- 4c) – (-3a+2c +2b)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= 2a+3b- 4c +3a- 2c - 2b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5a + b – 6c Ans.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3696" y="4419600"/>
            <a:ext cx="33528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[</a:t>
            </a:r>
            <a:r>
              <a:rPr lang="bn-BD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ব্রাকেটের </a:t>
            </a:r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আগে </a:t>
            </a:r>
            <a:r>
              <a:rPr lang="bn-IN" sz="2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মাইনাস </a:t>
            </a:r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bn-IN" sz="2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) চিহ্ন থাকিলে ব্রেকেট  উঠিয়ে নিলে ব্রেকেট এর ভিতরের চিহ্ন  পরিবর্তন করতে হয়। অর্থাৎ (+) চিহ্ন থাকিলে (-) চিহ্ন হয় এবং (-) চিহ্ন থাকিলে (+) </a:t>
            </a:r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bn-IN" sz="2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] </a:t>
            </a:r>
            <a:endParaRPr lang="en-US" sz="2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295400" y="990600"/>
            <a:ext cx="6934200" cy="685800"/>
          </a:xfrm>
          <a:prstGeom prst="flowChartTerminator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পাশাপাশি বা নিচে নিচে লিখে বিয়োগ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12113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8382000" cy="5791200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89000"/>
                </a:schemeClr>
              </a:gs>
              <a:gs pos="35000">
                <a:srgbClr val="E6E6E6"/>
              </a:gs>
              <a:gs pos="0">
                <a:srgbClr val="7D8496">
                  <a:lumMod val="0"/>
                </a:srgbClr>
              </a:gs>
              <a:gs pos="82925">
                <a:schemeClr val="bg1"/>
              </a:gs>
              <a:gs pos="60000">
                <a:srgbClr val="E6E6E6">
                  <a:lumMod val="48000"/>
                  <a:lumOff val="52000"/>
                  <a:alpha val="67000"/>
                </a:srgbClr>
              </a:gs>
              <a:gs pos="95000">
                <a:schemeClr val="bg1">
                  <a:lumMod val="85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যেমনঃ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2a+3b- 4c, -3a+2c +2b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দুইটি বীজগণিতীয় রাশি। এখন  রাশি দুইটির নিচে নিচে লিখে  বিয়োগ করবো । </a:t>
            </a:r>
          </a:p>
          <a:p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সমাধানঃ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2a+3b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4c </a:t>
            </a:r>
            <a:endParaRPr lang="bn-IN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-3a+2</a:t>
            </a:r>
            <a:r>
              <a:rPr lang="en-US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+2c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+     -       -</a:t>
            </a:r>
            <a:endParaRPr lang="bn-IN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5a + b – 6c Ans.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3276600"/>
            <a:ext cx="39624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নিচে নিচে বিয়োগ করার ক্ষেত্র সংখ্যা বা পদ গুলি  সাজিয়ে, নিচের সংখ্যার </a:t>
            </a:r>
            <a:r>
              <a:rPr lang="bn-IN" sz="24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চিহ্ন </a:t>
            </a:r>
            <a:r>
              <a:rPr lang="bn-IN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পরিবর্তন করতে হয়। অর্থাৎ (+) চিহ্ন থাকিলে (-) চিহ্ন হয় এবং (-) চিহ্ন থাকিলে (+) </a:t>
            </a:r>
            <a:r>
              <a:rPr lang="bn-IN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হয়। ] </a:t>
            </a:r>
            <a:endParaRPr lang="en-US" sz="24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4751294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lowchart: Terminator 8"/>
          <p:cNvSpPr/>
          <p:nvPr/>
        </p:nvSpPr>
        <p:spPr>
          <a:xfrm>
            <a:off x="1295400" y="762000"/>
            <a:ext cx="6934200" cy="685800"/>
          </a:xfrm>
          <a:prstGeom prst="flowChartTerminator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পাশাপাশি বা নিচে নিচে লিখে বিয়োগ করা যায়।</a:t>
            </a:r>
          </a:p>
        </p:txBody>
      </p:sp>
      <p:sp>
        <p:nvSpPr>
          <p:cNvPr id="7" name="Left Bracket 6"/>
          <p:cNvSpPr/>
          <p:nvPr/>
        </p:nvSpPr>
        <p:spPr>
          <a:xfrm>
            <a:off x="4191000" y="3276600"/>
            <a:ext cx="304800" cy="2209800"/>
          </a:xfrm>
          <a:prstGeom prst="leftBracke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/>
          <p:cNvSpPr/>
          <p:nvPr/>
        </p:nvSpPr>
        <p:spPr>
          <a:xfrm>
            <a:off x="8001000" y="3276600"/>
            <a:ext cx="381000" cy="2286000"/>
          </a:xfrm>
          <a:prstGeom prst="rightBracket">
            <a:avLst>
              <a:gd name="adj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752600"/>
            <a:ext cx="8275320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3a+4b+5c,  2a+3c-3b,  a-2c-6b </a:t>
            </a:r>
            <a:r>
              <a:rPr lang="bn-IN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নিচে নিচে লিখে রাশি  তিনটির যোগ কর। </a:t>
            </a:r>
          </a:p>
          <a:p>
            <a:pPr marL="742950" indent="-742950">
              <a:buAutoNum type="arabicPeriod"/>
            </a:pPr>
            <a:r>
              <a:rPr lang="bn-IN" sz="3600" b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3600" b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3a+4b+5c</a:t>
            </a:r>
            <a:r>
              <a:rPr lang="en-US" sz="3600" b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3600" b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a-2c-6b</a:t>
            </a:r>
            <a:r>
              <a:rPr lang="bn-IN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পাশা পাশি লিখে রাশি দুইটির বিয়োগ কর।   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2971800" y="457200"/>
            <a:ext cx="3505200" cy="1066800"/>
          </a:xfrm>
          <a:prstGeom prst="downArrowCallou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মূল্যায়নঃ  </a:t>
            </a:r>
            <a:endParaRPr lang="en-US" sz="48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994076" y="5562600"/>
            <a:ext cx="3048000" cy="457200"/>
          </a:xfrm>
          <a:prstGeom prst="flowChartTermina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সময়ঃ ৭মিনিট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8" name="Picture 1" descr="D:\SAIFUL DIGITAL CONTAINT\ANIMATION\clock_hands_spinning_import_sm_w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5060495"/>
            <a:ext cx="1721305" cy="1568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09600"/>
            <a:ext cx="82296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0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পরবর্তি ক্লাশে ধারাবাহিক ভাবে গুন ও ভাগ এর ক্ষেত্রে চিহ্নগুলোর ব্যবহার বিস্তারিত আলোচনা করবো । </a:t>
            </a:r>
          </a:p>
        </p:txBody>
      </p:sp>
      <p:pic>
        <p:nvPicPr>
          <p:cNvPr id="7" name="Picture 6" descr="D:\SAIFUL DIGITAL CONTAINT\Freame\Fream-1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85344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5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2"/>
          <p:cNvGrpSpPr/>
          <p:nvPr/>
        </p:nvGrpSpPr>
        <p:grpSpPr>
          <a:xfrm>
            <a:off x="375594" y="1828801"/>
            <a:ext cx="8313781" cy="4191000"/>
            <a:chOff x="609600" y="1828800"/>
            <a:chExt cx="5562600" cy="4380523"/>
          </a:xfrm>
        </p:grpSpPr>
        <p:sp>
          <p:nvSpPr>
            <p:cNvPr id="20" name="Rectangle 19"/>
            <p:cNvSpPr/>
            <p:nvPr/>
          </p:nvSpPr>
          <p:spPr>
            <a:xfrm>
              <a:off x="609600" y="1828800"/>
              <a:ext cx="5562600" cy="4380523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1" name="Flowchart: Terminator 20"/>
            <p:cNvSpPr/>
            <p:nvPr/>
          </p:nvSpPr>
          <p:spPr>
            <a:xfrm>
              <a:off x="928914" y="2362200"/>
              <a:ext cx="4953000" cy="3352800"/>
            </a:xfrm>
            <a:prstGeom prst="flowChartTerminator">
              <a:avLst/>
            </a:prstGeom>
            <a:pattFill prst="divot">
              <a:fgClr>
                <a:schemeClr val="accent1"/>
              </a:fgClr>
              <a:bgClr>
                <a:schemeClr val="bg1"/>
              </a:bgClr>
            </a:patt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4000" b="1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১) </a:t>
              </a:r>
              <a:r>
                <a:rPr lang="en-US" sz="4000" b="1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3a – b -3c , -2x + 4y – 3z ,   </a:t>
              </a:r>
              <a:r>
                <a:rPr lang="bn-IN" sz="4000" b="1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বীজগণিতীয় রাশি দুইটির যোগ ও বিয়োগ করে , বাড়ি থেকে করে নিয়ে আসবে ।  </a:t>
              </a: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700314" y="1981200"/>
              <a:ext cx="5334000" cy="4038600"/>
            </a:xfrm>
            <a:prstGeom prst="flowChartTerminator">
              <a:avLst/>
            </a:prstGeom>
            <a:noFill/>
            <a:ln w="762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Flowchart: Extract 17"/>
          <p:cNvSpPr/>
          <p:nvPr/>
        </p:nvSpPr>
        <p:spPr>
          <a:xfrm>
            <a:off x="301783" y="304800"/>
            <a:ext cx="8385017" cy="1486877"/>
          </a:xfrm>
          <a:prstGeom prst="flowChartExtract">
            <a:avLst/>
          </a:prstGeom>
          <a:ln w="57150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2590800" y="1041402"/>
            <a:ext cx="3140168" cy="457200"/>
          </a:xfrm>
          <a:prstGeom prst="flowChartTerminato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36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319193" y="6356350"/>
            <a:ext cx="326990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Action Button: Back or Previous 36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Action Button: Forward or Next 37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Action Button: Home 38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 descr="D:\SAIFUL DIGITAL CONTAINT\Freame\Fream-1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24" y="1828800"/>
            <a:ext cx="8376949" cy="4176487"/>
          </a:xfrm>
          <a:prstGeom prst="rect">
            <a:avLst/>
          </a:prstGeom>
          <a:noFill/>
        </p:spPr>
      </p:pic>
      <p:pic>
        <p:nvPicPr>
          <p:cNvPr id="33" name="Picture 2" descr="C:\Users\DOEL\Desktop\Chobi\Pic\butterflybluex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598189">
            <a:off x="249870" y="1650905"/>
            <a:ext cx="522608" cy="86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D:\SAIFUL DIGITAL CONTAINT\Freame\Fream-1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848" y="497541"/>
            <a:ext cx="503118" cy="338119"/>
          </a:xfrm>
          <a:prstGeom prst="rect">
            <a:avLst/>
          </a:prstGeom>
          <a:noFill/>
        </p:spPr>
      </p:pic>
      <p:pic>
        <p:nvPicPr>
          <p:cNvPr id="30" name="Picture 29" descr="D:\SAIFUL DIGITAL CONTAINT\Freame\Fream-1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8707" y="630219"/>
            <a:ext cx="538843" cy="419100"/>
          </a:xfrm>
          <a:prstGeom prst="rect">
            <a:avLst/>
          </a:prstGeom>
          <a:noFill/>
        </p:spPr>
      </p:pic>
      <p:pic>
        <p:nvPicPr>
          <p:cNvPr id="31" name="Picture 30" descr="D:\SAIFUL DIGITAL CONTAINT\Freame\Fream-1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598" y="641873"/>
            <a:ext cx="495300" cy="462280"/>
          </a:xfrm>
          <a:prstGeom prst="rect">
            <a:avLst/>
          </a:prstGeom>
          <a:noFill/>
        </p:spPr>
      </p:pic>
      <p:pic>
        <p:nvPicPr>
          <p:cNvPr id="32" name="Picture 31" descr="D:\SAIFUL DIGITAL CONTAINT\Freame\Fream-1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7109" y="770404"/>
            <a:ext cx="520882" cy="40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53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C 0.00313 -0.01319 0.00712 -0.02615 0.01024 -0.03935 C 0.01215 -0.04722 0.01267 -0.05393 0.01615 -0.06088 C 0.01823 -0.06967 0.02118 -0.0787 0.025 -0.08634 C 0.02847 -0.10069 0.02379 -0.0831 0.02934 -0.09815 C 0.0309 -0.10231 0.03056 -0.10764 0.03229 -0.1118 C 0.03333 -0.11412 0.03524 -0.11574 0.03663 -0.11782 C 0.03993 -0.12315 0.04132 -0.12963 0.0441 -0.13541 C 0.04722 -0.14861 0.04271 -0.13403 0.05 -0.14514 C 0.05625 -0.15486 0.05417 -0.15671 0.06024 -0.16481 C 0.07014 -0.17801 0.07882 -0.18565 0.09254 -0.18819 C 0.10521 -0.1875 0.11806 -0.1875 0.13073 -0.18634 C 0.14427 -0.18518 0.15521 -0.17014 0.16754 -0.16481 C 0.17917 -0.1544 0.18854 -0.14305 0.20278 -0.13935 C 0.20573 -0.1368 0.20833 -0.1331 0.21163 -0.13148 C 0.2132 -0.13078 0.21476 -0.13032 0.21615 -0.1294 C 0.23021 -0.11898 0.21962 -0.12338 0.23073 -0.11967 C 0.23177 -0.11875 0.24757 -0.10995 0.24254 -0.10995 " pathEditMode="relative" ptsTypes="fffffffffffffffffA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371600"/>
            <a:ext cx="2819400" cy="4638708"/>
          </a:xfrm>
          <a:prstGeom prst="rect">
            <a:avLst/>
          </a:prstGeom>
          <a:noFill/>
        </p:spPr>
      </p:pic>
      <p:pic>
        <p:nvPicPr>
          <p:cNvPr id="3" name="Picture 2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2438400" cy="4410108"/>
          </a:xfrm>
          <a:prstGeom prst="rect">
            <a:avLst/>
          </a:prstGeom>
          <a:noFill/>
        </p:spPr>
      </p:pic>
      <p:pic>
        <p:nvPicPr>
          <p:cNvPr id="4" name="Content Placeholder 3" descr="GDJ_waving_bye_bye_by_GDJ333333333333333333333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495800"/>
            <a:ext cx="1540036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 descr="GDJ_waving_bye_bye_by_GDJ333333333333333333333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419600"/>
            <a:ext cx="1540036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71600"/>
            <a:ext cx="7543800" cy="24384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সবাইকে আন্তরিক ধন্যবাদ ।</a:t>
            </a:r>
            <a:endParaRPr lang="en-US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flower-bouquet_02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7004"/>
            <a:ext cx="8534400" cy="6172200"/>
          </a:xfrm>
          <a:prstGeom prst="rect">
            <a:avLst/>
          </a:prstGeom>
        </p:spPr>
      </p:pic>
      <p:pic>
        <p:nvPicPr>
          <p:cNvPr id="11" name="Picture 2" descr="D:\SAIFUL DIGITAL CONTAINT\Freame\Fream-17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"/>
            <a:ext cx="9144000" cy="6857999"/>
          </a:xfrm>
          <a:prstGeom prst="rect">
            <a:avLst/>
          </a:prstGeom>
          <a:noFill/>
        </p:spPr>
      </p:pic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>
            <a:off x="1143000" y="1591235"/>
            <a:ext cx="6705600" cy="762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ষষ্ঠ -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 শ্রেণি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1143000" y="2551424"/>
            <a:ext cx="6705600" cy="7620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4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গণিত 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143000" y="3505200"/>
            <a:ext cx="6705600" cy="7620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চতুর্থ  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   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1295400" y="5486400"/>
            <a:ext cx="6705600" cy="7620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তারিখঃ ০৪/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১১/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২০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১৯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ইং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1219200" y="4495800"/>
            <a:ext cx="67056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সময়ঃ </a:t>
            </a:r>
            <a:r>
              <a:rPr lang="bn-BD" sz="4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৪৫মি</a:t>
            </a:r>
            <a:r>
              <a:rPr lang="bn-IN" sz="4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নিট </a:t>
            </a:r>
            <a:r>
              <a:rPr lang="bn-BD" sz="4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32-Point Star 22"/>
          <p:cNvSpPr/>
          <p:nvPr/>
        </p:nvSpPr>
        <p:spPr>
          <a:xfrm>
            <a:off x="3048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পা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4" name="32-Point Star 23"/>
          <p:cNvSpPr/>
          <p:nvPr/>
        </p:nvSpPr>
        <p:spPr>
          <a:xfrm>
            <a:off x="16764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ঠ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5" name="32-Point Star 24"/>
          <p:cNvSpPr/>
          <p:nvPr/>
        </p:nvSpPr>
        <p:spPr>
          <a:xfrm>
            <a:off x="3048000" y="285750"/>
            <a:ext cx="1371600" cy="1219200"/>
          </a:xfrm>
          <a:prstGeom prst="star32">
            <a:avLst>
              <a:gd name="adj" fmla="val 39318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শি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6" name="32-Point Star 25"/>
          <p:cNvSpPr/>
          <p:nvPr/>
        </p:nvSpPr>
        <p:spPr>
          <a:xfrm>
            <a:off x="4419600" y="285750"/>
            <a:ext cx="1371600" cy="1219200"/>
          </a:xfrm>
          <a:prstGeom prst="star32">
            <a:avLst>
              <a:gd name="adj" fmla="val 39318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রো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7" name="32-Point Star 26"/>
          <p:cNvSpPr/>
          <p:nvPr/>
        </p:nvSpPr>
        <p:spPr>
          <a:xfrm>
            <a:off x="59436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না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8" name="32-Point Star 27"/>
          <p:cNvSpPr/>
          <p:nvPr/>
        </p:nvSpPr>
        <p:spPr>
          <a:xfrm>
            <a:off x="73914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ম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727555" y="2209800"/>
            <a:ext cx="7467600" cy="2057400"/>
          </a:xfrm>
          <a:prstGeom prst="round2DiagRect">
            <a:avLst>
              <a:gd name="adj1" fmla="val 50000"/>
              <a:gd name="adj2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 জ্ঞান যাচাই----------  </a:t>
            </a:r>
            <a:endParaRPr lang="bn-BD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2957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1428750" cy="1343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1428750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45023"/>
            <a:ext cx="1428750" cy="1343025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1905000" y="2195512"/>
            <a:ext cx="609600" cy="3952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57600" y="2195512"/>
            <a:ext cx="609600" cy="3952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5753660" y="2208959"/>
            <a:ext cx="933450" cy="335756"/>
          </a:xfrm>
          <a:prstGeom prst="mathEqual">
            <a:avLst>
              <a:gd name="adj1" fmla="val 2352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0" y="2050256"/>
            <a:ext cx="1828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৩টি গরু 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7254"/>
            <a:ext cx="1371600" cy="1726746"/>
          </a:xfrm>
          <a:prstGeom prst="rect">
            <a:avLst/>
          </a:prstGeom>
          <a:ln w="38100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62431"/>
            <a:ext cx="1371600" cy="1726746"/>
          </a:xfrm>
          <a:prstGeom prst="rect">
            <a:avLst/>
          </a:prstGeom>
          <a:ln w="38100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07254"/>
            <a:ext cx="1371600" cy="1726746"/>
          </a:xfrm>
          <a:prstGeom prst="rect">
            <a:avLst/>
          </a:prstGeom>
        </p:spPr>
      </p:pic>
      <p:sp>
        <p:nvSpPr>
          <p:cNvPr id="15" name="Plus 14"/>
          <p:cNvSpPr/>
          <p:nvPr/>
        </p:nvSpPr>
        <p:spPr>
          <a:xfrm>
            <a:off x="1828800" y="4267199"/>
            <a:ext cx="585216" cy="40848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3886200" y="4343399"/>
            <a:ext cx="838200" cy="3952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5648325" y="4302500"/>
            <a:ext cx="933450" cy="335756"/>
          </a:xfrm>
          <a:prstGeom prst="mathEqual">
            <a:avLst>
              <a:gd name="adj1" fmla="val 2352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61922" y="4191000"/>
            <a:ext cx="1828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" pitchFamily="2" charset="0"/>
                <a:cs typeface="Nikosh" pitchFamily="2" charset="0"/>
              </a:rPr>
              <a:t>১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টি গরু 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3276600"/>
            <a:ext cx="333375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6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6" presetClass="entr" presetSubtype="2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8" grpId="0" animBg="1"/>
      <p:bldP spid="19" grpId="0" animBg="1"/>
      <p:bldP spid="2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SAIFUL DIGITAL CONTAINT\Freame\Fream-17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"/>
            <a:ext cx="9144000" cy="6857999"/>
          </a:xfrm>
          <a:prstGeom prst="rect">
            <a:avLst/>
          </a:prstGeom>
          <a:noFill/>
        </p:spPr>
      </p:pic>
      <p:sp>
        <p:nvSpPr>
          <p:cNvPr id="12" name="32-Point Star 11"/>
          <p:cNvSpPr/>
          <p:nvPr/>
        </p:nvSpPr>
        <p:spPr>
          <a:xfrm>
            <a:off x="3048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আ 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6764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জ 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3048000" y="285750"/>
            <a:ext cx="1371600" cy="1219200"/>
          </a:xfrm>
          <a:prstGeom prst="star32">
            <a:avLst>
              <a:gd name="adj" fmla="val 39318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কে 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32-Point Star 16"/>
          <p:cNvSpPr/>
          <p:nvPr/>
        </p:nvSpPr>
        <p:spPr>
          <a:xfrm>
            <a:off x="44196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র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59436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পা 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9" name="32-Point Star 18"/>
          <p:cNvSpPr/>
          <p:nvPr/>
        </p:nvSpPr>
        <p:spPr>
          <a:xfrm>
            <a:off x="73914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ঠ 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2" name="Action Button: Home 21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29989" y="4872318"/>
            <a:ext cx="2371164" cy="1887071"/>
          </a:xfrm>
          <a:prstGeom prst="mathMultiply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vision 6"/>
          <p:cNvSpPr/>
          <p:nvPr/>
        </p:nvSpPr>
        <p:spPr>
          <a:xfrm>
            <a:off x="6288742" y="5087471"/>
            <a:ext cx="2819400" cy="1546412"/>
          </a:xfrm>
          <a:prstGeom prst="mathDivide">
            <a:avLst>
              <a:gd name="adj1" fmla="val 6157"/>
              <a:gd name="adj2" fmla="val 15292"/>
              <a:gd name="adj3" fmla="val 12493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04800" y="1484218"/>
            <a:ext cx="1905000" cy="1455083"/>
          </a:xfrm>
          <a:prstGeom prst="mathPlus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6193716" y="1484218"/>
            <a:ext cx="2819400" cy="1447800"/>
          </a:xfrm>
          <a:prstGeom prst="mathMinus">
            <a:avLst/>
          </a:prstGeom>
          <a:solidFill>
            <a:srgbClr val="FFC000"/>
          </a:solidFill>
          <a:ln w="762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>
            <a:off x="331694" y="2939301"/>
            <a:ext cx="8464475" cy="1861299"/>
          </a:xfrm>
          <a:prstGeom prst="flowChartTerminator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চিহ্নের 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ব্যবহার করে বীজগণি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তী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য় যোগ ও বিয়োগ  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057400" y="609600"/>
            <a:ext cx="4648200" cy="533400"/>
          </a:xfrm>
          <a:prstGeom prst="flowChartTerminato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পাঠ শেষে </a:t>
            </a:r>
            <a:r>
              <a:rPr lang="bn-BD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bn-IN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------ 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85800" y="1524000"/>
            <a:ext cx="7848600" cy="4579034"/>
          </a:xfrm>
          <a:prstGeom prst="round2DiagRect">
            <a:avLst>
              <a:gd name="adj1" fmla="val 29951"/>
              <a:gd name="adj2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১) যোগ ও </a:t>
            </a:r>
            <a:r>
              <a:rPr lang="bn-BD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বিয়ো</a:t>
            </a:r>
            <a:r>
              <a:rPr lang="bn-IN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 করতে</a:t>
            </a:r>
            <a:r>
              <a:rPr lang="bn-BD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  <a:endParaRPr lang="bn-IN" sz="4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২) বীজ গণি</a:t>
            </a:r>
            <a:r>
              <a:rPr lang="bn-BD" sz="4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তীয়</a:t>
            </a:r>
            <a:r>
              <a:rPr lang="bn-IN" sz="4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রাশির মধ্যে চিহ্নগুলো ব্যবহার করতে পারবে। </a:t>
            </a:r>
            <a:endParaRPr lang="bn-BD" sz="40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৩) চিহ্নগুলো ব্যবহার করে </a:t>
            </a:r>
            <a:r>
              <a:rPr lang="bn-IN" sz="4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ভিন্ন </a:t>
            </a:r>
            <a:r>
              <a:rPr lang="bn-IN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ভিন্ন রাশির মান বের করতে </a:t>
            </a:r>
            <a:r>
              <a:rPr lang="bn-BD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এবং এ সংক্রান্ত সমস্যা সমাধান করতে পারবে।</a:t>
            </a:r>
            <a:r>
              <a:rPr lang="bn-IN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ross 3"/>
          <p:cNvSpPr/>
          <p:nvPr/>
        </p:nvSpPr>
        <p:spPr>
          <a:xfrm>
            <a:off x="572087" y="711574"/>
            <a:ext cx="3847513" cy="3962400"/>
          </a:xfrm>
          <a:prstGeom prst="plus">
            <a:avLst>
              <a:gd name="adj" fmla="val 37390"/>
            </a:avLst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133600"/>
            <a:ext cx="3429000" cy="1118348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>
            <a:off x="1752600" y="5297916"/>
            <a:ext cx="5836920" cy="798084"/>
          </a:xfrm>
          <a:prstGeom prst="flowChartTerminato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চিহ্ন দুইটি কী তোমরা চিন</a:t>
            </a:r>
            <a:r>
              <a:rPr lang="en-US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</a:t>
            </a:r>
            <a:r>
              <a:rPr lang="bn-IN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419687" y="6248400"/>
            <a:ext cx="723313" cy="246670"/>
          </a:xfrm>
          <a:prstGeom prst="actionButtonBackPrevious">
            <a:avLst/>
          </a:prstGeom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001000" y="6248400"/>
            <a:ext cx="731520" cy="246670"/>
          </a:xfrm>
          <a:prstGeom prst="actionButtonForwardNext">
            <a:avLst/>
          </a:prstGeom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1752600" y="3635413"/>
            <a:ext cx="4693918" cy="3122184"/>
          </a:xfrm>
          <a:prstGeom prst="mathMultiply">
            <a:avLst/>
          </a:prstGeom>
          <a:solidFill>
            <a:srgbClr val="00206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2362200" y="262217"/>
            <a:ext cx="3563471" cy="2371165"/>
          </a:xfrm>
          <a:prstGeom prst="mathDivide">
            <a:avLst>
              <a:gd name="adj1" fmla="val 21176"/>
              <a:gd name="adj2" fmla="val 7638"/>
              <a:gd name="adj3" fmla="val 10149"/>
            </a:avLst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Terminator 21"/>
          <p:cNvSpPr/>
          <p:nvPr/>
        </p:nvSpPr>
        <p:spPr>
          <a:xfrm>
            <a:off x="1143000" y="2837329"/>
            <a:ext cx="6477000" cy="798084"/>
          </a:xfrm>
          <a:prstGeom prst="flowChartTerminato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এই চিহ্ন দুইটিও  তোমরা নিশ্চয় চিন ---   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1098</Words>
  <Application>Microsoft Office PowerPoint</Application>
  <PresentationFormat>On-screen Show (4:3)</PresentationFormat>
  <Paragraphs>205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জয় বাংলা</dc:title>
  <dc:creator>TSS</dc:creator>
  <cp:lastModifiedBy>Zihad</cp:lastModifiedBy>
  <cp:revision>563</cp:revision>
  <dcterms:created xsi:type="dcterms:W3CDTF">2006-08-16T00:00:00Z</dcterms:created>
  <dcterms:modified xsi:type="dcterms:W3CDTF">2019-11-06T05:09:21Z</dcterms:modified>
</cp:coreProperties>
</file>