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  <p:sldMasterId id="2147483685" r:id="rId2"/>
    <p:sldMasterId id="2147483702" r:id="rId3"/>
    <p:sldMasterId id="2147483737" r:id="rId4"/>
    <p:sldMasterId id="2147483749" r:id="rId5"/>
  </p:sldMasterIdLst>
  <p:notesMasterIdLst>
    <p:notesMasterId r:id="rId26"/>
  </p:notesMasterIdLst>
  <p:sldIdLst>
    <p:sldId id="283" r:id="rId6"/>
    <p:sldId id="276" r:id="rId7"/>
    <p:sldId id="259" r:id="rId8"/>
    <p:sldId id="260" r:id="rId9"/>
    <p:sldId id="281" r:id="rId10"/>
    <p:sldId id="258" r:id="rId11"/>
    <p:sldId id="262" r:id="rId12"/>
    <p:sldId id="263" r:id="rId13"/>
    <p:sldId id="265" r:id="rId14"/>
    <p:sldId id="280" r:id="rId15"/>
    <p:sldId id="266" r:id="rId16"/>
    <p:sldId id="267" r:id="rId17"/>
    <p:sldId id="269" r:id="rId18"/>
    <p:sldId id="271" r:id="rId19"/>
    <p:sldId id="278" r:id="rId20"/>
    <p:sldId id="272" r:id="rId21"/>
    <p:sldId id="284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D61333"/>
    <a:srgbClr val="6600CC"/>
    <a:srgbClr val="FF3300"/>
    <a:srgbClr val="FF0000"/>
    <a:srgbClr val="D21332"/>
    <a:srgbClr val="990099"/>
    <a:srgbClr val="FF3399"/>
    <a:srgbClr val="66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0" d="100"/>
          <a:sy n="50" d="100"/>
        </p:scale>
        <p:origin x="7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9DB95-947B-4AFA-80BF-F0E5DD03287D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FC299-7FCB-4E03-A9D2-D4C2B2E4C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9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09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96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740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07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6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09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62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98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9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0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63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27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08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25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03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72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80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558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33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328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728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13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92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93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66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35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3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54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31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88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2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17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390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55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02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2096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03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8641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91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66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09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9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70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899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79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790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32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82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925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46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84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991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480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38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411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047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05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466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575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287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067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3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306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4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5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3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42009"/>
            <a:ext cx="24497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0400" cy="639829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14800" y="701040"/>
            <a:ext cx="3032760" cy="169164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CC3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99804" y="780869"/>
            <a:ext cx="7449096" cy="725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বাংলাদেশের লক্ষ্য কি ?</a:t>
            </a:r>
            <a:endParaRPr lang="en-US" sz="44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55077" y="2363372"/>
            <a:ext cx="10185009" cy="3615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ধরনের প্রযুক্তি ব্যবহার করে এই দেশের শিক্ষা, স্বাস্থ্য, কর্মসংস্থান এবং দারিদ্র মোচনের অঙ্গীকার বাস্তবায়ন হচ্ছে ডিজিটাল বাংলাদেশের লক্ষ্য।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47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2" y="154215"/>
            <a:ext cx="4691970" cy="281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347357"/>
            <a:ext cx="7067549" cy="3243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376" y="4974770"/>
            <a:ext cx="207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JSC,SSC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1" y="154215"/>
            <a:ext cx="4118787" cy="3073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1" y="3603667"/>
            <a:ext cx="3904647" cy="2887344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366405" y="2858904"/>
            <a:ext cx="2078813" cy="473713"/>
          </a:xfrm>
          <a:prstGeom prst="wedgeRoundRectCallout">
            <a:avLst>
              <a:gd name="adj1" fmla="val 73084"/>
              <a:gd name="adj2" fmla="val 20450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4881093" y="1196167"/>
            <a:ext cx="2913078" cy="9417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মোবাইলফোন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00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7" y="262035"/>
            <a:ext cx="4767511" cy="3239073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183692" y="3673506"/>
            <a:ext cx="2369712" cy="473713"/>
          </a:xfrm>
          <a:prstGeom prst="wedgeRoundRectCallout">
            <a:avLst>
              <a:gd name="adj1" fmla="val 71159"/>
              <a:gd name="adj2" fmla="val -19243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ই-তথ্য সেবা কেন্দ্র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69" y="4380630"/>
            <a:ext cx="3943263" cy="2279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41" y="262035"/>
            <a:ext cx="4403016" cy="1937897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993393" y="2700005"/>
            <a:ext cx="2369712" cy="473713"/>
          </a:xfrm>
          <a:prstGeom prst="wedgeRoundRectCallout">
            <a:avLst>
              <a:gd name="adj1" fmla="val 47789"/>
              <a:gd name="adj2" fmla="val -16796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অন-লাইন সংবাদপত্র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6" y="4234726"/>
            <a:ext cx="4572000" cy="2425603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763036" y="4769578"/>
            <a:ext cx="2795904" cy="473713"/>
          </a:xfrm>
          <a:prstGeom prst="wedgeRoundRectCallout">
            <a:avLst>
              <a:gd name="adj1" fmla="val 95615"/>
              <a:gd name="adj2" fmla="val -4562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মাধ্যম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00"/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9" y="165574"/>
            <a:ext cx="3678261" cy="2983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5" y="3503053"/>
            <a:ext cx="4631297" cy="3087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49" y="3503053"/>
            <a:ext cx="4253247" cy="290847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778062" y="4378817"/>
            <a:ext cx="3116687" cy="940159"/>
          </a:xfrm>
          <a:prstGeom prst="wedgeRoundRectCallout">
            <a:avLst>
              <a:gd name="adj1" fmla="val 118871"/>
              <a:gd name="adj2" fmla="val -5067"/>
              <a:gd name="adj3" fmla="val 16667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rgbClr val="00B050"/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সর্বসাধারণের মোবাইলফোনের ব্যবহার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673152" y="2191715"/>
            <a:ext cx="2369712" cy="564364"/>
          </a:xfrm>
          <a:prstGeom prst="wedgeRoundRectCallout">
            <a:avLst>
              <a:gd name="adj1" fmla="val 91267"/>
              <a:gd name="adj2" fmla="val -143494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অন-লাইন কৃষি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49" y="165574"/>
            <a:ext cx="4253247" cy="31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32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70C0"/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37" y="372275"/>
            <a:ext cx="4866565" cy="313358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290168" y="5204081"/>
            <a:ext cx="3033934" cy="564364"/>
          </a:xfrm>
          <a:prstGeom prst="wedgeRoundRectCallout">
            <a:avLst>
              <a:gd name="adj1" fmla="val -26631"/>
              <a:gd name="adj2" fmla="val -356835"/>
              <a:gd name="adj3" fmla="val 16667"/>
            </a:avLst>
          </a:prstGeom>
          <a:gradFill>
            <a:gsLst>
              <a:gs pos="0">
                <a:srgbClr val="00B050"/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অন-লাইন ভর্তি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" y="182880"/>
            <a:ext cx="6306851" cy="314128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57010" y="3495200"/>
            <a:ext cx="3033934" cy="564364"/>
          </a:xfrm>
          <a:prstGeom prst="wedgeRoundRectCallout">
            <a:avLst>
              <a:gd name="adj1" fmla="val 55800"/>
              <a:gd name="adj2" fmla="val -171785"/>
              <a:gd name="adj3" fmla="val 16667"/>
            </a:avLst>
          </a:prstGeom>
          <a:gradFill>
            <a:gsLst>
              <a:gs pos="0">
                <a:srgbClr val="00B050"/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ইউনিয়ন তথ্য সেবা কেন্দ্র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5" y="4332041"/>
            <a:ext cx="3187329" cy="252595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641754" y="5503443"/>
            <a:ext cx="3033934" cy="564364"/>
          </a:xfrm>
          <a:prstGeom prst="wedgeRoundRectCallout">
            <a:avLst>
              <a:gd name="adj1" fmla="val -103760"/>
              <a:gd name="adj2" fmla="val -150341"/>
              <a:gd name="adj3" fmla="val 16667"/>
            </a:avLst>
          </a:prstGeom>
          <a:gradFill>
            <a:gsLst>
              <a:gs pos="0">
                <a:srgbClr val="00B050"/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75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C00000"/>
            </a:gs>
            <a:gs pos="100000">
              <a:srgbClr val="008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19" y="588270"/>
            <a:ext cx="5475288" cy="377495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20883348">
            <a:off x="4542696" y="5496676"/>
            <a:ext cx="3033934" cy="564364"/>
          </a:xfrm>
          <a:prstGeom prst="wedgeRoundRectCallout">
            <a:avLst>
              <a:gd name="adj1" fmla="val 54724"/>
              <a:gd name="adj2" fmla="val -174357"/>
              <a:gd name="adj3" fmla="val 16667"/>
            </a:avLst>
          </a:prstGeom>
          <a:gradFill>
            <a:gsLst>
              <a:gs pos="0">
                <a:srgbClr val="00B050"/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লাইন টিকিট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7" y="527480"/>
            <a:ext cx="3550559" cy="377495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0" y="5825062"/>
            <a:ext cx="3413760" cy="545258"/>
          </a:xfrm>
          <a:prstGeom prst="wedgeRoundRectCallout">
            <a:avLst>
              <a:gd name="adj1" fmla="val 48048"/>
              <a:gd name="adj2" fmla="val -307343"/>
              <a:gd name="adj3" fmla="val 16667"/>
            </a:avLst>
          </a:prstGeom>
          <a:gradFill>
            <a:gsLst>
              <a:gs pos="0">
                <a:srgbClr val="00B050"/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লাইন মার্কেট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820" y="527479"/>
            <a:ext cx="2653048" cy="377495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8705566" y="5552740"/>
            <a:ext cx="3033934" cy="564364"/>
          </a:xfrm>
          <a:prstGeom prst="wedgeRoundRectCallout">
            <a:avLst>
              <a:gd name="adj1" fmla="val 19779"/>
              <a:gd name="adj2" fmla="val -267635"/>
              <a:gd name="adj3" fmla="val 16667"/>
            </a:avLst>
          </a:prstGeom>
          <a:gradFill>
            <a:gsLst>
              <a:gs pos="0">
                <a:srgbClr val="00B050"/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অন-লাইন স্বাস্থ্য সেবা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04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060441" y="205273"/>
            <a:ext cx="4963886" cy="9144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302" y="3091934"/>
            <a:ext cx="10208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বাংলাদেশের সুফল বর্ননা কর?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61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52500"/>
            <a:ext cx="7105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73723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ডিজিটাল বাংলাদেশের লক্ষ্য 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0099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060441" y="205272"/>
            <a:ext cx="4963886" cy="1433027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378987" y="1962151"/>
            <a:ext cx="9367934" cy="4895850"/>
          </a:xfrm>
          <a:prstGeom prst="snip2DiagRect">
            <a:avLst/>
          </a:prstGeom>
          <a:solidFill>
            <a:srgbClr val="D613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ই-তথ্য সেবা 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 কি?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 কি ?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00"/>
            </a:gs>
            <a:gs pos="44000">
              <a:srgbClr val="7AD4F1"/>
            </a:gs>
            <a:gs pos="74000">
              <a:srgbClr val="66FF99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650469" y="419754"/>
            <a:ext cx="4963886" cy="9144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502920" y="1901482"/>
            <a:ext cx="11109960" cy="4497355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 ব্যবহারের প্রয়োজনীয়তা ব্যাখ্যা কর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970312" y="543896"/>
            <a:ext cx="7505155" cy="91440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70312" y="1763454"/>
            <a:ext cx="8945338" cy="480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: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	: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	: ৫০ মিনিট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99000">
              <a:schemeClr val="accent1">
                <a:tint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4" name="16-Point Star 3"/>
          <p:cNvSpPr/>
          <p:nvPr/>
        </p:nvSpPr>
        <p:spPr bwMode="invGray">
          <a:xfrm>
            <a:off x="3855719" y="1912620"/>
            <a:ext cx="4480560" cy="3032760"/>
          </a:xfrm>
          <a:prstGeom prst="star16">
            <a:avLst/>
          </a:prstGeom>
          <a:solidFill>
            <a:srgbClr val="6600CC"/>
          </a:solidFill>
          <a:ln w="57150">
            <a:solidFill>
              <a:srgbClr val="D61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33CC33"/>
                </a:solidFill>
              </a:rPr>
              <a:t>আজকের</a:t>
            </a:r>
            <a:r>
              <a:rPr lang="en-US" sz="2800" dirty="0" smtClean="0">
                <a:solidFill>
                  <a:srgbClr val="33CC33"/>
                </a:solidFill>
              </a:rPr>
              <a:t> </a:t>
            </a:r>
            <a:r>
              <a:rPr lang="en-US" sz="2800" dirty="0" err="1" smtClean="0">
                <a:solidFill>
                  <a:srgbClr val="33CC33"/>
                </a:solidFill>
              </a:rPr>
              <a:t>মতো</a:t>
            </a:r>
            <a:r>
              <a:rPr lang="en-US" sz="2800" dirty="0" smtClean="0">
                <a:solidFill>
                  <a:srgbClr val="33CC33"/>
                </a:solidFill>
              </a:rPr>
              <a:t> </a:t>
            </a:r>
            <a:r>
              <a:rPr lang="en-US" sz="2800" dirty="0" err="1" smtClean="0">
                <a:solidFill>
                  <a:srgbClr val="33CC33"/>
                </a:solidFill>
              </a:rPr>
              <a:t>এখানেই</a:t>
            </a:r>
            <a:r>
              <a:rPr lang="en-US" sz="2800" dirty="0" smtClean="0">
                <a:solidFill>
                  <a:srgbClr val="33CC33"/>
                </a:solidFill>
              </a:rPr>
              <a:t> </a:t>
            </a:r>
            <a:r>
              <a:rPr lang="en-US" sz="2800" dirty="0" err="1" smtClean="0">
                <a:solidFill>
                  <a:srgbClr val="33CC33"/>
                </a:solidFill>
              </a:rPr>
              <a:t>শেষ</a:t>
            </a:r>
            <a:r>
              <a:rPr lang="en-US" sz="2800" dirty="0" smtClean="0">
                <a:solidFill>
                  <a:srgbClr val="33CC33"/>
                </a:solidFill>
              </a:rPr>
              <a:t>। </a:t>
            </a:r>
            <a:r>
              <a:rPr lang="en-US" sz="2800" dirty="0" err="1" smtClean="0">
                <a:solidFill>
                  <a:srgbClr val="33CC33"/>
                </a:solidFill>
              </a:rPr>
              <a:t>ধন্যবাদ</a:t>
            </a:r>
            <a:r>
              <a:rPr lang="en-US" sz="2800" dirty="0" smtClean="0">
                <a:solidFill>
                  <a:srgbClr val="33CC33"/>
                </a:solidFill>
              </a:rPr>
              <a:t> </a:t>
            </a:r>
            <a:r>
              <a:rPr lang="en-US" sz="2800" dirty="0" err="1" smtClean="0">
                <a:solidFill>
                  <a:srgbClr val="33CC33"/>
                </a:solidFill>
              </a:rPr>
              <a:t>সবাইকে</a:t>
            </a:r>
            <a:r>
              <a:rPr lang="en-US" sz="2800" dirty="0" smtClean="0">
                <a:solidFill>
                  <a:srgbClr val="33CC33"/>
                </a:solidFill>
              </a:rPr>
              <a:t>।</a:t>
            </a:r>
            <a:endParaRPr lang="en-US" sz="28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73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33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1" y="228600"/>
            <a:ext cx="12191999" cy="578208"/>
          </a:xfrm>
          <a:prstGeom prst="downArrow">
            <a:avLst>
              <a:gd name="adj1" fmla="val 50000"/>
              <a:gd name="adj2" fmla="val 618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" y="806809"/>
            <a:ext cx="3706927" cy="3045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39" y="822160"/>
            <a:ext cx="4260404" cy="3029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822160"/>
            <a:ext cx="3730691" cy="3029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31" y="3893111"/>
            <a:ext cx="5330137" cy="29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80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3" y="144887"/>
            <a:ext cx="60960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0" y="139250"/>
            <a:ext cx="4890611" cy="3663237"/>
          </a:xfrm>
          <a:prstGeom prst="rect">
            <a:avLst/>
          </a:prstGeom>
        </p:spPr>
      </p:pic>
      <p:sp>
        <p:nvSpPr>
          <p:cNvPr id="4" name="Up Arrow Callout 3"/>
          <p:cNvSpPr/>
          <p:nvPr/>
        </p:nvSpPr>
        <p:spPr>
          <a:xfrm>
            <a:off x="2073500" y="4868214"/>
            <a:ext cx="7186614" cy="908472"/>
          </a:xfrm>
          <a:prstGeom prst="upArrowCallout">
            <a:avLst>
              <a:gd name="adj1" fmla="val 36494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গুলোতে তোমরা কি দেখছ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97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350" y="1143000"/>
            <a:ext cx="5486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76705" y="3244334"/>
            <a:ext cx="66447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85702" y="283336"/>
            <a:ext cx="5694218" cy="1025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Card 5"/>
          <p:cNvSpPr/>
          <p:nvPr/>
        </p:nvSpPr>
        <p:spPr>
          <a:xfrm>
            <a:off x="1" y="1704109"/>
            <a:ext cx="12192000" cy="5008418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কাকে বলে বলতে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বাংলাদেশের লক্ষ্য কি তা বলতে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তথ্যপ্রযুক্তি ব্যবহারের প্রয়োজনীয়তা ব্যাখ্যা করতে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বাংলাদেশের সুফল বর্ননা করতে পারবে।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62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401054" y="320842"/>
            <a:ext cx="10315072" cy="1010653"/>
          </a:xfrm>
          <a:prstGeom prst="parallelogram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BD" sz="54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কাকে বলে</a:t>
            </a:r>
            <a:r>
              <a:rPr lang="en-US" sz="54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US" sz="5400" dirty="0"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5432" y="1844843"/>
            <a:ext cx="11646568" cy="41495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 2" panose="05020102010507070707" pitchFamily="18" charset="2"/>
              <a:buChar char=""/>
            </a:pPr>
            <a:r>
              <a:rPr lang="bn-BD" sz="4400" b="1" dirty="0" smtClean="0">
                <a:solidFill>
                  <a:srgbClr val="0066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বলতে আসলে তথ্য ও যোগাযোগ প্রযুক্তি ব্যবহার করে গড়ে তোলা আধুনিক বাংলাদেশ বোঝানো হয়।  </a:t>
            </a:r>
            <a:endParaRPr lang="as-IN" sz="4400" b="1" dirty="0">
              <a:solidFill>
                <a:srgbClr val="0066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408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9" y="246743"/>
            <a:ext cx="6030849" cy="3831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89" y="246743"/>
            <a:ext cx="5033555" cy="3831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29" y="4078515"/>
            <a:ext cx="3976915" cy="2595491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234431" y="4367622"/>
            <a:ext cx="3361385" cy="643943"/>
          </a:xfrm>
          <a:prstGeom prst="wedgeRoundRectCallout">
            <a:avLst>
              <a:gd name="adj1" fmla="val -5077"/>
              <a:gd name="adj2" fmla="val -34950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ই-ক্লাস রুম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70703" y="4333073"/>
            <a:ext cx="2833352" cy="643943"/>
          </a:xfrm>
          <a:prstGeom prst="wedgeRoundRectCallout">
            <a:avLst>
              <a:gd name="adj1" fmla="val 55076"/>
              <a:gd name="adj2" fmla="val -26150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202295" y="5685354"/>
            <a:ext cx="2833352" cy="643943"/>
          </a:xfrm>
          <a:prstGeom prst="wedgeRoundRectCallout">
            <a:avLst>
              <a:gd name="adj1" fmla="val 90985"/>
              <a:gd name="adj2" fmla="val -10150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49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01" y="228292"/>
            <a:ext cx="5442826" cy="4076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5" y="194073"/>
            <a:ext cx="5653315" cy="407686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4498" y="5589240"/>
            <a:ext cx="2833352" cy="643943"/>
          </a:xfrm>
          <a:prstGeom prst="wedgeRoundRectCallout">
            <a:avLst>
              <a:gd name="adj1" fmla="val 55076"/>
              <a:gd name="adj2" fmla="val -26150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সেবা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25046" y="5589241"/>
            <a:ext cx="2833352" cy="643943"/>
          </a:xfrm>
          <a:prstGeom prst="wedgeRoundRectCallout">
            <a:avLst>
              <a:gd name="adj1" fmla="val 55076"/>
              <a:gd name="adj2" fmla="val -26150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9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4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1542</TotalTime>
  <Words>206</Words>
  <Application>Microsoft Office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Trebuchet MS</vt:lpstr>
      <vt:lpstr>Wingdings</vt:lpstr>
      <vt:lpstr>Wingdings 2</vt:lpstr>
      <vt:lpstr>Wingdings 3</vt:lpstr>
      <vt:lpstr>Facet</vt:lpstr>
      <vt:lpstr>1_Facet</vt:lpstr>
      <vt:lpstr>2_Facet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GLMCN72</cp:lastModifiedBy>
  <cp:revision>220</cp:revision>
  <dcterms:created xsi:type="dcterms:W3CDTF">2015-01-22T13:48:53Z</dcterms:created>
  <dcterms:modified xsi:type="dcterms:W3CDTF">2019-11-06T08:09:35Z</dcterms:modified>
</cp:coreProperties>
</file>