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4"/>
  </p:notesMasterIdLst>
  <p:sldIdLst>
    <p:sldId id="283" r:id="rId2"/>
    <p:sldId id="279" r:id="rId3"/>
    <p:sldId id="280" r:id="rId4"/>
    <p:sldId id="281" r:id="rId5"/>
    <p:sldId id="284" r:id="rId6"/>
    <p:sldId id="256" r:id="rId7"/>
    <p:sldId id="263" r:id="rId8"/>
    <p:sldId id="275" r:id="rId9"/>
    <p:sldId id="264" r:id="rId10"/>
    <p:sldId id="265" r:id="rId11"/>
    <p:sldId id="257" r:id="rId12"/>
    <p:sldId id="266" r:id="rId13"/>
    <p:sldId id="258" r:id="rId14"/>
    <p:sldId id="272" r:id="rId15"/>
    <p:sldId id="270" r:id="rId16"/>
    <p:sldId id="276" r:id="rId17"/>
    <p:sldId id="271" r:id="rId18"/>
    <p:sldId id="277" r:id="rId19"/>
    <p:sldId id="261" r:id="rId20"/>
    <p:sldId id="278" r:id="rId21"/>
    <p:sldId id="259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tttt" initials="t" lastIdx="1" clrIdx="0">
    <p:extLst>
      <p:ext uri="{19B8F6BF-5375-455C-9EA6-DF929625EA0E}">
        <p15:presenceInfo xmlns:p15="http://schemas.microsoft.com/office/powerpoint/2012/main" xmlns="" userId="ttt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 snapToGrid="0">
      <p:cViewPr>
        <p:scale>
          <a:sx n="51" d="100"/>
          <a:sy n="51" d="100"/>
        </p:scale>
        <p:origin x="-1380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0FA6B-449B-436B-A437-547FCEC5B028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AE7EE-6FFA-4FFD-8A0A-E2A495AC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9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E7EE-6FFA-4FFD-8A0A-E2A495AC04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4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AE7EE-6FFA-4FFD-8A0A-E2A495AC04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3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54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17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89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98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36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38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01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2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80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0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1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4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75B95DEC-2790-4E79-AEB2-AF10CF47D0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685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4E621D-109D-4A3D-A0D0-08649E86A300}"/>
              </a:ext>
            </a:extLst>
          </p:cNvPr>
          <p:cNvSpPr txBox="1"/>
          <p:nvPr userDrawn="1"/>
        </p:nvSpPr>
        <p:spPr>
          <a:xfrm>
            <a:off x="4216400" y="6604001"/>
            <a:ext cx="383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মোঃতারিকুল ইসলাম খান ,নাসিরনগর,ব্রাহ্মণবাড়িয়া।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4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33A185-8E4A-4C26-9F45-608E69D29A1D}" type="datetimeFigureOut">
              <a:rPr lang="en-US" smtClean="0"/>
              <a:t>07-Nov-19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39BD7-8746-43E8-833E-4529AA3A6C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661" r:id="rId14"/>
    <p:sldLayoutId id="2147483660" r:id="rId15"/>
    <p:sldLayoutId id="2147483659" r:id="rId16"/>
    <p:sldLayoutId id="2147483658" r:id="rId17"/>
    <p:sldLayoutId id="2147483652" r:id="rId18"/>
    <p:sldLayoutId id="2147483653" r:id="rId19"/>
    <p:sldLayoutId id="2147483656" r:id="rId20"/>
    <p:sldLayoutId id="2147483657" r:id="rId21"/>
    <p:sldLayoutId id="2147483655" r:id="rId22"/>
    <p:sldLayoutId id="2147483654" r:id="rId23"/>
    <p:sldLayoutId id="2147483650" r:id="rId2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D215B9-48F8-475F-B01E-AEB41D933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1" y="150135"/>
            <a:ext cx="11818963" cy="65236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D36529-FAC0-4073-8174-89C48DE94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467" y="-1124929"/>
            <a:ext cx="1945107" cy="184820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040193-AFD9-4161-9A5A-F83775E2D421}"/>
              </a:ext>
            </a:extLst>
          </p:cNvPr>
          <p:cNvSpPr txBox="1"/>
          <p:nvPr/>
        </p:nvSpPr>
        <p:spPr>
          <a:xfrm>
            <a:off x="-4406675" y="-723275"/>
            <a:ext cx="11709779" cy="1446550"/>
          </a:xfrm>
          <a:prstGeom prst="rect">
            <a:avLst/>
          </a:prstGeom>
          <a:solidFill>
            <a:srgbClr val="7030A0">
              <a:alpha val="2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88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72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5B06D61-F56D-42D9-9DD7-781A7D5248FF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A1633B-0EE1-4457-B4C7-7E556B08A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1501361"/>
            <a:ext cx="4858603" cy="3807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304A3E-C654-4D5D-B8ED-482EAF5D7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145" y="1509525"/>
            <a:ext cx="4602495" cy="38075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98E717-D877-4E7D-8188-F701D5666E0F}"/>
              </a:ext>
            </a:extLst>
          </p:cNvPr>
          <p:cNvSpPr txBox="1"/>
          <p:nvPr/>
        </p:nvSpPr>
        <p:spPr>
          <a:xfrm>
            <a:off x="2494341" y="378059"/>
            <a:ext cx="948839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কৃষিকাজ করে জীবিকা নির্বাহ করে।</a:t>
            </a:r>
            <a:endParaRPr lang="en-US" sz="4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560FAA-A5E4-445C-8A29-F7CFF3F98069}"/>
              </a:ext>
            </a:extLst>
          </p:cNvPr>
          <p:cNvSpPr txBox="1"/>
          <p:nvPr/>
        </p:nvSpPr>
        <p:spPr>
          <a:xfrm>
            <a:off x="2470246" y="5704773"/>
            <a:ext cx="9488393" cy="923330"/>
          </a:xfrm>
          <a:prstGeom prst="rect">
            <a:avLst/>
          </a:prstGeom>
          <a:solidFill>
            <a:schemeClr val="accent5">
              <a:lumMod val="75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প্রচুর পান ও মধুর চাষ করেন।</a:t>
            </a:r>
            <a:endParaRPr lang="en-US" sz="5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D50D231-96A6-431C-B767-76207285B664}"/>
              </a:ext>
            </a:extLst>
          </p:cNvPr>
          <p:cNvSpPr txBox="1"/>
          <p:nvPr/>
        </p:nvSpPr>
        <p:spPr>
          <a:xfrm>
            <a:off x="218361" y="245656"/>
            <a:ext cx="1937979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713368-FB66-4F31-9676-B9F6B8B57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1" y="4613986"/>
            <a:ext cx="1965275" cy="20591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6F09C9-E92F-407E-8132-49ECD2DABFF4}"/>
              </a:ext>
            </a:extLst>
          </p:cNvPr>
          <p:cNvSpPr txBox="1"/>
          <p:nvPr/>
        </p:nvSpPr>
        <p:spPr>
          <a:xfrm>
            <a:off x="2704290" y="511337"/>
            <a:ext cx="9152423" cy="646331"/>
          </a:xfrm>
          <a:prstGeom prst="rect">
            <a:avLst/>
          </a:prstGeom>
          <a:solidFill>
            <a:schemeClr val="bg1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খাসিয়ারা কীভাবে জীবিকা নির্বাহ করে?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D9C135D-E620-48DE-AAD6-CE805C0A0B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5" y="1971512"/>
            <a:ext cx="1825191" cy="20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8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7C1707-4E5B-409A-A3CB-502C9068ED45}"/>
              </a:ext>
            </a:extLst>
          </p:cNvPr>
          <p:cNvSpPr txBox="1"/>
          <p:nvPr/>
        </p:nvSpPr>
        <p:spPr>
          <a:xfrm>
            <a:off x="177423" y="257390"/>
            <a:ext cx="1978916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90C02D-DE1B-4D58-91A0-F0280BEE5E9F}"/>
              </a:ext>
            </a:extLst>
          </p:cNvPr>
          <p:cNvSpPr txBox="1"/>
          <p:nvPr/>
        </p:nvSpPr>
        <p:spPr>
          <a:xfrm>
            <a:off x="2398878" y="5968796"/>
            <a:ext cx="9589785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 প্রধান খাদ্য ভাত, মাংস,শুটকি মাছ, মধু ইত্যাদি।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63465A-DE9D-42C3-B957-56021DE4491D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E83A00-DE7A-4671-A310-525F78C3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3" y="4958695"/>
            <a:ext cx="1978916" cy="168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ZISAN\Desktop\saotal\vat1.jpg">
            <a:extLst>
              <a:ext uri="{FF2B5EF4-FFF2-40B4-BE49-F238E27FC236}">
                <a16:creationId xmlns:a16="http://schemas.microsoft.com/office/drawing/2014/main" xmlns="" id="{29B88144-6987-43DD-93EE-C4C4EDF1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245" y="982649"/>
            <a:ext cx="4687793" cy="248154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3" descr="C:\Users\DPE\Downloads\MONIPURI\man555.jpg">
            <a:extLst>
              <a:ext uri="{FF2B5EF4-FFF2-40B4-BE49-F238E27FC236}">
                <a16:creationId xmlns:a16="http://schemas.microsoft.com/office/drawing/2014/main" xmlns="" id="{DBB64DFB-D8E9-4CD5-9291-F72C79E6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8038" y="982649"/>
            <a:ext cx="4871249" cy="2498115"/>
          </a:xfrm>
          <a:prstGeom prst="rect">
            <a:avLst/>
          </a:prstGeom>
          <a:noFill/>
        </p:spPr>
      </p:pic>
      <p:pic>
        <p:nvPicPr>
          <p:cNvPr id="9" name="Picture 2" descr="C:\Users\ATAUR\Desktop\khasiya\mm.jpg">
            <a:extLst>
              <a:ext uri="{FF2B5EF4-FFF2-40B4-BE49-F238E27FC236}">
                <a16:creationId xmlns:a16="http://schemas.microsoft.com/office/drawing/2014/main" xmlns="" id="{F2060308-071F-455F-8E1E-7E709468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1735" y="3464190"/>
            <a:ext cx="4816928" cy="23755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381792-6F49-451E-BDB6-364E7BBEA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1" y="3466226"/>
            <a:ext cx="4728784" cy="2373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8B7390-7DDD-4A68-861B-8424FA3435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5" y="1971512"/>
            <a:ext cx="1825191" cy="20171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1B347D9-4D6F-49E2-9D8D-E61BAFF2E81B}"/>
              </a:ext>
            </a:extLst>
          </p:cNvPr>
          <p:cNvSpPr txBox="1"/>
          <p:nvPr/>
        </p:nvSpPr>
        <p:spPr>
          <a:xfrm>
            <a:off x="2492115" y="161983"/>
            <a:ext cx="9403308" cy="707886"/>
          </a:xfrm>
          <a:prstGeom prst="rect">
            <a:avLst/>
          </a:prstGeom>
          <a:solidFill>
            <a:srgbClr val="00206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খাসিয়াদের প্রধান খাবার কী?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7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3321306-EF63-40E1-B7C1-05F7A73C6E69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D6D996-F28C-4CE3-836E-3DB4DD01F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" y="5117057"/>
            <a:ext cx="2006212" cy="1543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7B7AE3-8AFF-4A79-8B6B-48DA457F6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6" y="166028"/>
            <a:ext cx="9572839" cy="64940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578A288-B055-485C-AD5B-EF3DA1D585CF}"/>
              </a:ext>
            </a:extLst>
          </p:cNvPr>
          <p:cNvSpPr/>
          <p:nvPr/>
        </p:nvSpPr>
        <p:spPr>
          <a:xfrm>
            <a:off x="2455951" y="5214936"/>
            <a:ext cx="9545543" cy="1446550"/>
          </a:xfrm>
          <a:prstGeom prst="rect">
            <a:avLst/>
          </a:prstGeom>
          <a:solidFill>
            <a:schemeClr val="accent5">
              <a:lumMod val="75000"/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পান-সুপারিকে</a:t>
            </a: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খুবই পবিত্র মনে করে। বাড়িতে অতিথি এলে তারাপান-সুপারি দিয়ে আপ্যায়ন করে।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F7A2F3-FA5B-4AFC-A93B-800B05291AC7}"/>
              </a:ext>
            </a:extLst>
          </p:cNvPr>
          <p:cNvSpPr txBox="1"/>
          <p:nvPr/>
        </p:nvSpPr>
        <p:spPr>
          <a:xfrm>
            <a:off x="177423" y="257390"/>
            <a:ext cx="1978916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6C7106-6B1A-4C46-B796-243046540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5" y="1971512"/>
            <a:ext cx="1825191" cy="20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38D392-98C8-4EE0-A279-C93792EB47CE}"/>
              </a:ext>
            </a:extLst>
          </p:cNvPr>
          <p:cNvSpPr txBox="1"/>
          <p:nvPr/>
        </p:nvSpPr>
        <p:spPr>
          <a:xfrm>
            <a:off x="272955" y="259308"/>
            <a:ext cx="1869743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287A4D-304D-4B5A-9202-1030F226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0" y="159619"/>
            <a:ext cx="9567076" cy="65004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B39003-3490-4460-9A08-6838A5A5C0DF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8278D7-E64B-44D3-8F11-8DFEE4123A9E}"/>
              </a:ext>
            </a:extLst>
          </p:cNvPr>
          <p:cNvSpPr txBox="1"/>
          <p:nvPr/>
        </p:nvSpPr>
        <p:spPr>
          <a:xfrm>
            <a:off x="2483888" y="6023272"/>
            <a:ext cx="9526139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খাসি মেয়েরা কাজিম পিন নামক ব্লাউজ ও লুঙ্গি পরে।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897C75-8D6A-4B83-B2D3-E72B9ACFDEF3}"/>
              </a:ext>
            </a:extLst>
          </p:cNvPr>
          <p:cNvSpPr txBox="1"/>
          <p:nvPr/>
        </p:nvSpPr>
        <p:spPr>
          <a:xfrm>
            <a:off x="109183" y="2287411"/>
            <a:ext cx="2074451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কাজিম</a:t>
            </a: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পিন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D71D79-317D-4FF0-B6CC-738F24CBB0EF}"/>
              </a:ext>
            </a:extLst>
          </p:cNvPr>
          <p:cNvSpPr txBox="1"/>
          <p:nvPr/>
        </p:nvSpPr>
        <p:spPr>
          <a:xfrm>
            <a:off x="2402011" y="159621"/>
            <a:ext cx="960801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খাসিয়া মেয়েদের পোষাকের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19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A35F3E-DE16-4284-B474-081DA8CB353F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D40BA9-5C52-4AA3-A9F5-0873AA9CA67E}"/>
              </a:ext>
            </a:extLst>
          </p:cNvPr>
          <p:cNvSpPr txBox="1"/>
          <p:nvPr/>
        </p:nvSpPr>
        <p:spPr>
          <a:xfrm>
            <a:off x="115661" y="174070"/>
            <a:ext cx="2177163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289F99-F074-42E5-9E0E-FB75304A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87" y="150127"/>
            <a:ext cx="9485200" cy="6083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6CF2B1-12A2-4AF5-A0AD-92D0D7E20098}"/>
              </a:ext>
            </a:extLst>
          </p:cNvPr>
          <p:cNvSpPr txBox="1"/>
          <p:nvPr/>
        </p:nvSpPr>
        <p:spPr>
          <a:xfrm>
            <a:off x="151497" y="1339487"/>
            <a:ext cx="2032139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ফুংগ</a:t>
            </a:r>
          </a:p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মারুং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009482-7234-41C8-AB5A-8E9AB0166EBE}"/>
              </a:ext>
            </a:extLst>
          </p:cNvPr>
          <p:cNvSpPr txBox="1"/>
          <p:nvPr/>
        </p:nvSpPr>
        <p:spPr>
          <a:xfrm>
            <a:off x="2483887" y="6013778"/>
            <a:ext cx="955855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পকেট ছাড়া শার্ট ও লুঙ্গি পরেন, যার নাম ফুংগ মারুং।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6E42C8-142F-4734-9D27-45F786986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" y="4736280"/>
            <a:ext cx="1958788" cy="17835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DEC01D-5A9A-4F8A-BE00-84AA4A6268AA}"/>
              </a:ext>
            </a:extLst>
          </p:cNvPr>
          <p:cNvSpPr txBox="1"/>
          <p:nvPr/>
        </p:nvSpPr>
        <p:spPr>
          <a:xfrm>
            <a:off x="2402011" y="159621"/>
            <a:ext cx="960801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খাসিয়া ছেলেদের পোষাকের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B994F3-D00F-406C-A0C5-02EF553FB4C5}"/>
              </a:ext>
            </a:extLst>
          </p:cNvPr>
          <p:cNvSpPr txBox="1"/>
          <p:nvPr/>
        </p:nvSpPr>
        <p:spPr>
          <a:xfrm>
            <a:off x="200025" y="231372"/>
            <a:ext cx="1983611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D9B68CB-E809-4166-959B-863F0823DA8C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উব্লাই নাংথউ">
            <a:extLst>
              <a:ext uri="{FF2B5EF4-FFF2-40B4-BE49-F238E27FC236}">
                <a16:creationId xmlns:a16="http://schemas.microsoft.com/office/drawing/2014/main" xmlns="" id="{EDEB1740-99EC-4B05-A8A0-EFF804F2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185923"/>
            <a:ext cx="1983611" cy="147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6845A2-60E5-413F-BC84-666658B86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49" y="137648"/>
            <a:ext cx="9601416" cy="54452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95C3F7F-A115-404E-918F-0DABC053B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275009"/>
            <a:ext cx="1983611" cy="1703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174FF9-A5BA-4CBC-848A-0266E647901A}"/>
              </a:ext>
            </a:extLst>
          </p:cNvPr>
          <p:cNvSpPr txBox="1"/>
          <p:nvPr/>
        </p:nvSpPr>
        <p:spPr>
          <a:xfrm>
            <a:off x="2442949" y="5448130"/>
            <a:ext cx="960141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খাসিরা বিভিন্ন দেব দেবীর পূজা করেন। তাদের প্রধান দেবতার নাম উব্লাই নাংথউ।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F55539-A8D3-4730-ADCC-7C2002F552EF}"/>
              </a:ext>
            </a:extLst>
          </p:cNvPr>
          <p:cNvSpPr/>
          <p:nvPr/>
        </p:nvSpPr>
        <p:spPr>
          <a:xfrm>
            <a:off x="232011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E701C4-FDB8-4469-8F71-C6B3A7D65864}"/>
              </a:ext>
            </a:extLst>
          </p:cNvPr>
          <p:cNvSpPr txBox="1"/>
          <p:nvPr/>
        </p:nvSpPr>
        <p:spPr>
          <a:xfrm>
            <a:off x="184242" y="109183"/>
            <a:ext cx="2163173" cy="3139321"/>
          </a:xfrm>
          <a:prstGeom prst="rect">
            <a:avLst/>
          </a:prstGeom>
          <a:solidFill>
            <a:schemeClr val="tx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</a:p>
          <a:p>
            <a:endParaRPr lang="bn-IN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F29CF0-4DFA-4F6A-B135-79A1D6DD0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728" y="150127"/>
            <a:ext cx="9416949" cy="6150663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82C76E-3CCA-44C1-9C90-F7075704C4B9}"/>
              </a:ext>
            </a:extLst>
          </p:cNvPr>
          <p:cNvSpPr txBox="1"/>
          <p:nvPr/>
        </p:nvSpPr>
        <p:spPr>
          <a:xfrm>
            <a:off x="2593717" y="5242133"/>
            <a:ext cx="9585272" cy="1446550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প্রধান খাবার কী কী?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খাসি জনগোষ্ঠী কী কাজ করে  জীবিকা নির্বাহ করে।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C6D953-266B-4896-B4C7-A2F547EC0F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5" y="4642989"/>
            <a:ext cx="1825191" cy="20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B5DAD8-F646-40C9-885C-63FC0C021DAE}"/>
              </a:ext>
            </a:extLst>
          </p:cNvPr>
          <p:cNvSpPr txBox="1"/>
          <p:nvPr/>
        </p:nvSpPr>
        <p:spPr>
          <a:xfrm>
            <a:off x="245654" y="231369"/>
            <a:ext cx="1868897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104757-FCC5-424E-9045-8034E134F3D4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খাসিয়াদের ধর্মীয় অনুষ্ঠান">
            <a:extLst>
              <a:ext uri="{FF2B5EF4-FFF2-40B4-BE49-F238E27FC236}">
                <a16:creationId xmlns:a16="http://schemas.microsoft.com/office/drawing/2014/main" xmlns="" id="{29617653-DEB4-47BE-BF21-52820D88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49" y="150125"/>
            <a:ext cx="9526139" cy="650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ADB206-17B7-4BA3-8B86-E10B958D49B7}"/>
              </a:ext>
            </a:extLst>
          </p:cNvPr>
          <p:cNvSpPr txBox="1"/>
          <p:nvPr/>
        </p:nvSpPr>
        <p:spPr>
          <a:xfrm>
            <a:off x="2442949" y="5213557"/>
            <a:ext cx="9642144" cy="1446550"/>
          </a:xfrm>
          <a:prstGeom prst="rect">
            <a:avLst/>
          </a:prstGeom>
          <a:solidFill>
            <a:schemeClr val="tx2">
              <a:lumMod val="40000"/>
              <a:lumOff val="60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সকল ধরণের অনুষ্ঠান যেমন- পূজা পার্বণ, বিয়ে, খরা, অতিবৃষ্টি, ফসলহানি, ইত্যাদি অনুষ্ঠানে নাচ,গান করা হয়।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4" descr="Image result for খাসিয়াদের ধর্মীয় অনুষ্ঠান">
            <a:extLst>
              <a:ext uri="{FF2B5EF4-FFF2-40B4-BE49-F238E27FC236}">
                <a16:creationId xmlns:a16="http://schemas.microsoft.com/office/drawing/2014/main" xmlns="" id="{881E02B8-DC9E-4709-9B00-55A49036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117911"/>
            <a:ext cx="2031235" cy="15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EBDF33-F479-470F-A64E-52D140873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4" y="3589362"/>
            <a:ext cx="1868897" cy="1528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7EE809-4C1D-4DFD-8504-273CBCF22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2" y="1995590"/>
            <a:ext cx="1962149" cy="15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7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1627C1-92DD-4E46-9045-0270B02DF9C0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4D4728-BAFE-40EF-B598-7C59A4BA1F3F}"/>
              </a:ext>
            </a:extLst>
          </p:cNvPr>
          <p:cNvSpPr txBox="1"/>
          <p:nvPr/>
        </p:nvSpPr>
        <p:spPr>
          <a:xfrm>
            <a:off x="191062" y="191063"/>
            <a:ext cx="1992575" cy="2862322"/>
          </a:xfrm>
          <a:prstGeom prst="rect">
            <a:avLst/>
          </a:prstGeom>
          <a:solidFill>
            <a:srgbClr val="C0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</a:p>
          <a:p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F64794-69C1-4C4E-8C95-34BFAC444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9" y="257177"/>
            <a:ext cx="9498843" cy="6376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0894CB-00D1-41AC-8894-E4AD4A953F42}"/>
              </a:ext>
            </a:extLst>
          </p:cNvPr>
          <p:cNvSpPr txBox="1"/>
          <p:nvPr/>
        </p:nvSpPr>
        <p:spPr>
          <a:xfrm>
            <a:off x="2442949" y="4708481"/>
            <a:ext cx="9498843" cy="1938992"/>
          </a:xfrm>
          <a:prstGeom prst="rect">
            <a:avLst/>
          </a:prstGeom>
          <a:solidFill>
            <a:srgbClr val="00B050">
              <a:alpha val="67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খাসি মেয়েদের  পোষাকের নাম কী।</a:t>
            </a:r>
          </a:p>
          <a:p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খাসিয়াদের প্রধান দেবতার নাম কী।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7364ABE-AF37-4751-849E-F5C5CF607E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2" y="4359870"/>
            <a:ext cx="1825191" cy="20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C3B725-9218-4164-B07F-21D1262B147C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529107-BE89-43CC-8ED0-C9C36C6647AB}"/>
              </a:ext>
            </a:extLst>
          </p:cNvPr>
          <p:cNvSpPr txBox="1"/>
          <p:nvPr/>
        </p:nvSpPr>
        <p:spPr>
          <a:xfrm>
            <a:off x="220169" y="150126"/>
            <a:ext cx="196346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pic>
        <p:nvPicPr>
          <p:cNvPr id="5" name="Picture 4" descr="C:\Users\AKIL\Desktop\DSC_0000120.jpg">
            <a:extLst>
              <a:ext uri="{FF2B5EF4-FFF2-40B4-BE49-F238E27FC236}">
                <a16:creationId xmlns:a16="http://schemas.microsoft.com/office/drawing/2014/main" xmlns="" id="{A824E2FE-7DF6-4FF4-8588-BDDD5576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1201" y="351135"/>
            <a:ext cx="2784753" cy="4107976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EEF485E-2816-4F2A-83E1-ADFF7D12E81F}"/>
              </a:ext>
            </a:extLst>
          </p:cNvPr>
          <p:cNvSpPr txBox="1"/>
          <p:nvPr/>
        </p:nvSpPr>
        <p:spPr>
          <a:xfrm>
            <a:off x="2442950" y="4905782"/>
            <a:ext cx="9539785" cy="1754326"/>
          </a:xfrm>
          <a:prstGeom prst="rect">
            <a:avLst/>
          </a:prstGeom>
          <a:solidFill>
            <a:srgbClr val="002060">
              <a:alpha val="27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বিশ্বপরিচয় বইয়ের ৮৪ ও ৮৫ পৃষ্ঠা খুলে মনযোগ সহকারে পড়।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:\Users\AKIL\Desktop\DSC_0000120.jpg">
            <a:extLst>
              <a:ext uri="{FF2B5EF4-FFF2-40B4-BE49-F238E27FC236}">
                <a16:creationId xmlns:a16="http://schemas.microsoft.com/office/drawing/2014/main" xmlns="" id="{6DF992E0-6AC7-454D-9B2A-3C1BDDFE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833" y="4120487"/>
            <a:ext cx="1944801" cy="253962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5C807CB-221E-4850-9C80-B500E44CE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0" y="1788466"/>
            <a:ext cx="1825191" cy="20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6A4DF9-AEF4-41EB-B223-2344BAEE1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5893" y="723896"/>
            <a:ext cx="2678529" cy="200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3C4B7B-1467-476B-AB7E-A4B497BDC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315794" y="723897"/>
            <a:ext cx="2678529" cy="20088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1B3814D-DAF6-4456-97CF-48F3399F18AA}"/>
              </a:ext>
            </a:extLst>
          </p:cNvPr>
          <p:cNvSpPr/>
          <p:nvPr/>
        </p:nvSpPr>
        <p:spPr>
          <a:xfrm rot="5400000">
            <a:off x="5993812" y="-2399562"/>
            <a:ext cx="229862" cy="11884461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FF3A9C-B123-45B4-A249-6580FD024BD3}"/>
              </a:ext>
            </a:extLst>
          </p:cNvPr>
          <p:cNvSpPr/>
          <p:nvPr/>
        </p:nvSpPr>
        <p:spPr>
          <a:xfrm>
            <a:off x="4833604" y="3721157"/>
            <a:ext cx="2404826" cy="584775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প্রস্তুতকারী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B926C3-3415-428A-B2A4-D318AC434C3E}"/>
              </a:ext>
            </a:extLst>
          </p:cNvPr>
          <p:cNvSpPr txBox="1"/>
          <p:nvPr/>
        </p:nvSpPr>
        <p:spPr>
          <a:xfrm>
            <a:off x="214944" y="4599354"/>
            <a:ext cx="483472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চাম্বি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সরকারী প্রাথমিক বিদ্যালয়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০7/১১/২০১৯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C73388-E99B-40B2-8733-919634D0A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56" y="5019702"/>
            <a:ext cx="1777985" cy="1335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FDA2DC-0004-476E-B784-BE329B2DB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8" y="647080"/>
            <a:ext cx="1753439" cy="1505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262F41A-E3FE-48C1-80B6-C3BA5D63D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801" y="810853"/>
            <a:ext cx="1753439" cy="15056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6B89CB-BFD7-4479-950D-E76357681B45}"/>
              </a:ext>
            </a:extLst>
          </p:cNvPr>
          <p:cNvSpPr txBox="1"/>
          <p:nvPr/>
        </p:nvSpPr>
        <p:spPr>
          <a:xfrm>
            <a:off x="7238431" y="4717760"/>
            <a:ext cx="474505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Md Shahjahan Siraj\Desktop\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9082"/>
            <a:ext cx="2794000" cy="267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89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FF95B1-14D3-48F6-AF70-65B3638B6AF7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C7A584-177E-40BE-82EA-8D0A3425BCBD}"/>
              </a:ext>
            </a:extLst>
          </p:cNvPr>
          <p:cNvSpPr txBox="1"/>
          <p:nvPr/>
        </p:nvSpPr>
        <p:spPr>
          <a:xfrm>
            <a:off x="171452" y="150125"/>
            <a:ext cx="2012185" cy="923330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9815595-581E-43F9-AFF6-80FAA629C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0" y="150127"/>
            <a:ext cx="9545391" cy="6509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7ED977-6748-4986-BAAC-46D1A98CC2F6}"/>
              </a:ext>
            </a:extLst>
          </p:cNvPr>
          <p:cNvSpPr txBox="1"/>
          <p:nvPr/>
        </p:nvSpPr>
        <p:spPr>
          <a:xfrm>
            <a:off x="2442949" y="3182233"/>
            <a:ext cx="9487115" cy="3477875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গারো মত খাসিদের সমাজ ব্যবস্থা------------ ।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২।খাসিয়াদের ভাষার লিখিত কোন ------------- নেই।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৩।খাসিয়ারা বিভিন্ন দেবদেবীর-----------------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BD6ECC-3219-4D44-9BCD-0B1F05C57830}"/>
              </a:ext>
            </a:extLst>
          </p:cNvPr>
          <p:cNvSpPr txBox="1"/>
          <p:nvPr/>
        </p:nvSpPr>
        <p:spPr>
          <a:xfrm>
            <a:off x="2414485" y="150126"/>
            <a:ext cx="4218329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পূরন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591FB2-ACC3-4DB5-B169-B1F0B929512C}"/>
              </a:ext>
            </a:extLst>
          </p:cNvPr>
          <p:cNvSpPr txBox="1"/>
          <p:nvPr/>
        </p:nvSpPr>
        <p:spPr>
          <a:xfrm>
            <a:off x="7672403" y="150126"/>
            <a:ext cx="4257661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উত্তরগুলো মিলিয়ে 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EABDB27-D14B-40D1-948E-23645D1B8BFF}"/>
              </a:ext>
            </a:extLst>
          </p:cNvPr>
          <p:cNvSpPr txBox="1"/>
          <p:nvPr/>
        </p:nvSpPr>
        <p:spPr>
          <a:xfrm>
            <a:off x="8715387" y="3020395"/>
            <a:ext cx="2085975" cy="769441"/>
          </a:xfrm>
          <a:prstGeom prst="rect">
            <a:avLst/>
          </a:prstGeom>
          <a:solidFill>
            <a:srgbClr val="92D050">
              <a:alpha val="77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মাতৃতান্ত্রিক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0BFE8FE-C693-42AA-A832-E5BA5CE9BD4F}"/>
              </a:ext>
            </a:extLst>
          </p:cNvPr>
          <p:cNvSpPr txBox="1"/>
          <p:nvPr/>
        </p:nvSpPr>
        <p:spPr>
          <a:xfrm>
            <a:off x="8829675" y="4314826"/>
            <a:ext cx="1771651" cy="769441"/>
          </a:xfrm>
          <a:prstGeom prst="rect">
            <a:avLst/>
          </a:prstGeom>
          <a:solidFill>
            <a:srgbClr val="00B0F0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AC88AA8-B9BD-4E1B-96FE-E3CD1B6D5F30}"/>
              </a:ext>
            </a:extLst>
          </p:cNvPr>
          <p:cNvSpPr txBox="1"/>
          <p:nvPr/>
        </p:nvSpPr>
        <p:spPr>
          <a:xfrm>
            <a:off x="8415345" y="5629277"/>
            <a:ext cx="1814513" cy="830997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2F4D20E-B69A-4960-8AB8-7DDA76072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4486401"/>
            <a:ext cx="1825191" cy="2017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8396652-32B4-4013-A76D-110B83AE73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1076612"/>
            <a:ext cx="2012185" cy="17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19CD93-94EF-4D92-8BFC-4BAA6F53EFDD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B35E5D-2551-48A8-9FD2-4E7462A4529B}"/>
              </a:ext>
            </a:extLst>
          </p:cNvPr>
          <p:cNvSpPr txBox="1"/>
          <p:nvPr/>
        </p:nvSpPr>
        <p:spPr>
          <a:xfrm>
            <a:off x="187843" y="191068"/>
            <a:ext cx="1995792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F13A14-0831-4279-AE21-6CF07D06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49" y="191070"/>
            <a:ext cx="9525979" cy="6509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24314B-31BE-43BC-B428-9D0805F9B558}"/>
              </a:ext>
            </a:extLst>
          </p:cNvPr>
          <p:cNvSpPr txBox="1"/>
          <p:nvPr/>
        </p:nvSpPr>
        <p:spPr>
          <a:xfrm>
            <a:off x="2497540" y="6045968"/>
            <a:ext cx="9525979" cy="646331"/>
          </a:xfrm>
          <a:prstGeom prst="rect">
            <a:avLst/>
          </a:prstGeom>
          <a:solidFill>
            <a:srgbClr val="002060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 জনগোষ্ঠীর জীবনযাত্রা  সম্পর্কে  ৫ টি বাক্য খাতায় লেখ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8283218-6D2B-439C-BC84-B5A35298A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89" y="4627967"/>
            <a:ext cx="1825191" cy="2017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EC874D-895F-4D53-955A-5E9E7B89FF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2" y="2171005"/>
            <a:ext cx="2011775" cy="17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49F9AF-059C-4333-9BD2-C76B4A9D21EF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0A77FE-8DA6-4D6C-91B2-81E296E6A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9" y="150125"/>
            <a:ext cx="9621673" cy="6509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E96DCC-841C-4AE3-9957-033FA813FA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5" y="4523643"/>
            <a:ext cx="1825191" cy="2017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0691ED-B8D9-45FC-99A3-883319E9B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150127"/>
            <a:ext cx="1937975" cy="1883391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2F5586-8813-4996-8553-CEC17E38C57B}"/>
              </a:ext>
            </a:extLst>
          </p:cNvPr>
          <p:cNvSpPr txBox="1"/>
          <p:nvPr/>
        </p:nvSpPr>
        <p:spPr>
          <a:xfrm>
            <a:off x="2442947" y="4798060"/>
            <a:ext cx="9621675" cy="1862048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2496E1-3AEA-48F0-8FA7-CF11EA585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2538484"/>
            <a:ext cx="1743571" cy="159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767A9B-48FA-41B0-A89A-84023DFED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859809"/>
            <a:ext cx="3791411" cy="259384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811106-EF73-4F7B-8947-5904A2EFD6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27" y="859809"/>
            <a:ext cx="3840060" cy="259384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466222-C5C6-4752-9A66-244A34D1F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66" y="859809"/>
            <a:ext cx="4064663" cy="259384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E220818-72DA-461B-967B-698C450E8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6" y="3465248"/>
            <a:ext cx="3791411" cy="26915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F2356F9-ECB4-4567-9699-182833484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927" y="3508189"/>
            <a:ext cx="3991491" cy="260600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4021F94-8A2F-4D85-B147-2624207DA7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26" y="3465248"/>
            <a:ext cx="3840061" cy="26915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5AFAB00-BB52-4C60-BC91-20FBE5C0D7CC}"/>
              </a:ext>
            </a:extLst>
          </p:cNvPr>
          <p:cNvSpPr txBox="1"/>
          <p:nvPr/>
        </p:nvSpPr>
        <p:spPr>
          <a:xfrm>
            <a:off x="1956247" y="202319"/>
            <a:ext cx="7888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ভালোভাবে লক্ষ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A782B3-C54A-4FE8-BD27-1A68868F3CC0}"/>
              </a:ext>
            </a:extLst>
          </p:cNvPr>
          <p:cNvSpPr txBox="1"/>
          <p:nvPr/>
        </p:nvSpPr>
        <p:spPr>
          <a:xfrm>
            <a:off x="3500421" y="145170"/>
            <a:ext cx="407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E04326-3707-4304-A3C8-E8E456F473A8}"/>
              </a:ext>
            </a:extLst>
          </p:cNvPr>
          <p:cNvSpPr txBox="1"/>
          <p:nvPr/>
        </p:nvSpPr>
        <p:spPr>
          <a:xfrm>
            <a:off x="3857615" y="163671"/>
            <a:ext cx="414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নৃগোষ্ঠী মানুষের ছবি।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66A8F0C-147B-4A97-A872-61EDAA45193D}"/>
              </a:ext>
            </a:extLst>
          </p:cNvPr>
          <p:cNvSpPr txBox="1"/>
          <p:nvPr/>
        </p:nvSpPr>
        <p:spPr>
          <a:xfrm>
            <a:off x="2593088" y="203458"/>
            <a:ext cx="7243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তারা কোন ক্ষুদ্র নৃগোষ্ঠীর মানুষ?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8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20" grpId="0"/>
      <p:bldP spid="20" grpId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F783A3-599B-466A-B257-50D898E543D2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CB1AA1-BA46-4C8B-993A-1585A27B0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50125"/>
            <a:ext cx="9512917" cy="6509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4E0A8E-8E0B-499B-988A-CAC5635A416F}"/>
              </a:ext>
            </a:extLst>
          </p:cNvPr>
          <p:cNvSpPr txBox="1"/>
          <p:nvPr/>
        </p:nvSpPr>
        <p:spPr>
          <a:xfrm>
            <a:off x="2428875" y="5952221"/>
            <a:ext cx="962209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্ষুদ্র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5225EF-3F11-4376-96A2-45BC5B9FBE37}"/>
              </a:ext>
            </a:extLst>
          </p:cNvPr>
          <p:cNvSpPr txBox="1"/>
          <p:nvPr/>
        </p:nvSpPr>
        <p:spPr>
          <a:xfrm>
            <a:off x="2442949" y="165904"/>
            <a:ext cx="9608024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1916A3-9688-4C97-965B-70A01CBFD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350" y="4786471"/>
            <a:ext cx="1849814" cy="18974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EFD7DB-E351-401D-96DD-192C8B0A5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9" y="150126"/>
            <a:ext cx="1945107" cy="1848204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AA3467-0874-40BA-927F-16BF45EE41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5" y="2312708"/>
            <a:ext cx="1825191" cy="20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69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E894562-6A47-469B-A943-752CAE9321A6}"/>
              </a:ext>
            </a:extLst>
          </p:cNvPr>
          <p:cNvSpPr txBox="1"/>
          <p:nvPr/>
        </p:nvSpPr>
        <p:spPr>
          <a:xfrm>
            <a:off x="2415651" y="247366"/>
            <a:ext cx="960802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EE6B44-2C9A-4714-8399-678AAC4C2E74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E6412B-0F67-4BDB-9F46-C13883A47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9" y="150125"/>
            <a:ext cx="2002787" cy="6509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7A06DA-A485-416A-ABAB-5E76CCDB7C33}"/>
              </a:ext>
            </a:extLst>
          </p:cNvPr>
          <p:cNvSpPr txBox="1"/>
          <p:nvPr/>
        </p:nvSpPr>
        <p:spPr>
          <a:xfrm>
            <a:off x="2442950" y="4107980"/>
            <a:ext cx="9580727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2.1.8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72247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28EAD03-3348-445F-9B4E-77F7FD4B51CC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099804-C4F4-4630-9BD8-CB027A69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113" y="150126"/>
            <a:ext cx="4148919" cy="65099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53776F-B423-4612-AF29-F22E4959767D}"/>
              </a:ext>
            </a:extLst>
          </p:cNvPr>
          <p:cNvSpPr txBox="1"/>
          <p:nvPr/>
        </p:nvSpPr>
        <p:spPr>
          <a:xfrm>
            <a:off x="177423" y="232011"/>
            <a:ext cx="1978916" cy="76944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910834-1E7B-49E0-8C86-21E5D744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3" y="4958695"/>
            <a:ext cx="1978916" cy="168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CD7021-9B0E-449C-92AC-1F9BC2D0E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55" y="1971512"/>
            <a:ext cx="1825191" cy="201711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0E50AEF-4F0E-47A3-A21C-72CE134113A2}"/>
              </a:ext>
            </a:extLst>
          </p:cNvPr>
          <p:cNvCxnSpPr/>
          <p:nvPr/>
        </p:nvCxnSpPr>
        <p:spPr>
          <a:xfrm>
            <a:off x="4543426" y="2357438"/>
            <a:ext cx="6443663" cy="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98B584-F8D1-4B77-B02E-1BCA4D2C3B7E}"/>
              </a:ext>
            </a:extLst>
          </p:cNvPr>
          <p:cNvSpPr txBox="1"/>
          <p:nvPr/>
        </p:nvSpPr>
        <p:spPr>
          <a:xfrm>
            <a:off x="2470247" y="150122"/>
            <a:ext cx="2251880" cy="6494085"/>
          </a:xfrm>
          <a:prstGeom prst="rect">
            <a:avLst/>
          </a:prstGeom>
          <a:solidFill>
            <a:srgbClr val="FFC000">
              <a:alpha val="7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সিলেট বিভাগের বিভিন্ন এলাকায় খাসি জনগোষ্ঠী বাস করেন। অতীতে সিলেটে জয়ন্তা বা জৈন্তিয়া নামে রাজ্য ছিল। ধারণা করা হয়, খাসি জনগোষ্ঠী ঐ রাজ্যে বাস করতেন।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72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9BC7A6-62C3-4119-BC3A-45B6D8BB536B}"/>
              </a:ext>
            </a:extLst>
          </p:cNvPr>
          <p:cNvSpPr txBox="1"/>
          <p:nvPr/>
        </p:nvSpPr>
        <p:spPr>
          <a:xfrm>
            <a:off x="122830" y="191067"/>
            <a:ext cx="2060805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22B8BC-CDE2-400B-99CE-127CCBC9DD30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BD27B3-A413-4251-B37B-9652BC6B3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3" y="4958695"/>
            <a:ext cx="1978916" cy="168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0F0ED2-55F3-499B-BD5D-35C365E8A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" y="1809986"/>
            <a:ext cx="1965271" cy="1288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FF891D-89A5-43A7-90C8-EC689791C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49" y="191068"/>
            <a:ext cx="9594376" cy="6453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3B4ACA-B9E9-4855-879D-A7902BA611CD}"/>
              </a:ext>
            </a:extLst>
          </p:cNvPr>
          <p:cNvSpPr txBox="1"/>
          <p:nvPr/>
        </p:nvSpPr>
        <p:spPr>
          <a:xfrm>
            <a:off x="2470245" y="285701"/>
            <a:ext cx="9457899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মত খাসিদের নিজস্ব ভাষা আছে। তবে লিখিত কোন বর্ণমালা নেই।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F5F562-1EE6-4C39-9E4C-2C09DC57BC04}"/>
              </a:ext>
            </a:extLst>
          </p:cNvPr>
          <p:cNvSpPr txBox="1"/>
          <p:nvPr/>
        </p:nvSpPr>
        <p:spPr>
          <a:xfrm>
            <a:off x="2504365" y="5628544"/>
            <a:ext cx="9471545" cy="1015663"/>
          </a:xfrm>
          <a:prstGeom prst="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 ভাষার নাম মনখেমে।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40743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C1A9D4-651A-4BCB-AE19-C4E1A9BCF49D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9B07B7-3FB4-465B-A853-B6A768C5DDF9}"/>
              </a:ext>
            </a:extLst>
          </p:cNvPr>
          <p:cNvSpPr txBox="1"/>
          <p:nvPr/>
        </p:nvSpPr>
        <p:spPr>
          <a:xfrm>
            <a:off x="235614" y="257175"/>
            <a:ext cx="1893431" cy="2862322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</a:p>
          <a:p>
            <a:pPr algn="ctr"/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D32D2E-32F9-44C2-AEB7-DC484BB4B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1" y="257176"/>
            <a:ext cx="9498841" cy="6337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AF867D-BFAC-4B3A-8801-FBDC83EB1CE9}"/>
              </a:ext>
            </a:extLst>
          </p:cNvPr>
          <p:cNvSpPr txBox="1"/>
          <p:nvPr/>
        </p:nvSpPr>
        <p:spPr>
          <a:xfrm>
            <a:off x="2497541" y="5486407"/>
            <a:ext cx="9498841" cy="1107996"/>
          </a:xfrm>
          <a:prstGeom prst="rect">
            <a:avLst/>
          </a:prstGeom>
          <a:solidFill>
            <a:schemeClr val="accent5">
              <a:lumMod val="75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ভাষার নাম কী?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4AB329-E078-49BF-ABA8-5C5010350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5" y="4632832"/>
            <a:ext cx="1825191" cy="20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57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8B6B40-0F74-4F89-9646-8EAC89FD6244}"/>
              </a:ext>
            </a:extLst>
          </p:cNvPr>
          <p:cNvSpPr txBox="1"/>
          <p:nvPr/>
        </p:nvSpPr>
        <p:spPr>
          <a:xfrm>
            <a:off x="218361" y="245656"/>
            <a:ext cx="1937979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665C87-7986-4EEC-8B9C-63D07181673E}"/>
              </a:ext>
            </a:extLst>
          </p:cNvPr>
          <p:cNvSpPr/>
          <p:nvPr/>
        </p:nvSpPr>
        <p:spPr>
          <a:xfrm>
            <a:off x="2183635" y="150125"/>
            <a:ext cx="259315" cy="650998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08C514-AB52-4E85-B738-8284DD5D8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3" y="4958695"/>
            <a:ext cx="1978916" cy="168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B3C3524-03A6-4CD9-A5F0-A952EA0AE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950" y="188644"/>
            <a:ext cx="9615701" cy="64714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AF5586-0D2A-41A0-A97A-1352CF24603E}"/>
              </a:ext>
            </a:extLst>
          </p:cNvPr>
          <p:cNvSpPr txBox="1"/>
          <p:nvPr/>
        </p:nvSpPr>
        <p:spPr>
          <a:xfrm>
            <a:off x="2572077" y="5587597"/>
            <a:ext cx="9357443" cy="1015663"/>
          </a:xfrm>
          <a:prstGeom prst="rect">
            <a:avLst/>
          </a:prstGeom>
          <a:solidFill>
            <a:schemeClr val="accent5">
              <a:lumMod val="75000"/>
              <a:alpha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 সমাজ মাতৃতান্ত্রিক।</a:t>
            </a:r>
            <a:endParaRPr lang="en-US" sz="6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089514-A9F0-4FE4-9746-C44E32E54A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0" y="1781446"/>
            <a:ext cx="1845859" cy="1386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D960D2-76E8-4DFC-B172-59D334C90F00}"/>
              </a:ext>
            </a:extLst>
          </p:cNvPr>
          <p:cNvSpPr txBox="1"/>
          <p:nvPr/>
        </p:nvSpPr>
        <p:spPr>
          <a:xfrm>
            <a:off x="2572077" y="268286"/>
            <a:ext cx="9357443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 সমাজব্যবস্থা  কেমন?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86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513</TotalTime>
  <Words>438</Words>
  <Application>Microsoft Office PowerPoint</Application>
  <PresentationFormat>Custom</PresentationFormat>
  <Paragraphs>84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ttttt</dc:creator>
  <cp:lastModifiedBy>ismail - [2010]</cp:lastModifiedBy>
  <cp:revision>133</cp:revision>
  <dcterms:created xsi:type="dcterms:W3CDTF">2017-04-27T14:33:53Z</dcterms:created>
  <dcterms:modified xsi:type="dcterms:W3CDTF">2019-11-07T07:33:13Z</dcterms:modified>
</cp:coreProperties>
</file>