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61" r:id="rId3"/>
    <p:sldId id="262" r:id="rId4"/>
    <p:sldId id="269" r:id="rId5"/>
    <p:sldId id="275" r:id="rId6"/>
    <p:sldId id="264" r:id="rId7"/>
    <p:sldId id="265" r:id="rId8"/>
    <p:sldId id="263" r:id="rId9"/>
    <p:sldId id="276" r:id="rId10"/>
    <p:sldId id="277" r:id="rId11"/>
    <p:sldId id="278" r:id="rId12"/>
    <p:sldId id="267" r:id="rId13"/>
    <p:sldId id="266" r:id="rId14"/>
    <p:sldId id="280" r:id="rId15"/>
    <p:sldId id="279" r:id="rId16"/>
    <p:sldId id="270" r:id="rId17"/>
    <p:sldId id="281" r:id="rId18"/>
    <p:sldId id="268" r:id="rId19"/>
    <p:sldId id="274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>
      <p:cViewPr varScale="1">
        <p:scale>
          <a:sx n="43" d="100"/>
          <a:sy n="43" d="100"/>
        </p:scale>
        <p:origin x="129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E7CFE-B770-4148-845F-A1A1BA920303}" type="doc">
      <dgm:prSet loTypeId="urn:microsoft.com/office/officeart/2005/8/layout/cycle7" loCatId="cycle" qsTypeId="urn:microsoft.com/office/officeart/2005/8/quickstyle/3d9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BC1A482-7C96-4B04-A100-89086C4A054B}">
      <dgm:prSet phldrT="[Text]" custT="1"/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ধারা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93F19C7A-B052-4794-B28E-225FC2FB4874}" type="parTrans" cxnId="{4B2F5A1D-82F7-4CCE-B396-3F1DB5A1D0BC}">
      <dgm:prSet/>
      <dgm:spPr/>
      <dgm:t>
        <a:bodyPr/>
        <a:lstStyle/>
        <a:p>
          <a:endParaRPr lang="en-US"/>
        </a:p>
      </dgm:t>
    </dgm:pt>
    <dgm:pt modelId="{94CC7FDA-B893-41D0-9D91-04F0FC471069}" type="sibTrans" cxnId="{4B2F5A1D-82F7-4CCE-B396-3F1DB5A1D0BC}">
      <dgm:prSet/>
      <dgm:spPr/>
      <dgm:t>
        <a:bodyPr/>
        <a:lstStyle/>
        <a:p>
          <a:endParaRPr lang="en-US"/>
        </a:p>
      </dgm:t>
    </dgm:pt>
    <dgm:pt modelId="{2E34DC80-B945-490F-8C25-243A8E82FC77}" type="pres">
      <dgm:prSet presAssocID="{39EE7CFE-B770-4148-845F-A1A1BA9203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C25D8A-AF53-4DF7-B32C-65BC31D5F62B}" type="pres">
      <dgm:prSet presAssocID="{FBC1A482-7C96-4B04-A100-89086C4A054B}" presName="node" presStyleLbl="node1" presStyleIdx="0" presStyleCnt="1" custScaleX="17155" custScaleY="25215" custRadScaleRad="128814" custRadScaleInc="-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C2B72-0C53-4698-9D91-0C95DDF8F48A}" type="presOf" srcId="{39EE7CFE-B770-4148-845F-A1A1BA920303}" destId="{2E34DC80-B945-490F-8C25-243A8E82FC77}" srcOrd="0" destOrd="0" presId="urn:microsoft.com/office/officeart/2005/8/layout/cycle7"/>
    <dgm:cxn modelId="{4B2F5A1D-82F7-4CCE-B396-3F1DB5A1D0BC}" srcId="{39EE7CFE-B770-4148-845F-A1A1BA920303}" destId="{FBC1A482-7C96-4B04-A100-89086C4A054B}" srcOrd="0" destOrd="0" parTransId="{93F19C7A-B052-4794-B28E-225FC2FB4874}" sibTransId="{94CC7FDA-B893-41D0-9D91-04F0FC471069}"/>
    <dgm:cxn modelId="{DEDBF630-A605-4AAD-AD3C-4E046E2D992B}" type="presOf" srcId="{FBC1A482-7C96-4B04-A100-89086C4A054B}" destId="{71C25D8A-AF53-4DF7-B32C-65BC31D5F62B}" srcOrd="0" destOrd="0" presId="urn:microsoft.com/office/officeart/2005/8/layout/cycle7"/>
    <dgm:cxn modelId="{C63FA922-F5E2-4C27-A048-FC2B8B37C9CA}" type="presParOf" srcId="{2E34DC80-B945-490F-8C25-243A8E82FC77}" destId="{71C25D8A-AF53-4DF7-B32C-65BC31D5F62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9AB74-6A6B-4213-8F3A-6C6C1000D58E}" type="doc">
      <dgm:prSet loTypeId="urn:microsoft.com/office/officeart/2005/8/layout/cycle7" loCatId="cycle" qsTypeId="urn:microsoft.com/office/officeart/2005/8/quickstyle/3d9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EA44BDD-74C4-4A93-B3CF-FA2A86EFD930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সমান্তর ধারা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0FD34AA2-BED9-4EFA-ABEB-405DD35B763D}" type="parTrans" cxnId="{4FA073C1-9B99-4A60-B06B-079F766A9A73}">
      <dgm:prSet/>
      <dgm:spPr/>
      <dgm:t>
        <a:bodyPr/>
        <a:lstStyle/>
        <a:p>
          <a:endParaRPr lang="en-US"/>
        </a:p>
      </dgm:t>
    </dgm:pt>
    <dgm:pt modelId="{C8C6AD85-23D3-48C7-BE6E-870EDA8F08FF}" type="sibTrans" cxnId="{4FA073C1-9B99-4A60-B06B-079F766A9A73}">
      <dgm:prSet/>
      <dgm:spPr/>
      <dgm:t>
        <a:bodyPr/>
        <a:lstStyle/>
        <a:p>
          <a:endParaRPr lang="en-US"/>
        </a:p>
      </dgm:t>
    </dgm:pt>
    <dgm:pt modelId="{34610DC5-AEFB-4765-AD30-FAEAE3BAEEEB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গুণোত্তর ধারা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967CA59-5937-4004-87E5-6A099A2B4133}" type="parTrans" cxnId="{4EE9EFFD-0BAD-4D54-B178-388216286A77}">
      <dgm:prSet/>
      <dgm:spPr/>
      <dgm:t>
        <a:bodyPr/>
        <a:lstStyle/>
        <a:p>
          <a:endParaRPr lang="en-US"/>
        </a:p>
      </dgm:t>
    </dgm:pt>
    <dgm:pt modelId="{9DEE6D86-8F40-416E-A827-6AD2D9797224}" type="sibTrans" cxnId="{4EE9EFFD-0BAD-4D54-B178-388216286A77}">
      <dgm:prSet/>
      <dgm:spPr/>
      <dgm:t>
        <a:bodyPr/>
        <a:lstStyle/>
        <a:p>
          <a:endParaRPr lang="en-US"/>
        </a:p>
      </dgm:t>
    </dgm:pt>
    <dgm:pt modelId="{DCA2B622-35DD-43C6-9ABC-F60C5D56C843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সসীমধারা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7A5C5047-64D7-4317-8771-3B91B38C31C1}" type="parTrans" cxnId="{17200F33-305D-46FC-9E0B-71027D179760}">
      <dgm:prSet/>
      <dgm:spPr/>
      <dgm:t>
        <a:bodyPr/>
        <a:lstStyle/>
        <a:p>
          <a:endParaRPr lang="en-US"/>
        </a:p>
      </dgm:t>
    </dgm:pt>
    <dgm:pt modelId="{84E4C2D0-67AB-42F8-A039-814CDBF18D5F}" type="sibTrans" cxnId="{17200F33-305D-46FC-9E0B-71027D179760}">
      <dgm:prSet/>
      <dgm:spPr/>
      <dgm:t>
        <a:bodyPr/>
        <a:lstStyle/>
        <a:p>
          <a:endParaRPr lang="en-US"/>
        </a:p>
      </dgm:t>
    </dgm:pt>
    <dgm:pt modelId="{96143E07-2883-4540-85E5-15D0F1AADB4E}" type="pres">
      <dgm:prSet presAssocID="{1379AB74-6A6B-4213-8F3A-6C6C1000D58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D00550-2F3D-420C-8EFE-43504BB95FCD}" type="pres">
      <dgm:prSet presAssocID="{4EA44BDD-74C4-4A93-B3CF-FA2A86EFD930}" presName="node" presStyleLbl="node1" presStyleIdx="0" presStyleCnt="3" custScaleX="109193" custScaleY="131592" custRadScaleRad="115651" custRadScaleInc="-183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E0B38-8795-4981-B8CE-526794AC87B7}" type="pres">
      <dgm:prSet presAssocID="{C8C6AD85-23D3-48C7-BE6E-870EDA8F08F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60CCC31-A086-43E0-B986-6F1E7F243FA1}" type="pres">
      <dgm:prSet presAssocID="{C8C6AD85-23D3-48C7-BE6E-870EDA8F08F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A7ED013-A01D-4BCF-A307-28D2620AD375}" type="pres">
      <dgm:prSet presAssocID="{34610DC5-AEFB-4765-AD30-FAEAE3BAEEEB}" presName="node" presStyleLbl="node1" presStyleIdx="1" presStyleCnt="3" custScaleX="124018" custScaleY="120063" custRadScaleRad="81578" custRadScaleInc="-53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E0194-9B40-42CE-812D-9A64E9695884}" type="pres">
      <dgm:prSet presAssocID="{9DEE6D86-8F40-416E-A827-6AD2D979722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1C93248-2682-452C-919B-75B727DB4C9D}" type="pres">
      <dgm:prSet presAssocID="{9DEE6D86-8F40-416E-A827-6AD2D979722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A71CAEB-8E6C-4B43-83AF-A2D1EC51A963}" type="pres">
      <dgm:prSet presAssocID="{DCA2B622-35DD-43C6-9ABC-F60C5D56C843}" presName="node" presStyleLbl="node1" presStyleIdx="2" presStyleCnt="3" custScaleX="182579" custRadScaleRad="68910" custRadScaleInc="2233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65E15-97F9-4389-BBF1-057AFC80DDDC}" type="pres">
      <dgm:prSet presAssocID="{84E4C2D0-67AB-42F8-A039-814CDBF18D5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F4D8FB9-171B-42C3-BBC3-25AC76059554}" type="pres">
      <dgm:prSet presAssocID="{84E4C2D0-67AB-42F8-A039-814CDBF18D5F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FA073C1-9B99-4A60-B06B-079F766A9A73}" srcId="{1379AB74-6A6B-4213-8F3A-6C6C1000D58E}" destId="{4EA44BDD-74C4-4A93-B3CF-FA2A86EFD930}" srcOrd="0" destOrd="0" parTransId="{0FD34AA2-BED9-4EFA-ABEB-405DD35B763D}" sibTransId="{C8C6AD85-23D3-48C7-BE6E-870EDA8F08FF}"/>
    <dgm:cxn modelId="{D55268E5-9522-4D3F-A0C8-9CBAE5FB951D}" type="presOf" srcId="{4EA44BDD-74C4-4A93-B3CF-FA2A86EFD930}" destId="{D9D00550-2F3D-420C-8EFE-43504BB95FCD}" srcOrd="0" destOrd="0" presId="urn:microsoft.com/office/officeart/2005/8/layout/cycle7"/>
    <dgm:cxn modelId="{81E169F3-D2BA-4624-B085-2764E9FE1F4A}" type="presOf" srcId="{84E4C2D0-67AB-42F8-A039-814CDBF18D5F}" destId="{EF4D8FB9-171B-42C3-BBC3-25AC76059554}" srcOrd="1" destOrd="0" presId="urn:microsoft.com/office/officeart/2005/8/layout/cycle7"/>
    <dgm:cxn modelId="{4EE9EFFD-0BAD-4D54-B178-388216286A77}" srcId="{1379AB74-6A6B-4213-8F3A-6C6C1000D58E}" destId="{34610DC5-AEFB-4765-AD30-FAEAE3BAEEEB}" srcOrd="1" destOrd="0" parTransId="{4967CA59-5937-4004-87E5-6A099A2B4133}" sibTransId="{9DEE6D86-8F40-416E-A827-6AD2D9797224}"/>
    <dgm:cxn modelId="{794757D5-67F1-4528-8C32-94EC732A3156}" type="presOf" srcId="{DCA2B622-35DD-43C6-9ABC-F60C5D56C843}" destId="{FA71CAEB-8E6C-4B43-83AF-A2D1EC51A963}" srcOrd="0" destOrd="0" presId="urn:microsoft.com/office/officeart/2005/8/layout/cycle7"/>
    <dgm:cxn modelId="{61C2735F-7765-4DBE-9483-F62504F926BF}" type="presOf" srcId="{84E4C2D0-67AB-42F8-A039-814CDBF18D5F}" destId="{A3465E15-97F9-4389-BBF1-057AFC80DDDC}" srcOrd="0" destOrd="0" presId="urn:microsoft.com/office/officeart/2005/8/layout/cycle7"/>
    <dgm:cxn modelId="{A7AA15BA-EB0A-4A80-B30D-BB07033D6908}" type="presOf" srcId="{34610DC5-AEFB-4765-AD30-FAEAE3BAEEEB}" destId="{6A7ED013-A01D-4BCF-A307-28D2620AD375}" srcOrd="0" destOrd="0" presId="urn:microsoft.com/office/officeart/2005/8/layout/cycle7"/>
    <dgm:cxn modelId="{7E4BE643-BDC6-4F3B-8D39-1845FA790881}" type="presOf" srcId="{9DEE6D86-8F40-416E-A827-6AD2D9797224}" destId="{EB3E0194-9B40-42CE-812D-9A64E9695884}" srcOrd="0" destOrd="0" presId="urn:microsoft.com/office/officeart/2005/8/layout/cycle7"/>
    <dgm:cxn modelId="{6473AC95-771F-4852-A352-8BD012386F6E}" type="presOf" srcId="{C8C6AD85-23D3-48C7-BE6E-870EDA8F08FF}" destId="{160CCC31-A086-43E0-B986-6F1E7F243FA1}" srcOrd="1" destOrd="0" presId="urn:microsoft.com/office/officeart/2005/8/layout/cycle7"/>
    <dgm:cxn modelId="{92A2C42A-A6FF-4230-B194-EA3BB90C84DD}" type="presOf" srcId="{C8C6AD85-23D3-48C7-BE6E-870EDA8F08FF}" destId="{702E0B38-8795-4981-B8CE-526794AC87B7}" srcOrd="0" destOrd="0" presId="urn:microsoft.com/office/officeart/2005/8/layout/cycle7"/>
    <dgm:cxn modelId="{0F8B70CB-F9FE-4207-AB92-C0E525543FDB}" type="presOf" srcId="{1379AB74-6A6B-4213-8F3A-6C6C1000D58E}" destId="{96143E07-2883-4540-85E5-15D0F1AADB4E}" srcOrd="0" destOrd="0" presId="urn:microsoft.com/office/officeart/2005/8/layout/cycle7"/>
    <dgm:cxn modelId="{25F318F3-3C77-4184-BF38-52BE1213D0DE}" type="presOf" srcId="{9DEE6D86-8F40-416E-A827-6AD2D9797224}" destId="{71C93248-2682-452C-919B-75B727DB4C9D}" srcOrd="1" destOrd="0" presId="urn:microsoft.com/office/officeart/2005/8/layout/cycle7"/>
    <dgm:cxn modelId="{17200F33-305D-46FC-9E0B-71027D179760}" srcId="{1379AB74-6A6B-4213-8F3A-6C6C1000D58E}" destId="{DCA2B622-35DD-43C6-9ABC-F60C5D56C843}" srcOrd="2" destOrd="0" parTransId="{7A5C5047-64D7-4317-8771-3B91B38C31C1}" sibTransId="{84E4C2D0-67AB-42F8-A039-814CDBF18D5F}"/>
    <dgm:cxn modelId="{F93F40B8-02B7-4B4A-BF73-964244C629D9}" type="presParOf" srcId="{96143E07-2883-4540-85E5-15D0F1AADB4E}" destId="{D9D00550-2F3D-420C-8EFE-43504BB95FCD}" srcOrd="0" destOrd="0" presId="urn:microsoft.com/office/officeart/2005/8/layout/cycle7"/>
    <dgm:cxn modelId="{965D7CC0-F3B2-41CF-8F5F-F0005059B568}" type="presParOf" srcId="{96143E07-2883-4540-85E5-15D0F1AADB4E}" destId="{702E0B38-8795-4981-B8CE-526794AC87B7}" srcOrd="1" destOrd="0" presId="urn:microsoft.com/office/officeart/2005/8/layout/cycle7"/>
    <dgm:cxn modelId="{48BB6692-247F-4C0E-84AC-F5175373E9E2}" type="presParOf" srcId="{702E0B38-8795-4981-B8CE-526794AC87B7}" destId="{160CCC31-A086-43E0-B986-6F1E7F243FA1}" srcOrd="0" destOrd="0" presId="urn:microsoft.com/office/officeart/2005/8/layout/cycle7"/>
    <dgm:cxn modelId="{18532F96-635C-4C5D-A878-14D580866CFF}" type="presParOf" srcId="{96143E07-2883-4540-85E5-15D0F1AADB4E}" destId="{6A7ED013-A01D-4BCF-A307-28D2620AD375}" srcOrd="2" destOrd="0" presId="urn:microsoft.com/office/officeart/2005/8/layout/cycle7"/>
    <dgm:cxn modelId="{5D9FA9FA-C53C-4AFA-9B84-DE88CCC0A589}" type="presParOf" srcId="{96143E07-2883-4540-85E5-15D0F1AADB4E}" destId="{EB3E0194-9B40-42CE-812D-9A64E9695884}" srcOrd="3" destOrd="0" presId="urn:microsoft.com/office/officeart/2005/8/layout/cycle7"/>
    <dgm:cxn modelId="{DF07D904-1D1F-4ADD-8BA2-F643A5FC8483}" type="presParOf" srcId="{EB3E0194-9B40-42CE-812D-9A64E9695884}" destId="{71C93248-2682-452C-919B-75B727DB4C9D}" srcOrd="0" destOrd="0" presId="urn:microsoft.com/office/officeart/2005/8/layout/cycle7"/>
    <dgm:cxn modelId="{127D4D7C-D52C-49E3-945B-DF2FBA334BA5}" type="presParOf" srcId="{96143E07-2883-4540-85E5-15D0F1AADB4E}" destId="{FA71CAEB-8E6C-4B43-83AF-A2D1EC51A963}" srcOrd="4" destOrd="0" presId="urn:microsoft.com/office/officeart/2005/8/layout/cycle7"/>
    <dgm:cxn modelId="{EE0E04AD-F76C-48BE-91E4-286A215B040D}" type="presParOf" srcId="{96143E07-2883-4540-85E5-15D0F1AADB4E}" destId="{A3465E15-97F9-4389-BBF1-057AFC80DDDC}" srcOrd="5" destOrd="0" presId="urn:microsoft.com/office/officeart/2005/8/layout/cycle7"/>
    <dgm:cxn modelId="{2B1954B4-A84B-4D70-9A1E-811A7EFF42C7}" type="presParOf" srcId="{A3465E15-97F9-4389-BBF1-057AFC80DDDC}" destId="{EF4D8FB9-171B-42C3-BBC3-25AC7605955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4F4074-00DE-4AA3-907B-62CCC873ADF1}" type="doc">
      <dgm:prSet loTypeId="urn:microsoft.com/office/officeart/2005/8/layout/cycle7" loCatId="cycle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7CBDDEE-F484-40AF-AF5D-D24D112AB939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অসীমধা</a:t>
          </a:r>
          <a:r>
            <a:rPr lang="bn-IN" sz="2100" dirty="0" smtClean="0">
              <a:latin typeface="NikoshBAN" pitchFamily="2" charset="0"/>
              <a:cs typeface="NikoshBAN" pitchFamily="2" charset="0"/>
            </a:rPr>
            <a:t>রা</a:t>
          </a:r>
          <a:endParaRPr lang="en-US" sz="2100" dirty="0">
            <a:latin typeface="NikoshBAN" pitchFamily="2" charset="0"/>
            <a:cs typeface="NikoshBAN" pitchFamily="2" charset="0"/>
          </a:endParaRPr>
        </a:p>
      </dgm:t>
    </dgm:pt>
    <dgm:pt modelId="{2C2F6689-36F5-41AD-B507-921FB458F207}" type="parTrans" cxnId="{C17D6730-5699-4CC4-B32D-6BF2FACFC4E9}">
      <dgm:prSet/>
      <dgm:spPr/>
      <dgm:t>
        <a:bodyPr/>
        <a:lstStyle/>
        <a:p>
          <a:endParaRPr lang="en-US"/>
        </a:p>
      </dgm:t>
    </dgm:pt>
    <dgm:pt modelId="{A8901F6E-A43D-4C61-AEB4-F0D88E6F60F0}" type="sibTrans" cxnId="{C17D6730-5699-4CC4-B32D-6BF2FACFC4E9}">
      <dgm:prSet/>
      <dgm:spPr/>
      <dgm:t>
        <a:bodyPr/>
        <a:lstStyle/>
        <a:p>
          <a:endParaRPr lang="en-US"/>
        </a:p>
      </dgm:t>
    </dgm:pt>
    <dgm:pt modelId="{98D2DEF9-7E3B-419B-A648-2FCCEF25B246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গুণোত্তর অসীম ধারা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848EA59E-6A1A-434B-91CD-15F1449FFE5F}" type="parTrans" cxnId="{E7BBA8F3-670F-4FBA-8D39-E4F03620F351}">
      <dgm:prSet/>
      <dgm:spPr/>
      <dgm:t>
        <a:bodyPr/>
        <a:lstStyle/>
        <a:p>
          <a:endParaRPr lang="en-US"/>
        </a:p>
      </dgm:t>
    </dgm:pt>
    <dgm:pt modelId="{F6C6C3DF-BAE9-4AFE-B453-0BC32703FB93}" type="sibTrans" cxnId="{E7BBA8F3-670F-4FBA-8D39-E4F03620F351}">
      <dgm:prSet/>
      <dgm:spPr/>
      <dgm:t>
        <a:bodyPr/>
        <a:lstStyle/>
        <a:p>
          <a:endParaRPr lang="en-US"/>
        </a:p>
      </dgm:t>
    </dgm:pt>
    <dgm:pt modelId="{CA877A98-357D-44A9-9D68-9FF141123587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সমান্তর অসীম ধারা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D181E4C-36FE-4242-943D-84539159F84B}" type="parTrans" cxnId="{7E781D7A-9138-443D-B7B7-0B9F49C3FFCC}">
      <dgm:prSet/>
      <dgm:spPr/>
      <dgm:t>
        <a:bodyPr/>
        <a:lstStyle/>
        <a:p>
          <a:endParaRPr lang="en-US"/>
        </a:p>
      </dgm:t>
    </dgm:pt>
    <dgm:pt modelId="{C7FC1A5B-B6BC-4987-A74C-1BA7168D45A4}" type="sibTrans" cxnId="{7E781D7A-9138-443D-B7B7-0B9F49C3FFCC}">
      <dgm:prSet/>
      <dgm:spPr/>
      <dgm:t>
        <a:bodyPr/>
        <a:lstStyle/>
        <a:p>
          <a:endParaRPr lang="en-US"/>
        </a:p>
      </dgm:t>
    </dgm:pt>
    <dgm:pt modelId="{7534AD88-A0B2-447C-AE05-98BEA4E83C1F}" type="pres">
      <dgm:prSet presAssocID="{874F4074-00DE-4AA3-907B-62CCC873AD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448EE6-3AC4-478B-9734-0840BBC9A108}" type="pres">
      <dgm:prSet presAssocID="{87CBDDEE-F484-40AF-AF5D-D24D112AB939}" presName="node" presStyleLbl="node1" presStyleIdx="0" presStyleCnt="3" custScaleX="163486" custScaleY="91005" custRadScaleRad="84928" custRadScaleInc="37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65406-E239-469F-9CAE-F58889AECBFC}" type="pres">
      <dgm:prSet presAssocID="{A8901F6E-A43D-4C61-AEB4-F0D88E6F60F0}" presName="sibTrans" presStyleLbl="sibTrans2D1" presStyleIdx="0" presStyleCnt="3" custAng="10379703" custFlipVert="0" custScaleX="275976" custScaleY="63531" custLinFactX="90893" custLinFactNeighborX="100000" custLinFactNeighborY="1527"/>
      <dgm:spPr/>
      <dgm:t>
        <a:bodyPr/>
        <a:lstStyle/>
        <a:p>
          <a:endParaRPr lang="en-US"/>
        </a:p>
      </dgm:t>
    </dgm:pt>
    <dgm:pt modelId="{3D933A50-CF14-4DDB-8457-74FC992CC85E}" type="pres">
      <dgm:prSet presAssocID="{A8901F6E-A43D-4C61-AEB4-F0D88E6F60F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7EA34F9-F765-4F8C-8A38-849019BDF8F6}" type="pres">
      <dgm:prSet presAssocID="{98D2DEF9-7E3B-419B-A648-2FCCEF25B246}" presName="node" presStyleLbl="node1" presStyleIdx="1" presStyleCnt="3" custScaleX="119864" custScaleY="126109" custRadScaleRad="82848" custRadScaleInc="-13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23060-0856-41EE-8D98-E8A43B414661}" type="pres">
      <dgm:prSet presAssocID="{F6C6C3DF-BAE9-4AFE-B453-0BC32703FB93}" presName="sibTrans" presStyleLbl="sibTrans2D1" presStyleIdx="1" presStyleCnt="3" custScaleX="222665" custScaleY="97735"/>
      <dgm:spPr/>
      <dgm:t>
        <a:bodyPr/>
        <a:lstStyle/>
        <a:p>
          <a:endParaRPr lang="en-US"/>
        </a:p>
      </dgm:t>
    </dgm:pt>
    <dgm:pt modelId="{211A866D-7C55-45A8-96CD-62915FF28BEB}" type="pres">
      <dgm:prSet presAssocID="{F6C6C3DF-BAE9-4AFE-B453-0BC32703FB9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7FC72E1-CCF6-48F3-AD6F-F1C4AA8D58CE}" type="pres">
      <dgm:prSet presAssocID="{CA877A98-357D-44A9-9D68-9FF141123587}" presName="node" presStyleLbl="node1" presStyleIdx="2" presStyleCnt="3" custScaleX="131079" custScaleY="107916" custRadScaleRad="92130" custRadScaleInc="15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A438A-16FB-4F8B-BF1C-E18B49C6812C}" type="pres">
      <dgm:prSet presAssocID="{C7FC1A5B-B6BC-4987-A74C-1BA7168D45A4}" presName="sibTrans" presStyleLbl="sibTrans2D1" presStyleIdx="2" presStyleCnt="3" custScaleX="282508" custScaleY="84022" custLinFactNeighborX="-3343" custLinFactNeighborY="3365"/>
      <dgm:spPr/>
      <dgm:t>
        <a:bodyPr/>
        <a:lstStyle/>
        <a:p>
          <a:endParaRPr lang="en-US"/>
        </a:p>
      </dgm:t>
    </dgm:pt>
    <dgm:pt modelId="{F289E75B-4DF7-4C0E-91FB-E701E8BCC2FA}" type="pres">
      <dgm:prSet presAssocID="{C7FC1A5B-B6BC-4987-A74C-1BA7168D45A4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420D312-CB03-442D-8B45-93C9CF4C95F1}" type="presOf" srcId="{98D2DEF9-7E3B-419B-A648-2FCCEF25B246}" destId="{37EA34F9-F765-4F8C-8A38-849019BDF8F6}" srcOrd="0" destOrd="0" presId="urn:microsoft.com/office/officeart/2005/8/layout/cycle7"/>
    <dgm:cxn modelId="{2B7F8BE5-9A15-4DAE-A4A7-C35FC25A1799}" type="presOf" srcId="{C7FC1A5B-B6BC-4987-A74C-1BA7168D45A4}" destId="{380A438A-16FB-4F8B-BF1C-E18B49C6812C}" srcOrd="0" destOrd="0" presId="urn:microsoft.com/office/officeart/2005/8/layout/cycle7"/>
    <dgm:cxn modelId="{0BDB890C-9135-415C-B716-181C61CA7286}" type="presOf" srcId="{F6C6C3DF-BAE9-4AFE-B453-0BC32703FB93}" destId="{64923060-0856-41EE-8D98-E8A43B414661}" srcOrd="0" destOrd="0" presId="urn:microsoft.com/office/officeart/2005/8/layout/cycle7"/>
    <dgm:cxn modelId="{FE0F4B7C-8493-42A0-842C-BC723FEE2AE0}" type="presOf" srcId="{874F4074-00DE-4AA3-907B-62CCC873ADF1}" destId="{7534AD88-A0B2-447C-AE05-98BEA4E83C1F}" srcOrd="0" destOrd="0" presId="urn:microsoft.com/office/officeart/2005/8/layout/cycle7"/>
    <dgm:cxn modelId="{DBD5F040-7A8F-4810-AB34-ED9F4F9192C2}" type="presOf" srcId="{CA877A98-357D-44A9-9D68-9FF141123587}" destId="{47FC72E1-CCF6-48F3-AD6F-F1C4AA8D58CE}" srcOrd="0" destOrd="0" presId="urn:microsoft.com/office/officeart/2005/8/layout/cycle7"/>
    <dgm:cxn modelId="{E2A75DC4-4F39-420D-8E5A-3F90B3E6556D}" type="presOf" srcId="{A8901F6E-A43D-4C61-AEB4-F0D88E6F60F0}" destId="{3D933A50-CF14-4DDB-8457-74FC992CC85E}" srcOrd="1" destOrd="0" presId="urn:microsoft.com/office/officeart/2005/8/layout/cycle7"/>
    <dgm:cxn modelId="{7E781D7A-9138-443D-B7B7-0B9F49C3FFCC}" srcId="{874F4074-00DE-4AA3-907B-62CCC873ADF1}" destId="{CA877A98-357D-44A9-9D68-9FF141123587}" srcOrd="2" destOrd="0" parTransId="{7D181E4C-36FE-4242-943D-84539159F84B}" sibTransId="{C7FC1A5B-B6BC-4987-A74C-1BA7168D45A4}"/>
    <dgm:cxn modelId="{2E5D181B-2C5D-4AD1-B4E9-3BC343233EAE}" type="presOf" srcId="{87CBDDEE-F484-40AF-AF5D-D24D112AB939}" destId="{1C448EE6-3AC4-478B-9734-0840BBC9A108}" srcOrd="0" destOrd="0" presId="urn:microsoft.com/office/officeart/2005/8/layout/cycle7"/>
    <dgm:cxn modelId="{6A7C5E8F-89CE-4F14-8703-D7D4AD9D0D89}" type="presOf" srcId="{F6C6C3DF-BAE9-4AFE-B453-0BC32703FB93}" destId="{211A866D-7C55-45A8-96CD-62915FF28BEB}" srcOrd="1" destOrd="0" presId="urn:microsoft.com/office/officeart/2005/8/layout/cycle7"/>
    <dgm:cxn modelId="{C17D6730-5699-4CC4-B32D-6BF2FACFC4E9}" srcId="{874F4074-00DE-4AA3-907B-62CCC873ADF1}" destId="{87CBDDEE-F484-40AF-AF5D-D24D112AB939}" srcOrd="0" destOrd="0" parTransId="{2C2F6689-36F5-41AD-B507-921FB458F207}" sibTransId="{A8901F6E-A43D-4C61-AEB4-F0D88E6F60F0}"/>
    <dgm:cxn modelId="{7F8DC221-D411-48B6-9728-C39B4B5256EA}" type="presOf" srcId="{C7FC1A5B-B6BC-4987-A74C-1BA7168D45A4}" destId="{F289E75B-4DF7-4C0E-91FB-E701E8BCC2FA}" srcOrd="1" destOrd="0" presId="urn:microsoft.com/office/officeart/2005/8/layout/cycle7"/>
    <dgm:cxn modelId="{E7BBA8F3-670F-4FBA-8D39-E4F03620F351}" srcId="{874F4074-00DE-4AA3-907B-62CCC873ADF1}" destId="{98D2DEF9-7E3B-419B-A648-2FCCEF25B246}" srcOrd="1" destOrd="0" parTransId="{848EA59E-6A1A-434B-91CD-15F1449FFE5F}" sibTransId="{F6C6C3DF-BAE9-4AFE-B453-0BC32703FB93}"/>
    <dgm:cxn modelId="{22645003-DDCC-4408-A974-611EF3B3EC49}" type="presOf" srcId="{A8901F6E-A43D-4C61-AEB4-F0D88E6F60F0}" destId="{65365406-E239-469F-9CAE-F58889AECBFC}" srcOrd="0" destOrd="0" presId="urn:microsoft.com/office/officeart/2005/8/layout/cycle7"/>
    <dgm:cxn modelId="{47CF405E-C943-4605-8771-3AED402D1310}" type="presParOf" srcId="{7534AD88-A0B2-447C-AE05-98BEA4E83C1F}" destId="{1C448EE6-3AC4-478B-9734-0840BBC9A108}" srcOrd="0" destOrd="0" presId="urn:microsoft.com/office/officeart/2005/8/layout/cycle7"/>
    <dgm:cxn modelId="{309D0C39-4147-4FE4-A835-2FF62767B765}" type="presParOf" srcId="{7534AD88-A0B2-447C-AE05-98BEA4E83C1F}" destId="{65365406-E239-469F-9CAE-F58889AECBFC}" srcOrd="1" destOrd="0" presId="urn:microsoft.com/office/officeart/2005/8/layout/cycle7"/>
    <dgm:cxn modelId="{A6722487-66A0-4528-B7BA-A301615A3065}" type="presParOf" srcId="{65365406-E239-469F-9CAE-F58889AECBFC}" destId="{3D933A50-CF14-4DDB-8457-74FC992CC85E}" srcOrd="0" destOrd="0" presId="urn:microsoft.com/office/officeart/2005/8/layout/cycle7"/>
    <dgm:cxn modelId="{210DB058-EBFC-4A8D-9E64-59406F21B77E}" type="presParOf" srcId="{7534AD88-A0B2-447C-AE05-98BEA4E83C1F}" destId="{37EA34F9-F765-4F8C-8A38-849019BDF8F6}" srcOrd="2" destOrd="0" presId="urn:microsoft.com/office/officeart/2005/8/layout/cycle7"/>
    <dgm:cxn modelId="{DC69DD8A-BD5A-4FBE-8FCA-56116A45FB1E}" type="presParOf" srcId="{7534AD88-A0B2-447C-AE05-98BEA4E83C1F}" destId="{64923060-0856-41EE-8D98-E8A43B414661}" srcOrd="3" destOrd="0" presId="urn:microsoft.com/office/officeart/2005/8/layout/cycle7"/>
    <dgm:cxn modelId="{09B54579-796F-4CDA-8676-B87D7E8607EA}" type="presParOf" srcId="{64923060-0856-41EE-8D98-E8A43B414661}" destId="{211A866D-7C55-45A8-96CD-62915FF28BEB}" srcOrd="0" destOrd="0" presId="urn:microsoft.com/office/officeart/2005/8/layout/cycle7"/>
    <dgm:cxn modelId="{458DF96B-5A0D-4CA3-89E3-F85C8E1A79B9}" type="presParOf" srcId="{7534AD88-A0B2-447C-AE05-98BEA4E83C1F}" destId="{47FC72E1-CCF6-48F3-AD6F-F1C4AA8D58CE}" srcOrd="4" destOrd="0" presId="urn:microsoft.com/office/officeart/2005/8/layout/cycle7"/>
    <dgm:cxn modelId="{E629EE1D-B516-42C8-8282-8CED67B3FC0A}" type="presParOf" srcId="{7534AD88-A0B2-447C-AE05-98BEA4E83C1F}" destId="{380A438A-16FB-4F8B-BF1C-E18B49C6812C}" srcOrd="5" destOrd="0" presId="urn:microsoft.com/office/officeart/2005/8/layout/cycle7"/>
    <dgm:cxn modelId="{D45ACF2B-98FA-4E3C-BCD3-1A6DE1F8CCCF}" type="presParOf" srcId="{380A438A-16FB-4F8B-BF1C-E18B49C6812C}" destId="{F289E75B-4DF7-4C0E-91FB-E701E8BCC2F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5048-1B8A-4AE7-BC78-1015078816A5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C64F-70E0-4423-B0DE-47CDE0D67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5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515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328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466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105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926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176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643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888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36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445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5048-1B8A-4AE7-BC78-1015078816A5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0C64F-70E0-4423-B0DE-47CDE0D67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6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31.wmf"/><Relationship Id="rId3" Type="http://schemas.openxmlformats.org/officeDocument/2006/relationships/image" Target="../media/image2.gi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2.bin"/><Relationship Id="rId3" Type="http://schemas.openxmlformats.org/officeDocument/2006/relationships/image" Target="../media/image2.gi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5.wmf"/><Relationship Id="rId5" Type="http://schemas.openxmlformats.org/officeDocument/2006/relationships/image" Target="../media/image33.wmf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jahedulhossain6&#2543;@gmq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4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09600"/>
            <a:ext cx="777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Water_lill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762000"/>
            <a:ext cx="3962400" cy="2819400"/>
          </a:xfrm>
          <a:prstGeom prst="rect">
            <a:avLst/>
          </a:prstGeom>
        </p:spPr>
      </p:pic>
      <p:pic>
        <p:nvPicPr>
          <p:cNvPr id="6" name="Picture 5" descr="Water_lill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657600"/>
            <a:ext cx="36576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42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49250" y="2590800"/>
          <a:ext cx="40655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3" imgW="990360" imgH="393480" progId="Equation.3">
                  <p:embed/>
                </p:oleObj>
              </mc:Choice>
              <mc:Fallback>
                <p:oleObj name="Equation" r:id="rId3" imgW="9903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2590800"/>
                        <a:ext cx="40655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31242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অনুক্রমের সাধারণ পদ নির্ণয় কর?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895600" y="584537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09600" y="914400"/>
          <a:ext cx="35433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Equation" r:id="rId3" imgW="863280" imgH="393480" progId="Equation.3">
                  <p:embed/>
                </p:oleObj>
              </mc:Choice>
              <mc:Fallback>
                <p:oleObj name="Equation" r:id="rId3" imgW="8632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35433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4478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/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অনুক্রমের সাধারণ পদ নির্ণয় কর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27432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অনুক্রমের সাধারণ পদ এমন একটি বিশেষ পদ,যা অনুক্রমের সকল পদই ঐ পদের মধ্যে সম্পর্কিত থাকে । উপরোক্ত অনুক্রমের সাধারণ পদ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010400" y="2971800"/>
          <a:ext cx="1828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Equation" r:id="rId5" imgW="609480" imgH="393480" progId="Equation.3">
                  <p:embed/>
                </p:oleObj>
              </mc:Choice>
              <mc:Fallback>
                <p:oleObj name="Equation" r:id="rId5" imgW="6094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971800"/>
                        <a:ext cx="1828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8600" y="38100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∴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n=1 </a:t>
            </a:r>
            <a:r>
              <a:rPr lang="bn-IN" sz="24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হলে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অনুক্রমের প্রথম পদ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625850" y="3657600"/>
          <a:ext cx="384175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name="Equation" r:id="rId7" imgW="1371600" imgH="393480" progId="Equation.3">
                  <p:embed/>
                </p:oleObj>
              </mc:Choice>
              <mc:Fallback>
                <p:oleObj name="Equation" r:id="rId7" imgW="13716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50" y="3657600"/>
                        <a:ext cx="384175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04800" y="47244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n =2</a:t>
            </a:r>
            <a:r>
              <a:rPr lang="en-US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হলে  অনুক্রমের ২য় পদ,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4025900" y="4572000"/>
          <a:ext cx="427990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3" name="Equation" r:id="rId9" imgW="1460160" imgH="393480" progId="Equation.3">
                  <p:embed/>
                </p:oleObj>
              </mc:Choice>
              <mc:Fallback>
                <p:oleObj name="Equation" r:id="rId9" imgW="146016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4572000"/>
                        <a:ext cx="4279900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362200" y="3048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নাও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6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8600" y="304800"/>
            <a:ext cx="8686800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অনুক্রমের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“+”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 Series)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পাওয়া যায়। যেমন,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1+3+5+7+ -----------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একটি ধারা ।ধারাটির পরপর দুইটি পদের পার্থক্য সমান ।আবার,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2+4+8+16+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--------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একটি ধারা ।এই ধারার পরপর দুইটি পদের ভাগফল বা অনুপাত সমান ।</a:t>
            </a:r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410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দুইপ্রকারঃ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(১)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(২)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গুণোত্তর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648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প্রকার;যেমন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(১)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(২)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গুণোত্তর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2057400" y="990600"/>
          <a:ext cx="5791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228600" y="1981200"/>
          <a:ext cx="35814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4953000" y="2286000"/>
          <a:ext cx="39624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" name="Right Arrow 12"/>
          <p:cNvSpPr/>
          <p:nvPr/>
        </p:nvSpPr>
        <p:spPr>
          <a:xfrm rot="8609533">
            <a:off x="3558590" y="2505126"/>
            <a:ext cx="655220" cy="395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8668422">
            <a:off x="5650264" y="2455812"/>
            <a:ext cx="307330" cy="574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/>
      <p:bldP spid="5" grpId="0"/>
      <p:bldGraphic spid="9" grpId="0">
        <p:bldAsOne/>
      </p:bldGraphic>
      <p:bldGraphic spid="10" grpId="0">
        <p:bldAsOne/>
      </p:bldGraphic>
      <p:bldGraphic spid="11" grpId="0">
        <p:bldAsOne/>
      </p:bldGraphic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ধারাঃ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বিয়োগফল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সর্বদা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যেমন,</a:t>
            </a:r>
          </a:p>
          <a:p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1+3+5+8+…………….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একটি সমান্তর ধারা ।</a:t>
            </a:r>
            <a:endParaRPr lang="en-US" sz="28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609600" y="2209800"/>
            <a:ext cx="533400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514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2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1143000" y="2209800"/>
            <a:ext cx="457200" cy="228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2514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2</a:t>
            </a:r>
            <a:endParaRPr lang="en-US" sz="2800" dirty="0"/>
          </a:p>
        </p:txBody>
      </p:sp>
      <p:sp>
        <p:nvSpPr>
          <p:cNvPr id="13" name="Curved Up Arrow 12"/>
          <p:cNvSpPr/>
          <p:nvPr/>
        </p:nvSpPr>
        <p:spPr>
          <a:xfrm>
            <a:off x="1600200" y="2209800"/>
            <a:ext cx="533400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25247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2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2971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এখানে, 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সমান্তর ধারার প্রথম পদ,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a=1 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 সাধারণ অন্তর,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d=3-1=2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3429000"/>
            <a:ext cx="8153400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সুত্রঃ কোন সমান্তর ধারার প্রথম পদ,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এবং সাধারণ অন্তর,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d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হলে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n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তম পদ=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a+(n-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1)d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43434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বলতো দেখি,উপরোক্ত ধারাটির ১০ম পদ কত?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48768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 smtClean="0">
                <a:latin typeface="Cambria Math"/>
                <a:ea typeface="Cambria Math"/>
                <a:cs typeface="NikoshBAN" pitchFamily="2" charset="0"/>
              </a:rPr>
              <a:t>∴</a:t>
            </a:r>
            <a:r>
              <a:rPr lang="en-US" sz="2800" dirty="0" smtClean="0">
                <a:latin typeface="Cambria Math"/>
                <a:ea typeface="Cambria Math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ধারাটির ১০ম পদ=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a +(10-1)d</a:t>
            </a:r>
          </a:p>
          <a:p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= 1+9.2</a:t>
            </a:r>
          </a:p>
          <a:p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=1+18=19.Ans.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16" grpId="0" animBg="1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838200"/>
            <a:ext cx="8001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#.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মনে কর, কোনো অনুক্রমের সাধারণ পদ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অনুক্রমটি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715000" y="533401"/>
          <a:ext cx="2362200" cy="1066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1" name="Equation" r:id="rId3" imgW="723600" imgH="393480" progId="Equation.3">
                  <p:embed/>
                </p:oleObj>
              </mc:Choice>
              <mc:Fallback>
                <p:oleObj name="Equation" r:id="rId3" imgW="7236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33401"/>
                        <a:ext cx="2362200" cy="1066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" y="1905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এখানে,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n=1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হলে,অনুক্রমের প্রথম পদ,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48200" y="1676400"/>
          <a:ext cx="374211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2" name="Equation" r:id="rId5" imgW="1346040" imgH="393480" progId="Equation.3">
                  <p:embed/>
                </p:oleObj>
              </mc:Choice>
              <mc:Fallback>
                <p:oleObj name="Equation" r:id="rId5" imgW="13460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76400"/>
                        <a:ext cx="3742113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19200" y="2819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n=2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হলে, অনুক্রমের ২য় পদ,</a:t>
            </a:r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572000" y="2667000"/>
          <a:ext cx="3532200" cy="1018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3" name="Equation" r:id="rId7" imgW="1409400" imgH="393480" progId="Equation.3">
                  <p:embed/>
                </p:oleObj>
              </mc:Choice>
              <mc:Fallback>
                <p:oleObj name="Equation" r:id="rId7" imgW="14094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667000"/>
                        <a:ext cx="3532200" cy="10182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66800" y="3962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 =3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হলে,অনুক্রমের ৩য় পদ,</a:t>
            </a:r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267200" y="3733800"/>
          <a:ext cx="3657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4" name="Equation" r:id="rId9" imgW="1460160" imgH="393480" progId="Equation.3">
                  <p:embed/>
                </p:oleObj>
              </mc:Choice>
              <mc:Fallback>
                <p:oleObj name="Equation" r:id="rId9" imgW="14601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733800"/>
                        <a:ext cx="3657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990600" y="5105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নির্ণয় অনুক্রম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743200" y="4876800"/>
          <a:ext cx="55975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5" name="Equation" r:id="rId11" imgW="1663560" imgH="393480" progId="Equation.3">
                  <p:embed/>
                </p:oleObj>
              </mc:Choice>
              <mc:Fallback>
                <p:oleObj name="Equation" r:id="rId11" imgW="16635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76800"/>
                        <a:ext cx="55975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3400" y="6019800"/>
            <a:ext cx="8305800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যদি ধারা লিখতে চাও তবে প্রত্যেক পদের পর পর “+” চিহ্ন বসাইতে হবে।।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6" grpId="0"/>
      <p:bldP spid="19" grpId="0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5500" y="312003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419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 </a:t>
            </a:r>
          </a:p>
        </p:txBody>
      </p:sp>
      <p:pic>
        <p:nvPicPr>
          <p:cNvPr id="5" name="Picture 4" descr="gf43.jpg"/>
          <p:cNvPicPr>
            <a:picLocks noChangeAspect="1"/>
          </p:cNvPicPr>
          <p:nvPr/>
        </p:nvPicPr>
        <p:blipFill>
          <a:blip r:embed="rId3"/>
          <a:srcRect t="9524" b="7143"/>
          <a:stretch>
            <a:fillRect/>
          </a:stretch>
        </p:blipFill>
        <p:spPr>
          <a:xfrm>
            <a:off x="2095500" y="1371600"/>
            <a:ext cx="51054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Frame 1"/>
          <p:cNvSpPr/>
          <p:nvPr/>
        </p:nvSpPr>
        <p:spPr>
          <a:xfrm>
            <a:off x="2095500" y="312002"/>
            <a:ext cx="5105400" cy="830998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381000" y="4438650"/>
            <a:ext cx="8305800" cy="1581149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Water_lilly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2286000"/>
            <a:ext cx="1066800" cy="990600"/>
          </a:xfrm>
          <a:prstGeom prst="rect">
            <a:avLst/>
          </a:prstGeom>
        </p:spPr>
      </p:pic>
      <p:pic>
        <p:nvPicPr>
          <p:cNvPr id="9" name="Picture 8" descr="Water_lilly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209800"/>
            <a:ext cx="1066800" cy="99060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031875" y="5257800"/>
          <a:ext cx="4868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5" imgW="1485720" imgH="228600" progId="Equation.3">
                  <p:embed/>
                </p:oleObj>
              </mc:Choice>
              <mc:Fallback>
                <p:oleObj name="Equation" r:id="rId5" imgW="14857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5257800"/>
                        <a:ext cx="48688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4572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নিচের প্রদত্ত সাধারণ পদ হতে অনুক্রমটি লিখ এবং উক্ত অনুক্রমের ১১তম পদ নির্ণয় কর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97361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উত্তর মিলিয়ে নাওঃ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447800"/>
            <a:ext cx="381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(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i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) </a:t>
            </a:r>
            <a:r>
              <a:rPr lang="bn-IN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দেওয়া আছে,  </a:t>
            </a:r>
            <a:r>
              <a:rPr lang="bn-IN" sz="2800" b="1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সাধারণ পদ,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</a:p>
        </p:txBody>
      </p:sp>
      <p:sp>
        <p:nvSpPr>
          <p:cNvPr id="2" name="Frame 1"/>
          <p:cNvSpPr/>
          <p:nvPr/>
        </p:nvSpPr>
        <p:spPr>
          <a:xfrm>
            <a:off x="1981200" y="297362"/>
            <a:ext cx="5791200" cy="646330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3" name="Picture 22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562600"/>
            <a:ext cx="1066800" cy="990600"/>
          </a:xfrm>
          <a:prstGeom prst="rect">
            <a:avLst/>
          </a:prstGeom>
        </p:spPr>
      </p:pic>
      <p:pic>
        <p:nvPicPr>
          <p:cNvPr id="24" name="Picture 23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5562600"/>
            <a:ext cx="1066800" cy="990600"/>
          </a:xfrm>
          <a:prstGeom prst="rect">
            <a:avLst/>
          </a:prstGeom>
        </p:spPr>
      </p:pic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4114800" y="1447800"/>
          <a:ext cx="32766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5" name="Equation" r:id="rId4" imgW="863280" imgH="241200" progId="Equation.3">
                  <p:embed/>
                </p:oleObj>
              </mc:Choice>
              <mc:Fallback>
                <p:oleObj name="Equation" r:id="rId4" imgW="8632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447800"/>
                        <a:ext cx="32766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14400" y="2286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 =1 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হলে,অনুক্রমের ১ম পদ,</a:t>
            </a:r>
            <a:endParaRPr lang="en-US" sz="28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419600" y="2209800"/>
          <a:ext cx="3810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6" name="Equation" r:id="rId6" imgW="1447560" imgH="228600" progId="Equation.3">
                  <p:embed/>
                </p:oleObj>
              </mc:Choice>
              <mc:Fallback>
                <p:oleObj name="Equation" r:id="rId6" imgW="14475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09800"/>
                        <a:ext cx="3810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990600" y="3124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 =2 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হলে, অনুক্রমের ২য় পদ,</a:t>
            </a:r>
            <a:endParaRPr lang="en-US" sz="28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4724400" y="3048000"/>
          <a:ext cx="3429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7" name="Equation" r:id="rId8" imgW="1485720" imgH="228600" progId="Equation.3">
                  <p:embed/>
                </p:oleObj>
              </mc:Choice>
              <mc:Fallback>
                <p:oleObj name="Equation" r:id="rId8" imgW="14857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048000"/>
                        <a:ext cx="3429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990600" y="38862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n= 3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হলে, অনুক্রমের ৩য় পদ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,</a:t>
            </a:r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572000" y="3810000"/>
          <a:ext cx="3657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8" name="Equation" r:id="rId10" imgW="1473120" imgH="241200" progId="Equation.3">
                  <p:embed/>
                </p:oleObj>
              </mc:Choice>
              <mc:Fallback>
                <p:oleObj name="Equation" r:id="rId10" imgW="147312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10000"/>
                        <a:ext cx="3657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990600" y="4495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নির্ণয় অনুক্রম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0,2,0,2,……….Ans.</a:t>
            </a:r>
            <a:endParaRPr lang="en-US" sz="28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0600" y="50292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উক্ত অনুক্রমের ১১তম পদ,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1219200" y="5486400"/>
          <a:ext cx="769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9" name="Equation" r:id="rId12" imgW="2425680" imgH="228600" progId="Equation.3">
                  <p:embed/>
                </p:oleObj>
              </mc:Choice>
              <mc:Fallback>
                <p:oleObj name="Equation" r:id="rId12" imgW="24256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86400"/>
                        <a:ext cx="7696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7" grpId="0"/>
      <p:bldP spid="30" grpId="0"/>
      <p:bldP spid="32" grpId="0"/>
      <p:bldP spid="34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2" descr="Water_lill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334000"/>
            <a:ext cx="1066800" cy="990600"/>
          </a:xfrm>
          <a:prstGeom prst="rect">
            <a:avLst/>
          </a:prstGeom>
        </p:spPr>
      </p:pic>
      <p:pic>
        <p:nvPicPr>
          <p:cNvPr id="24" name="Picture 23" descr="Water_lill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5410200"/>
            <a:ext cx="1066800" cy="9906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6858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Ex.(ii)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মনেকর,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 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 সাধারণঅন্তর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হলে ধারাটির  সপ্তম পদ এবং ধারটি নির্ণয় করতে হবে ?</a:t>
            </a:r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16002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দেওয়াআছে, প্রথম  পদ,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a =2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 সাধারণ অন্তর ,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d=2</a:t>
            </a:r>
          </a:p>
          <a:p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সুতরাং ধারাটির ৭ম পদ=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a+(7-1)d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      =2+6.2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        =2+12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        =14.Ans.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35052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ধারাটির প্রথম 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a = 2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দ্বিতীয় পদ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=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a+d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=2+2=4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৩য় পদ 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= a+2d=2+2.2 =2+4=6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4953001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সুতরাং নির্ণয় ধারাটি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2+4+6+………………….. Ans.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1700" y="312003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640344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এমন একটি সমান্তর ধারার প্রথম পদ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8 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 সাধারণ অন্তর      হলে</a:t>
            </a:r>
          </a:p>
          <a:p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ক) ধারাটির ৩য় পদ কত ?</a:t>
            </a:r>
          </a:p>
          <a:p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খ)  ধারাটি নির্ণয় কর।</a:t>
            </a:r>
          </a:p>
          <a:p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গ) উদ্দীপকের প্রথম পদ ও সাধারণ অন্তর কে কোন গূণোত্তর ধারার যথাক্রমে প্রথম পদ ও সাধারণ অনুপাত ধরে ধারাটি নির্ণয় কর এবং প্রাপ্ত ধারার ৯ম পদ কত?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endParaRPr lang="en-US" sz="2800" dirty="0"/>
          </a:p>
        </p:txBody>
      </p:sp>
      <p:sp>
        <p:nvSpPr>
          <p:cNvPr id="2" name="Frame 1"/>
          <p:cNvSpPr/>
          <p:nvPr/>
        </p:nvSpPr>
        <p:spPr>
          <a:xfrm>
            <a:off x="2171700" y="312003"/>
            <a:ext cx="5029200" cy="830998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530714"/>
              </p:ext>
            </p:extLst>
          </p:nvPr>
        </p:nvGraphicFramePr>
        <p:xfrm>
          <a:off x="7315200" y="1680488"/>
          <a:ext cx="38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680488"/>
                        <a:ext cx="3810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1700" y="312003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উত্তর মিলিয়ে নাও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2171700" y="312003"/>
            <a:ext cx="5029200" cy="830998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228600"/>
            <a:ext cx="1066800" cy="838200"/>
          </a:xfrm>
          <a:prstGeom prst="rect">
            <a:avLst/>
          </a:prstGeom>
        </p:spPr>
      </p:pic>
      <p:pic>
        <p:nvPicPr>
          <p:cNvPr id="9" name="Picture 8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8600"/>
            <a:ext cx="990600" cy="778329"/>
          </a:xfrm>
          <a:prstGeom prst="rect">
            <a:avLst/>
          </a:prstGeom>
        </p:spPr>
      </p:pic>
      <p:pic>
        <p:nvPicPr>
          <p:cNvPr id="12" name="Picture 11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5715000"/>
            <a:ext cx="1066800" cy="838200"/>
          </a:xfrm>
          <a:prstGeom prst="rect">
            <a:avLst/>
          </a:prstGeom>
        </p:spPr>
      </p:pic>
      <p:pic>
        <p:nvPicPr>
          <p:cNvPr id="13" name="Picture 12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638800"/>
            <a:ext cx="990600" cy="77832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৩য়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a+(3-1)d=8+2.            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 =8+1 =9.Ans.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876800" y="990600"/>
          <a:ext cx="609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2" name="Equation" r:id="rId4" imgW="152280" imgH="393480" progId="Equation.3">
                  <p:embed/>
                </p:oleObj>
              </mc:Choice>
              <mc:Fallback>
                <p:oleObj name="Equation" r:id="rId4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990600"/>
                        <a:ext cx="609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3400" y="1905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খ) ধারাটির ১ম পদ,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a =8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;   ;    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২য় পদ,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a+d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= 8+      =8        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;   ;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৩য় 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9 (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যা “ক” থেকে প্রাপ্ত )</a:t>
            </a:r>
          </a:p>
          <a:p>
            <a:r>
              <a:rPr lang="bn-IN" sz="2400" dirty="0" smtClean="0">
                <a:latin typeface="Cambria Math"/>
                <a:ea typeface="Cambria Math"/>
                <a:cs typeface="NikoshBAN" pitchFamily="2" charset="0"/>
              </a:rPr>
              <a:t>∴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নির্ণয় ধারাটি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8+8      +9 +…………Ans.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657600" y="2133600"/>
          <a:ext cx="4572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3" name="Equation" r:id="rId6" imgW="152280" imgH="393480" progId="Equation.3">
                  <p:embed/>
                </p:oleObj>
              </mc:Choice>
              <mc:Fallback>
                <p:oleObj name="Equation" r:id="rId6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45720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495800" y="22098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4" name="Equation" r:id="rId8" imgW="152280" imgH="393480" progId="Equation.3">
                  <p:embed/>
                </p:oleObj>
              </mc:Choice>
              <mc:Fallback>
                <p:oleObj name="Equation" r:id="rId8" imgW="1522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09800"/>
                        <a:ext cx="533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590800" y="2984500"/>
          <a:ext cx="457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5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984500"/>
                        <a:ext cx="4572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33400" y="33528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নেই,গুণোত্তর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3657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গুণোত্তর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ভাগফল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গুণোত্তর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a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এবং প্রাপ্ত ভাগফল কে সাধারণ অনুপাত,যা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r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দ্বারা প্রকাশ করা হয়।এ ধারার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n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তম পদ=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aseline="30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477000" y="4191000"/>
          <a:ext cx="1384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6" name="Equation" r:id="rId10" imgW="330120" imgH="203040" progId="Equation.3">
                  <p:embed/>
                </p:oleObj>
              </mc:Choice>
              <mc:Fallback>
                <p:oleObj name="Equation" r:id="rId10" imgW="3301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191000"/>
                        <a:ext cx="13843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28600" y="4876800"/>
            <a:ext cx="7086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গ) প্রশ্নমতে, গুণোত্তর ধারার প্রথম পদ,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a =8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 সাধারণ অনুপাত,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r=     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ধারাটির ২য় পদ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=                                                 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; 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;;;</a:t>
            </a:r>
            <a:r>
              <a:rPr lang="bn-IN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৩য় পদ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=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6858000" y="4800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7" name="Equation" r:id="rId12" imgW="152280" imgH="393480" progId="Equation.3">
                  <p:embed/>
                </p:oleObj>
              </mc:Choice>
              <mc:Fallback>
                <p:oleObj name="Equation" r:id="rId12" imgW="152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800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828800" y="5181600"/>
          <a:ext cx="2438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8" name="Equation" r:id="rId13" imgW="1244520" imgH="393480" progId="Equation.3">
                  <p:embed/>
                </p:oleObj>
              </mc:Choice>
              <mc:Fallback>
                <p:oleObj name="Equation" r:id="rId13" imgW="12445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2438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905000" y="5638800"/>
          <a:ext cx="33591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9" name="Equation" r:id="rId15" imgW="1841400" imgH="393480" progId="Equation.3">
                  <p:embed/>
                </p:oleObj>
              </mc:Choice>
              <mc:Fallback>
                <p:oleObj name="Equation" r:id="rId15" imgW="18414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638800"/>
                        <a:ext cx="33591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33400" y="6019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Cambria Math"/>
                <a:ea typeface="Cambria Math"/>
                <a:cs typeface="NikoshBAN" pitchFamily="2" charset="0"/>
              </a:rPr>
              <a:t>∴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নির্নয় ধারাটি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8+4+2+…………                     Ans.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14" grpId="0"/>
      <p:bldP spid="16" grpId="0"/>
      <p:bldP spid="20" grpId="0"/>
      <p:bldP spid="20" grpId="1"/>
      <p:bldP spid="21" grpId="0"/>
      <p:bldP spid="23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3657600" y="1837311"/>
            <a:ext cx="5105400" cy="3069104"/>
          </a:xfrm>
          <a:prstGeom prst="rect">
            <a:avLst/>
          </a:prstGeom>
        </p:spPr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বিষয়ঃ উচ্চতর গণিত</a:t>
            </a:r>
          </a:p>
          <a:p>
            <a:pPr algn="ctr"/>
            <a:r>
              <a:rPr lang="bn-IN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নবম-দশম 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bn-IN" sz="4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অসীম</a:t>
            </a:r>
            <a:r>
              <a:rPr lang="en-US" sz="4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endParaRPr lang="bn-IN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IN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 মিনিট</a:t>
            </a:r>
            <a:endParaRPr lang="bn-BD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fld id="{85F41E8F-1215-49D7-9C62-E3CF9B7C2DB2}" type="datetime1">
              <a:rPr lang="en-US" sz="4000"/>
              <a:pPr algn="ctr"/>
              <a:t>11/7/2019</a:t>
            </a:fld>
            <a:endParaRPr lang="en-US" sz="4000" dirty="0"/>
          </a:p>
          <a:p>
            <a:pPr marL="0" indent="0">
              <a:buNone/>
            </a:pP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4270" y="2971800"/>
            <a:ext cx="502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জাহিদুল হোসেন</a:t>
            </a:r>
          </a:p>
          <a:p>
            <a:r>
              <a:rPr lang="bn-BD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সহকারি শিক্ষক(গণিত)</a:t>
            </a: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আশেক আলি খান উচ্চ বিদ্যালয় ও কলেজ</a:t>
            </a: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গুলবাহার, কচুয়া,চাঁদপুর।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০১৯২০৫৫৪৬১৮</a:t>
            </a:r>
          </a:p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jahedulhossain6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৯@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gmqil.com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719792"/>
            <a:ext cx="1472339" cy="19304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438400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1,3,5,7,9,…………..</a:t>
            </a:r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অনুক্রমটির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K</a:t>
            </a:r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তম পদ কত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?</a:t>
            </a:r>
          </a:p>
          <a:p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ক</a:t>
            </a:r>
            <a:r>
              <a:rPr lang="bn-IN" sz="2800" b="1" dirty="0" smtClean="0">
                <a:latin typeface="Cambria Math"/>
                <a:ea typeface="Cambria Math"/>
                <a:cs typeface="NikoshBAN" pitchFamily="2" charset="0"/>
              </a:rPr>
              <a:t>) </a:t>
            </a:r>
            <a:r>
              <a:rPr lang="en-US" sz="2800" b="1" dirty="0" smtClean="0">
                <a:latin typeface="Cambria Math"/>
                <a:ea typeface="Cambria Math"/>
                <a:cs typeface="NikoshBAN" pitchFamily="2" charset="0"/>
              </a:rPr>
              <a:t>2k+1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খ) </a:t>
            </a:r>
            <a:r>
              <a:rPr lang="en-US" sz="2800" b="1" dirty="0" smtClean="0">
                <a:latin typeface="Cambria Math"/>
                <a:ea typeface="Cambria Math"/>
                <a:cs typeface="NikoshBAN" pitchFamily="2" charset="0"/>
              </a:rPr>
              <a:t>2k-1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 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গ)</a:t>
            </a:r>
            <a:r>
              <a:rPr lang="bn-IN" sz="2800" b="1" dirty="0" smtClean="0">
                <a:latin typeface="Cambria Math"/>
                <a:ea typeface="Cambria Math"/>
                <a:cs typeface="NikoshBAN" pitchFamily="2" charset="0"/>
              </a:rPr>
              <a:t> </a:t>
            </a:r>
            <a:r>
              <a:rPr lang="en-US" sz="2800" b="1" dirty="0" smtClean="0">
                <a:latin typeface="Cambria Math"/>
                <a:ea typeface="Cambria Math"/>
                <a:cs typeface="NikoshBAN" pitchFamily="2" charset="0"/>
              </a:rPr>
              <a:t>2k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    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ঘ)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3k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1242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৩। সমান্তর ধারার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n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তম পদ কত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?</a:t>
            </a:r>
          </a:p>
          <a:p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 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ক)</a:t>
            </a:r>
            <a:r>
              <a:rPr lang="en-US" sz="2800" b="1" dirty="0" smtClean="0">
                <a:latin typeface="Cambria Math"/>
                <a:ea typeface="Cambria Math"/>
                <a:cs typeface="NikoshBAN" pitchFamily="2" charset="0"/>
              </a:rPr>
              <a:t> 2a+(n-1)d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                           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খ) </a:t>
            </a:r>
            <a:r>
              <a:rPr lang="en-US" sz="2800" b="1" dirty="0" smtClean="0">
                <a:latin typeface="Cambria Math"/>
                <a:ea typeface="Cambria Math"/>
                <a:cs typeface="NikoshBAN" pitchFamily="2" charset="0"/>
              </a:rPr>
              <a:t>a+(n-1)d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 </a:t>
            </a:r>
            <a:endParaRPr lang="en-US" sz="2400" b="1" dirty="0" smtClean="0">
              <a:latin typeface="Cambria Math"/>
              <a:ea typeface="Cambria Math"/>
              <a:cs typeface="NikoshBAN" pitchFamily="2" charset="0"/>
            </a:endParaRPr>
          </a:p>
          <a:p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 গ) </a:t>
            </a:r>
            <a:r>
              <a:rPr lang="en-US" sz="2800" b="1" dirty="0" smtClean="0">
                <a:latin typeface="Cambria Math"/>
                <a:ea typeface="Cambria Math"/>
                <a:cs typeface="NikoshBAN" pitchFamily="2" charset="0"/>
              </a:rPr>
              <a:t>a+(2a-1)d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                            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ঘ) 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a+(n-1)2d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362200" y="2895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05400" y="3581400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4-Point Star 1"/>
          <p:cNvSpPr/>
          <p:nvPr/>
        </p:nvSpPr>
        <p:spPr>
          <a:xfrm>
            <a:off x="2514600" y="228600"/>
            <a:ext cx="4191000" cy="990600"/>
          </a:xfrm>
          <a:prstGeom prst="star4">
            <a:avLst>
              <a:gd name="adj" fmla="val 3750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3" name="Picture 22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0"/>
            <a:ext cx="1066800" cy="914400"/>
          </a:xfrm>
          <a:prstGeom prst="rect">
            <a:avLst/>
          </a:prstGeom>
        </p:spPr>
      </p:pic>
      <p:pic>
        <p:nvPicPr>
          <p:cNvPr id="27" name="Picture 26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0"/>
            <a:ext cx="1066800" cy="990600"/>
          </a:xfrm>
          <a:prstGeom prst="rect">
            <a:avLst/>
          </a:prstGeom>
        </p:spPr>
      </p:pic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990600" y="990600"/>
          <a:ext cx="289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3" name="Equation" r:id="rId4" imgW="1333440" imgH="228600" progId="Equation.3">
                  <p:embed/>
                </p:oleObj>
              </mc:Choice>
              <mc:Fallback>
                <p:oleObj name="Equation" r:id="rId4" imgW="1333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289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04800" y="1066800"/>
            <a:ext cx="8458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১।                                   </a:t>
            </a:r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বাস্তব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সখ্যার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একটি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অনুক্রম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হলে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</a:t>
            </a:r>
            <a:endParaRPr lang="bn-IN" sz="2400" b="1" dirty="0" smtClean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             </a:t>
            </a:r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কে বাস্তব সংখ্যার -------বলে।</a:t>
            </a:r>
          </a:p>
          <a:p>
            <a:r>
              <a:rPr lang="bn-IN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ক)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</a:t>
            </a:r>
            <a:r>
              <a:rPr lang="bn-IN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অনন্ত ধারা      খ) সমান্তর ধারা  গ)  সান্ত ধারা  ঘ) কোনটিই নয়।</a:t>
            </a:r>
            <a:endParaRPr lang="en-US" sz="2800" b="1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990600" y="1447800"/>
          <a:ext cx="2438400" cy="36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4" name="Equation" r:id="rId6" imgW="1790640" imgH="228600" progId="Equation.3">
                  <p:embed/>
                </p:oleObj>
              </mc:Choice>
              <mc:Fallback>
                <p:oleObj name="Equation" r:id="rId6" imgW="1790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2438400" cy="3625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04800" y="42672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কোনো অনুক্রমের সাধারণ পদ (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5-2n)</a:t>
            </a:r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হলে—</a:t>
            </a:r>
          </a:p>
          <a:p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(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i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) </a:t>
            </a:r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অনুক্রমটি হবে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3,1,-1,-3,……………..</a:t>
            </a:r>
          </a:p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(ii) </a:t>
            </a:r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অনুক্রমের পদের পার্থক্য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</a:t>
            </a:r>
          </a:p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(iii) 8</a:t>
            </a:r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তমপদ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17</a:t>
            </a:r>
          </a:p>
          <a:p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উপরের তথ্যের আলোকে নিচের কোনটি সঠিক ?</a:t>
            </a:r>
          </a:p>
          <a:p>
            <a:r>
              <a:rPr lang="bn-IN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ক)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(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i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)         </a:t>
            </a:r>
            <a:r>
              <a:rPr lang="bn-IN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খ) (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ii)</a:t>
            </a:r>
            <a:r>
              <a:rPr lang="bn-IN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ও (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iii) </a:t>
            </a:r>
            <a:r>
              <a:rPr lang="bn-IN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গ) (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i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)</a:t>
            </a:r>
            <a:r>
              <a:rPr lang="bn-IN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ও 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(iii)   </a:t>
            </a:r>
            <a:r>
              <a:rPr lang="bn-IN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</a:t>
            </a:r>
            <a:r>
              <a:rPr lang="bn-IN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ঘ) (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i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) ,( ii ) </a:t>
            </a:r>
            <a:r>
              <a:rPr lang="bn-IN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ও  ( 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iii)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800600" y="61722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62000" y="1905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8" grpId="0" animBg="1"/>
      <p:bldP spid="19" grpId="0" animBg="1"/>
      <p:bldP spid="30" grpId="0"/>
      <p:bldP spid="21" grpId="0"/>
      <p:bldP spid="22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5g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378030"/>
            <a:ext cx="4914900" cy="2736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57200" y="427547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4100" y="255925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2209800" y="255925"/>
            <a:ext cx="4914900" cy="923330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04800" y="4114800"/>
            <a:ext cx="8610600" cy="2209800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2133600"/>
            <a:ext cx="1066800" cy="990600"/>
          </a:xfrm>
          <a:prstGeom prst="rect">
            <a:avLst/>
          </a:prstGeom>
        </p:spPr>
      </p:pic>
      <p:pic>
        <p:nvPicPr>
          <p:cNvPr id="10" name="Picture 9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057400"/>
            <a:ext cx="1066800" cy="990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7200" y="41148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এমন একটি সমান্তর ধারার </a:t>
            </a:r>
            <a:r>
              <a:rPr lang="en-US" sz="24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৩য়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পদ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9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 ৫ম পদ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14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হলে</a:t>
            </a:r>
          </a:p>
          <a:p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ক) ধারাটির ১ম পদ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a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 সাধারণ অন্তর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d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ধরে দুইটি সমীকরণের মাধ্যমে প্রকাশ কর । </a:t>
            </a:r>
          </a:p>
          <a:p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খ)  ধারাটি নির্ণয় কর  এবং ধারাটির তের তম পদ কত?</a:t>
            </a:r>
          </a:p>
          <a:p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গ) উদ্দীপকের ধারাটির প্রথম পদ ও সাধারণ অন্তর কে কোন গূণোত্তর ধারার যথাক্রমে প্রথম পদ ও সাধারণ অনুপাত ধরে ধারাটি নির্ণয় কর এবং প্রাপ্ত ধারার ৯ম পদ কত?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endParaRPr lang="en-US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ainbow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400"/>
            <a:ext cx="8153400" cy="60198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3" name="Picture 2" descr="ki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4762500"/>
            <a:ext cx="2181225" cy="2095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447800" y="2971800"/>
            <a:ext cx="6705600" cy="2667000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rgbClr val="2514FC"/>
                  </a:solidFill>
                  <a:prstDash val="solid"/>
                </a:ln>
                <a:solidFill>
                  <a:srgbClr val="F4802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Thanks everybody </a:t>
            </a:r>
            <a:endParaRPr lang="en-US" sz="6600" b="1" dirty="0">
              <a:ln w="12700">
                <a:solidFill>
                  <a:srgbClr val="2514FC"/>
                </a:solidFill>
                <a:prstDash val="solid"/>
              </a:ln>
              <a:solidFill>
                <a:srgbClr val="F4802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 descr="Water_lilly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609600"/>
            <a:ext cx="1066800" cy="990600"/>
          </a:xfrm>
          <a:prstGeom prst="rect">
            <a:avLst/>
          </a:prstGeom>
        </p:spPr>
      </p:pic>
      <p:pic>
        <p:nvPicPr>
          <p:cNvPr id="8" name="Picture 7" descr="Water_lilly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4800600"/>
            <a:ext cx="1066800" cy="9906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1336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বর্গ সংখ্যা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সার্বিক সেটঃ কোন সংখ্যা কে ঐ সংখ্যা দ্বারা গুন করলে যে গুণফল পাওয়া যায় তাকে ঐ সংখ্যার বর্গ সংখ্যা বলে। যেমন,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1x1=1,2x2=4,3x3=9 </a:t>
            </a:r>
            <a:r>
              <a:rPr lang="bn-IN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অর্থাৎ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1,4,9—</a:t>
            </a:r>
            <a:r>
              <a:rPr lang="bn-IN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ইত্যাদি।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80146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স্বাভাবিক সংখ্যা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219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স্বাভাবিক সংখ্যাঃসাধারণত ক্রমিক সংখ্যাকে স্বাভাবিক সংখ্যা বলে।যেমন,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1,2,3,4---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ইত্যাদি।ইহাকে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দ্বারা প্রকাশ কয়রা হয়।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41148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স্বাভাবিক সংখ্যার সেট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6482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স্বাভাবিক সংখ্যার সেটঃ ক্রমিক সংখ্যার সেট কে স্বাভাবিক সংখ্যার সেট বলে ।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N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={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1,2,3,4,5,---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}</a:t>
            </a:r>
            <a:endParaRPr lang="en-US" sz="3200" baseline="30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296496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পূর্বজ্ঞান যাচাই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2895600" y="334089"/>
            <a:ext cx="3200400" cy="485627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1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24100" y="358914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2286000" y="358915"/>
            <a:ext cx="4724400" cy="707886"/>
          </a:xfrm>
          <a:prstGeom prst="frame">
            <a:avLst>
              <a:gd name="adj1" fmla="val 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1524000" y="1600200"/>
            <a:ext cx="1066800" cy="609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8" name="Picture 7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457200" y="3200400"/>
            <a:ext cx="990600" cy="685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9" name="Picture 8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1371600" y="3200400"/>
            <a:ext cx="1066800" cy="685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10" name="Picture 9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2514600" y="3200400"/>
            <a:ext cx="914400" cy="6858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11" name="Picture 10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76200" y="4114800"/>
            <a:ext cx="1066800" cy="685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19" name="Picture 18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990600" y="2286000"/>
            <a:ext cx="9906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21" name="Picture 20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1905000" y="2286000"/>
            <a:ext cx="9906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22" name="Picture 21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2209800" y="4114800"/>
            <a:ext cx="1066800" cy="685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23" name="Picture 22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1066800" y="4114800"/>
            <a:ext cx="1066800" cy="685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24" name="Picture 23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3200400" y="4114800"/>
            <a:ext cx="1066800" cy="685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cxnSp>
        <p:nvCxnSpPr>
          <p:cNvPr id="26" name="Straight Connector 25"/>
          <p:cNvCxnSpPr/>
          <p:nvPr/>
        </p:nvCxnSpPr>
        <p:spPr>
          <a:xfrm rot="5400000">
            <a:off x="3390900" y="3162300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1600" y="1524000"/>
            <a:ext cx="3505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১টি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অ্যাপেল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আছ্বে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২টি </a:t>
            </a: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৩টি </a:t>
            </a: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৪টি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" y="49530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1,2,3,4 --- n ,  </a:t>
            </a:r>
            <a:r>
              <a:rPr lang="bn-IN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ইত্যাদি সংখ্যাকে কি বলে</a:t>
            </a:r>
            <a:r>
              <a:rPr lang="en-US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 ?</a:t>
            </a:r>
            <a:r>
              <a:rPr lang="bn-IN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 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24100" y="358914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2286000" y="358915"/>
            <a:ext cx="4724400" cy="707886"/>
          </a:xfrm>
          <a:prstGeom prst="frame">
            <a:avLst>
              <a:gd name="adj1" fmla="val 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304800" y="1447800"/>
            <a:ext cx="7620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8" name="Picture 7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3429000" y="1447800"/>
            <a:ext cx="7620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9" name="Picture 8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4191000" y="1447800"/>
            <a:ext cx="8382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10" name="Picture 9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4953000" y="1447800"/>
            <a:ext cx="914400" cy="533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11" name="Picture 10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6477000" y="1371600"/>
            <a:ext cx="762000" cy="609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19" name="Picture 18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1447800" y="1447800"/>
            <a:ext cx="838200" cy="533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21" name="Picture 20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2286000" y="1447800"/>
            <a:ext cx="825500" cy="533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22" name="Picture 21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7772400" y="1371600"/>
            <a:ext cx="609600" cy="609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23" name="Picture 22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7162800" y="1371600"/>
            <a:ext cx="609600" cy="609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24" name="Picture 23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8305800" y="1371600"/>
            <a:ext cx="609600" cy="609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sp>
        <p:nvSpPr>
          <p:cNvPr id="29" name="TextBox 28"/>
          <p:cNvSpPr txBox="1"/>
          <p:nvPr/>
        </p:nvSpPr>
        <p:spPr>
          <a:xfrm>
            <a:off x="304800" y="2514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1+2+3+4+ --  </a:t>
            </a:r>
            <a:r>
              <a:rPr lang="bn-IN" sz="40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1447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      +                       +                                   +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2 5"/>
          <p:cNvSpPr/>
          <p:nvPr/>
        </p:nvSpPr>
        <p:spPr>
          <a:xfrm>
            <a:off x="1011238" y="381000"/>
            <a:ext cx="7294562" cy="1828800"/>
          </a:xfrm>
          <a:prstGeom prst="irregularSeal2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295400" y="5334000"/>
            <a:ext cx="7010400" cy="762000"/>
          </a:xfrm>
          <a:prstGeom prst="ellipseRibbon2">
            <a:avLst>
              <a:gd name="adj1" fmla="val 0"/>
              <a:gd name="adj2" fmla="val 100000"/>
              <a:gd name="adj3" fmla="val 125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অনুক্রম ও অসীম গুণোত্তর ধারা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1011238" y="381000"/>
            <a:ext cx="7315200" cy="1828800"/>
          </a:xfrm>
          <a:prstGeom prst="frame">
            <a:avLst>
              <a:gd name="adj1" fmla="val 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4eq210.jpg"/>
          <p:cNvPicPr>
            <a:picLocks noChangeAspect="1"/>
          </p:cNvPicPr>
          <p:nvPr/>
        </p:nvPicPr>
        <p:blipFill>
          <a:blip r:embed="rId2"/>
          <a:srcRect l="35000" t="33124" b="13333"/>
          <a:stretch>
            <a:fillRect/>
          </a:stretch>
        </p:blipFill>
        <p:spPr>
          <a:xfrm>
            <a:off x="2590800" y="2514600"/>
            <a:ext cx="3810000" cy="266700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523994"/>
            <a:ext cx="4495800" cy="10156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4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257800"/>
            <a:ext cx="8001000" cy="1371600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635000"/>
          </a:effectLst>
        </p:spPr>
      </p:pic>
      <p:sp>
        <p:nvSpPr>
          <p:cNvPr id="6" name="TextBox 5"/>
          <p:cNvSpPr txBox="1"/>
          <p:nvPr/>
        </p:nvSpPr>
        <p:spPr>
          <a:xfrm>
            <a:off x="228600" y="1905000"/>
            <a:ext cx="85725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শিক্ষার্থিরা---</a:t>
            </a:r>
          </a:p>
          <a:p>
            <a:endParaRPr lang="bn-IN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অনুক্রম ও ধারা কী বলতে পারবে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IN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অনুক্রম ও ধারার সাধারণ পদ নির্ণয় করতে পারবে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সাধারণপদ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 অনুক্রম এবং ১ম পদ,সাধারণ অন্তর বা অনুপাত জানা থাকলে ধারা   নির্ণয় করতে পারবে।</a:t>
            </a:r>
          </a:p>
        </p:txBody>
      </p:sp>
      <p:sp>
        <p:nvSpPr>
          <p:cNvPr id="2" name="Frame 1"/>
          <p:cNvSpPr/>
          <p:nvPr/>
        </p:nvSpPr>
        <p:spPr>
          <a:xfrm>
            <a:off x="2438400" y="523993"/>
            <a:ext cx="4495800" cy="1015664"/>
          </a:xfrm>
          <a:prstGeom prst="frame">
            <a:avLst>
              <a:gd name="adj1" fmla="val 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304800" y="1828800"/>
            <a:ext cx="8610600" cy="3170099"/>
          </a:xfrm>
          <a:prstGeom prst="frame">
            <a:avLst>
              <a:gd name="adj1" fmla="val 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85800" y="685800"/>
            <a:ext cx="8153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অনুক্রমঃ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কতকগুলো রাশি একটা বিশেষ নিয়মে ক্রমান্বয়ে এমনভাবে সাজানো হয় যে প্রত্যেক রাশি তার পূর্বের পদ ও পরের পদের সাথে কীভাবে সম্পর্কিত তা জানা যায়।অথবা স্বাভাবিক সংখ্যা বা বর্গ সংখ্যা্র সেট একটি অনুক্রম।যেমন,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1,2,3,4,5,------n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(একটি স্বাভাবিক সংখ্যার অনুক্রম) </a:t>
            </a:r>
          </a:p>
          <a:p>
            <a:endParaRPr lang="bn-IN" sz="2400" dirty="0" smtClean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1,4,9,16,25,---n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(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একটি বর্গ সংখ্যার অনুক্রম)</a:t>
            </a:r>
          </a:p>
          <a:p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85800" y="1828800"/>
            <a:ext cx="304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5800" y="2590800"/>
            <a:ext cx="304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04800" y="335280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এখানে, অনুক্রম দুইটির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প্রথম 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1,  1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219200" y="3505200"/>
          <a:ext cx="533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3" imgW="152280" imgH="241200" progId="Equation.3">
                  <p:embed/>
                </p:oleObj>
              </mc:Choice>
              <mc:Fallback>
                <p:oleObj name="Equation" r:id="rId3" imgW="1522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05200"/>
                        <a:ext cx="533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04800" y="4114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দ্বিতীয় পদ,       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2,  4</a:t>
            </a:r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1447800" y="39624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5" imgW="164880" imgH="241200" progId="Equation.3">
                  <p:embed/>
                </p:oleObj>
              </mc:Choice>
              <mc:Fallback>
                <p:oleObj name="Equation" r:id="rId5" imgW="1648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457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28600" y="4800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তৃতীয় পদ,         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3,  9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1371600" y="4572000"/>
          <a:ext cx="609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7" imgW="152280" imgH="241200" progId="Equation.3">
                  <p:embed/>
                </p:oleObj>
              </mc:Choice>
              <mc:Fallback>
                <p:oleObj name="Equation" r:id="rId7" imgW="1522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72000"/>
                        <a:ext cx="609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09600" y="5562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সাধারণ পদ,      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 ,  n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</a:t>
            </a:r>
            <a:endParaRPr lang="en-US" sz="2400" baseline="300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1828800" y="5257800"/>
          <a:ext cx="60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9" imgW="164880" imgH="241200" progId="Equation.3">
                  <p:embed/>
                </p:oleObj>
              </mc:Choice>
              <mc:Fallback>
                <p:oleObj name="Equation" r:id="rId9" imgW="1648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257800"/>
                        <a:ext cx="6096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 animBg="1"/>
      <p:bldP spid="25" grpId="0"/>
      <p:bldP spid="28" grpId="0"/>
      <p:bldP spid="30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81000" y="304800"/>
          <a:ext cx="4037013" cy="200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6" name="Equation" r:id="rId3" imgW="1143000" imgH="609480" progId="Equation.3">
                  <p:embed/>
                </p:oleObj>
              </mc:Choice>
              <mc:Fallback>
                <p:oleObj name="Equation" r:id="rId3" imgW="1143000" imgH="609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4037013" cy="200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600201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/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অনুক্রমের সাধারণ পদ নির্ণয় করতে হবে?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23622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অনুক্রমের সাধারণ পদ এমন একটি বিশেষ পদ,যা অনুক্রমের সকল পদই ঐ পদের মধ্যে সম্পর্কিত থাকে । উপরোক্ত অনুক্রমের সাধারণ পদ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010400" y="2667000"/>
          <a:ext cx="151311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7" name="Equation" r:id="rId5" imgW="545760" imgH="393480" progId="Equation.3">
                  <p:embed/>
                </p:oleObj>
              </mc:Choice>
              <mc:Fallback>
                <p:oleObj name="Equation" r:id="rId5" imgW="5457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667000"/>
                        <a:ext cx="1513114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8600" y="38100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∴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n=1 </a:t>
            </a:r>
            <a:r>
              <a:rPr lang="bn-IN" sz="24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হলে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অনুক্রমের প্রথম পদ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886200" y="3657600"/>
          <a:ext cx="21336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Equation" r:id="rId7" imgW="761760" imgH="393480" progId="Equation.3">
                  <p:embed/>
                </p:oleObj>
              </mc:Choice>
              <mc:Fallback>
                <p:oleObj name="Equation" r:id="rId7" imgW="7617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657600"/>
                        <a:ext cx="213360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04800" y="47244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n =2</a:t>
            </a:r>
            <a:r>
              <a:rPr lang="en-US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হলে  অনুক্রমের ২য় পদ,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962400" y="4571999"/>
          <a:ext cx="1600200" cy="947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quation" r:id="rId9" imgW="545760" imgH="393480" progId="Equation.3">
                  <p:embed/>
                </p:oleObj>
              </mc:Choice>
              <mc:Fallback>
                <p:oleObj name="Equation" r:id="rId9" imgW="5457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71999"/>
                        <a:ext cx="1600200" cy="9472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57200" y="56388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এভাবে অনুক্রমের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</a:t>
            </a:r>
            <a:r>
              <a:rPr lang="bn-IN" sz="24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এর নির্দিষ্ট মানের সাপেক্ষে নির্দিষ্টতম পদ নির্ণয় করা যাবে।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48000" y="228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লক্ষ্য কর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6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</TotalTime>
  <Words>1303</Words>
  <Application>Microsoft Office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Nikosh</vt:lpstr>
      <vt:lpstr>NikoshBAN</vt:lpstr>
      <vt:lpstr>Vrinda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Jahidul Hossain</dc:creator>
  <cp:lastModifiedBy>HP</cp:lastModifiedBy>
  <cp:revision>518</cp:revision>
  <dcterms:created xsi:type="dcterms:W3CDTF">2006-08-16T00:00:00Z</dcterms:created>
  <dcterms:modified xsi:type="dcterms:W3CDTF">2019-11-07T14:51:23Z</dcterms:modified>
</cp:coreProperties>
</file>