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3" r:id="rId2"/>
    <p:sldId id="290" r:id="rId3"/>
    <p:sldId id="315" r:id="rId4"/>
    <p:sldId id="317" r:id="rId5"/>
    <p:sldId id="318" r:id="rId6"/>
    <p:sldId id="319" r:id="rId7"/>
    <p:sldId id="336" r:id="rId8"/>
    <p:sldId id="337" r:id="rId9"/>
    <p:sldId id="347" r:id="rId10"/>
    <p:sldId id="348" r:id="rId11"/>
    <p:sldId id="349" r:id="rId12"/>
    <p:sldId id="338" r:id="rId13"/>
    <p:sldId id="350" r:id="rId14"/>
    <p:sldId id="351" r:id="rId15"/>
    <p:sldId id="352" r:id="rId16"/>
    <p:sldId id="353" r:id="rId17"/>
    <p:sldId id="324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26" r:id="rId30"/>
    <p:sldId id="327" r:id="rId31"/>
    <p:sldId id="328" r:id="rId32"/>
    <p:sldId id="31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60093"/>
    <a:srgbClr val="0000FF"/>
    <a:srgbClr val="CCCC00"/>
    <a:srgbClr val="FF66CC"/>
    <a:srgbClr val="00FFFF"/>
    <a:srgbClr val="FF6600"/>
    <a:srgbClr val="FF0066"/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1815" autoAdjust="0"/>
  </p:normalViewPr>
  <p:slideViewPr>
    <p:cSldViewPr snapToGrid="0" showGuides="1">
      <p:cViewPr>
        <p:scale>
          <a:sx n="81" d="100"/>
          <a:sy n="81" d="100"/>
        </p:scale>
        <p:origin x="-210" y="54"/>
      </p:cViewPr>
      <p:guideLst>
        <p:guide orient="horz" pos="211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1EF8F-8A54-43B7-AA0B-A9657858BBE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A7DD7-BBBB-4162-A0D6-D820B710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1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A7DD7-BBBB-4162-A0D6-D820B710D0F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9C2E-3103-40B6-8380-CE1707E57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30AFC1-72C4-40B1-8CFE-DBA4CA414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13BC74-DF90-42F9-B0D5-4E9E0FA0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AF9DE5-F621-4059-A3C5-FC6E72D3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17B716-B492-4CA5-A8EE-D3372E1E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FC2FE-CD71-48FB-9C2B-D7E628E1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30EAD0-0203-4EA6-9880-960707C24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E19F1-F11D-4132-8688-CC6F7F25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69D61E-B048-4E97-8C94-F183C7FC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55BF29-7430-4981-B7F9-3DC20111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9EDF82-9079-4C81-BED2-D6910B0C9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B27615-A8EE-481F-BA7B-30790BD33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3406B6-B776-4295-9AC6-92D8672E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22BFAA-11D5-4521-80F1-90EA4DAB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522D56-BA9C-4D16-AE0E-7901E8ED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2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E86E8-69BC-4922-A660-A1BFD5F0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776939-2BB9-4216-9977-624810278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19E4BD-F294-4930-8D77-99ED1F31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FF25F0-09BD-4760-BECC-E7970499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AB5AF9-974B-4C80-BC9B-1FF11A35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1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8D8467-7B2A-44EC-ACFA-39ACC524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82B8B2-4AF0-4498-A1B5-C4F3AF31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26B549-49F6-419E-868B-00D8D89B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8C590-0516-4947-B5EB-D734EF07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9500E1-D6D0-4BDA-AD45-A630ACDB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6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E4602-9263-487E-888A-5FC59549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3FB20-0B81-4138-9022-C449EE8FE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BEF8F0-D181-4F48-AAFA-09574CAA8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3CDB91-ED8E-49D3-9D42-5DC64201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D9CF42-A618-4A65-9AA4-AAFFAE74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3C3ED7-BA6E-4583-A547-B4354794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C7A7E-E2D1-47D5-B652-0AB77B01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B1AC48-9B0A-44BC-8F0A-AD0520ADD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3F61A5-31D3-4829-9CC3-7AF042AA8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046611-47FC-48C3-AF99-ADA316A37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1E2B6F-68E4-4B28-AFB2-A558F270C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1A9E37-4B8E-44BC-B3EC-D0C8DA79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777A5F-6729-4C91-A660-47401B8A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6FB9AA-EF06-432C-9B27-2BFDAEA0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4D42F-8D68-4DF2-81F4-5A2E5392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84CE-AFFA-4D21-8F88-368E4C25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C45897-8A6B-4AC6-B45D-D60675E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FBFFD7-0E28-4AAD-8353-D27E21F9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572AF1-6825-4D3F-92C4-E1371DDA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0F1956-D909-4262-BC5B-516DE853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63A7CF-0A81-49EA-8150-9952B939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2FCF3-9142-4BC6-AB7E-8A356539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947621-2E17-4A39-8099-388CAA1AC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B062BF-0863-458D-BBE8-FB2F853B5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7FC9AD-9EBA-4392-A442-B4BC8AD9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4ED37F-0519-4D4E-A240-31723BF9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69092C-4EC5-4479-820B-4B5C6C7E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9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A9EFD-4B81-491D-B05D-A67DC4C5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00FEAC6-F8B0-4F2D-8D8B-BF50446CB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256BC3-01F6-401E-8FB4-16AC082F5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F57128-BEB2-41A9-9A95-A0BCB710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6818CF-65DF-4B70-A09F-758E1C89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31CDEE-47FB-4360-9964-87217F71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0D1073A-A587-4B0F-8B20-5DB98B0F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C06C9B-FFE6-4D1B-A256-D2F8C29D8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D1F3C7-79F0-445B-93AA-6DC9E33FC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A85FF-D5EE-4D70-961A-9553F78E37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844F95-9DBC-4B62-8882-74C905AFD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345F0C-8296-4191-A2C8-E69D2C09B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2760-C681-4B94-ABBC-6D201EBC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3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39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1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48.jp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" y="2508409"/>
            <a:ext cx="1198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13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27158"/>
            <a:ext cx="1219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গঠনঃ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সঞ্চয়গুলো বিভিন্ন হিসাবের মাধ্যমে একত্রিত ব্যাংক মূলধন গঠন করে থাকে।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3454" cy="3727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"/>
          <a:stretch/>
        </p:blipFill>
        <p:spPr>
          <a:xfrm>
            <a:off x="5963454" y="-1"/>
            <a:ext cx="6228547" cy="37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66206"/>
            <a:ext cx="12192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নোট ইস্যুঃ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বাণিজ্যিক ব্যাংক সরাসরি মুদ্রা প্রচলন করে না, এটা কেন্দ্রীয় ব্যাংকের কাজ। তবে বাণিজ্যিক ব্যাংক পরোক্ষভাবে মুদ্রা প্রচলনে সহায়তা করে। বাণিজ্যিক ব্যাংক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ইস্যুকৃত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চেক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কখনো কখনো বিনিময়ের মাধ্যম হিসেবে আবার কখনো মুদ্রার বিকল্প হিসেবে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করে থাকে।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যেমনঃ নগদ টাকার পরিবর্তে চেকে কেনা-বেচা করা যায়, অপরের সাথে দেনা –পাওনা  টাকার পরিবর্তে চেকের মাধ্যমে মিটানো যায়।  </a:t>
            </a:r>
            <a:endParaRPr lang="en-US" sz="4000" dirty="0"/>
          </a:p>
        </p:txBody>
      </p:sp>
      <p:grpSp>
        <p:nvGrpSpPr>
          <p:cNvPr id="3" name="Diagram group"/>
          <p:cNvGrpSpPr/>
          <p:nvPr/>
        </p:nvGrpSpPr>
        <p:grpSpPr>
          <a:xfrm>
            <a:off x="0" y="0"/>
            <a:ext cx="6189785" cy="3089672"/>
            <a:chOff x="65659" y="3686244"/>
            <a:chExt cx="2674729" cy="308967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ounded Rectangle 3"/>
            <p:cNvSpPr/>
            <p:nvPr/>
          </p:nvSpPr>
          <p:spPr>
            <a:xfrm>
              <a:off x="65659" y="3686244"/>
              <a:ext cx="2674729" cy="3089672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4000" r="-44000"/>
              </a:stretch>
            </a:blipFill>
            <a:ln w="57150"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92" y="0"/>
            <a:ext cx="5896708" cy="30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16753"/>
          <a:stretch/>
        </p:blipFill>
        <p:spPr>
          <a:xfrm>
            <a:off x="11724" y="46893"/>
            <a:ext cx="5943599" cy="2825262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24" y="0"/>
            <a:ext cx="3018690" cy="2872156"/>
          </a:xfrm>
          <a:prstGeom prst="rect">
            <a:avLst/>
          </a:prstGeom>
          <a:ln>
            <a:solidFill>
              <a:srgbClr val="00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9" r="26244"/>
          <a:stretch/>
        </p:blipFill>
        <p:spPr>
          <a:xfrm>
            <a:off x="9132277" y="7125"/>
            <a:ext cx="3024552" cy="2865031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5" name="Picture 8" descr="http://t1.gstatic.com/images?q=tbn:ANd9GcRLRmPkzC0s0LQoZrMhilkX-CpgHdVKQ_aaomQEgec-WndvQ6znd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9861" r="6305" b="16850"/>
          <a:stretch/>
        </p:blipFill>
        <p:spPr bwMode="auto">
          <a:xfrm>
            <a:off x="11725" y="3001108"/>
            <a:ext cx="3259013" cy="2215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FF00"/>
            </a:solidFill>
          </a:ln>
          <a:effectLst/>
          <a:extLst/>
        </p:spPr>
      </p:pic>
      <p:pic>
        <p:nvPicPr>
          <p:cNvPr id="6" name="Picture 10" descr="http://t2.gstatic.com/images?q=tbn:ANd9GcTteHfx1xD-AKkXjj61dvlqG9zpDiZG80hy2YLLbBHFMAKWXrMXs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6963" r="6892" b="16867"/>
          <a:stretch/>
        </p:blipFill>
        <p:spPr bwMode="auto">
          <a:xfrm>
            <a:off x="3348401" y="3001108"/>
            <a:ext cx="3020156" cy="2179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6600"/>
            </a:solidFill>
          </a:ln>
          <a:effectLst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0" y="5488523"/>
            <a:ext cx="12192000" cy="1261884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বিনিময়ের মাধ্যম সৃষ্টিঃ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বিনিময়ের মাধ্যম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 ব্যাংক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চেক, বিনিময় বিল, প্রত্যয় পত্র,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ড্রাফট, পে-অর্ডার, ডেবিট কার্ড, ক্রেডিট কার্ড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ইত্যাদির ব্যবহার করে থাকে।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7" y="3002029"/>
            <a:ext cx="4138246" cy="2214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00FF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01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38600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bn-BD" sz="6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অছি হিসাবে কাজঃ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 ব্যাংকগুলো তাদের মক্কেলদের সম্পত্তির অছি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TRUSTEE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সংস্থার আর্থিক সচ্ছলতার সার্টিফিকেট প্রদান করে থাকে।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805961" cy="44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07" y="0"/>
            <a:ext cx="7420394" cy="44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41516"/>
            <a:ext cx="12192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400"/>
              </a:lnSpc>
            </a:pPr>
            <a:r>
              <a:rPr lang="bn-BD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আমদানি-রপ্তানি সাহায্যঃ</a:t>
            </a:r>
            <a:endParaRPr lang="en-US" sz="4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lnSpc>
                <a:spcPts val="3400"/>
              </a:lnSpc>
            </a:pPr>
            <a:r>
              <a:rPr lang="bn-BD" sz="40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‡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আমদানিকারকদের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দেশি মুদ্রা থেকে বৈদেশিক মুদ্রা ও রপ্তানিকারকদের বৈদেশিক মুদ্রা থেকে দেশি মুদ্রায় রুপান্তর করার প্রয়োজন হয়, যা ব্যাংকগুলোর অন্যতম কাজ।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lnSpc>
                <a:spcPts val="3400"/>
              </a:lnSpc>
            </a:pPr>
            <a:r>
              <a:rPr lang="bn-BD" sz="3600" b="1" spc="-15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‡</a:t>
            </a:r>
            <a:r>
              <a:rPr lang="bn-BD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প্রত্যয় </a:t>
            </a:r>
            <a:r>
              <a:rPr lang="bn-BD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Letter of Credit (LC) এর মাধ্যমে ব্যাংক বৈদেশিক বাণিজ্যে  রপ্তানিকারকদের আমদানিকারকের পক্ষ থেকে অগ্রীম অর্থ প্রদানের ব্যবস্থা করে থাকে</a:t>
            </a:r>
            <a:r>
              <a:rPr lang="bn-BD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lnSpc>
                <a:spcPts val="3400"/>
              </a:lnSpc>
            </a:pP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lnSpc>
                <a:spcPts val="3400"/>
              </a:lnSpc>
            </a:pPr>
            <a:r>
              <a:rPr lang="bn-BD" sz="3900" b="1" spc="-15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‡</a:t>
            </a:r>
            <a:r>
              <a:rPr lang="bn-BD" sz="39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আমদানি-রপ্তানি </a:t>
            </a:r>
            <a:r>
              <a:rPr lang="bn-BD" sz="39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 কার্যাদি সম্পাদন ও উপদেশ প্রদান করা ব্যাংকের একটি প্রতিনিধিমূলক কার্য।</a:t>
            </a:r>
            <a:endParaRPr lang="en-US" sz="39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7357" y="0"/>
            <a:ext cx="5616951" cy="271975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9" y="-1"/>
            <a:ext cx="6447692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83246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6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 বিল ভাঙানোঃ</a:t>
            </a:r>
          </a:p>
          <a:p>
            <a:pPr lvl="0" algn="just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মক্কেলের পক্ষে বাট্টার মাধ্যমে বিনিময় বিল ভাঙ্গিয়ে ব্যবসায় বাণিজ্যে সহায়তা করে থাকে।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07" y="0"/>
            <a:ext cx="5726193" cy="3206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465807" cy="320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206668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8" t="22677" r="33244" b="33507"/>
          <a:stretch/>
        </p:blipFill>
        <p:spPr>
          <a:xfrm>
            <a:off x="5805003" y="3206668"/>
            <a:ext cx="350045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20295"/>
            <a:ext cx="12192000" cy="239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800"/>
              </a:lnSpc>
            </a:pPr>
            <a:r>
              <a:rPr lang="bn-BD" sz="60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 কোষাগার হিসাবে কাজ করেঃ</a:t>
            </a:r>
            <a:r>
              <a:rPr lang="en-US" sz="60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6000" b="1" u="sng" spc="-15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ts val="5800"/>
              </a:lnSpc>
            </a:pPr>
            <a:r>
              <a:rPr lang="bn-BD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কেন্দ্রীয় ব্যাংক বা অন্য কোন নির্বাচিত ব্যাংক সরকারের কোষাগার হিসেবেও কাজ করে থাকে।</a:t>
            </a:r>
            <a:endParaRPr lang="en-US" sz="6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95"/>
            <a:ext cx="12192000" cy="42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3446"/>
            <a:ext cx="12191999" cy="6853158"/>
          </a:xfrm>
          <a:prstGeom prst="rect">
            <a:avLst/>
          </a:prstGeom>
          <a:noFill/>
          <a:ln w="76200">
            <a:solidFill>
              <a:srgbClr val="FF66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ts val="17000"/>
              </a:lnSpc>
            </a:pPr>
            <a:r>
              <a:rPr lang="bn-BD" sz="18000" b="1" spc="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ও অন্যান্য কার্যাবলি</a:t>
            </a:r>
            <a:endParaRPr lang="en-US" sz="18000" b="1" spc="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1084"/>
            <a:ext cx="12192000" cy="1989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4900"/>
              </a:lnSpc>
            </a:pPr>
            <a:r>
              <a:rPr lang="en-US" sz="4800" b="1" u="sng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bn-BD" sz="48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উন্নয়নে ভূমিকাঃ</a:t>
            </a:r>
            <a:r>
              <a:rPr lang="en-US" sz="4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একটি দেশের সার্বিক অর্থনীতি তথা শিল্প, বাণিজ্য, পরিবহন, যোগাযোগ, গৃহনির্মাণ, শিক্ষার ব্যাপক অগ্রগতি তথা দেশের সার্বিক অর্থনৈতিক উন্নয়নে গুরুত্বপূর্ণ ভূমিকা পালন করে থাকে।</a:t>
            </a:r>
            <a:endParaRPr lang="bn-BD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7" y="-1"/>
            <a:ext cx="5919193" cy="4769023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" y="0"/>
            <a:ext cx="6083316" cy="4769023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498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41561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48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বিনিয়োগঃ</a:t>
            </a:r>
            <a:r>
              <a:rPr lang="bn-BD" sz="4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ঋণ প্রদানের পাশাপাশি অন্যান্য শিল্প ও বাণিজ্যিক প্রতিষ্ঠানে মূলধন বিনিয়োগ করে, যা একটি দেশের মোট উৎপাদন ও মূলধনের গতিশীলতা বৃদ্ধিতে সাহায্য করে থাকে।</a:t>
            </a:r>
            <a:endParaRPr lang="en-US" sz="4800" b="1" spc="-15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471138" cy="4339981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8" y="-1"/>
            <a:ext cx="5533292" cy="4339981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181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644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75400" y="4970304"/>
            <a:ext cx="58166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bn-BD" sz="48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মুহাম্মদ ইব্রাহীম খলিল</a:t>
            </a:r>
            <a:endParaRPr lang="en-US" sz="4800" b="1" cap="all" spc="3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500"/>
              </a:lnSpc>
            </a:pPr>
            <a:r>
              <a:rPr lang="en-US" sz="3600" b="1" cap="all" spc="-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বি.কম.(অনার্স),এম.কম.(</a:t>
            </a:r>
            <a:r>
              <a:rPr lang="bn-BD" sz="3600" b="1" cap="all" spc="-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এ্যাকাউন্টিং</a:t>
            </a:r>
            <a:r>
              <a:rPr lang="en-US" sz="3600" b="1" cap="all" spc="-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),এম. এড.</a:t>
            </a:r>
          </a:p>
          <a:p>
            <a:pPr algn="ctr">
              <a:lnSpc>
                <a:spcPts val="3500"/>
              </a:lnSpc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>
              <a:lnSpc>
                <a:spcPts val="3500"/>
              </a:lnSpc>
            </a:pPr>
            <a:r>
              <a:rPr lang="bn-BD" sz="44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ইছাপুরা মডেল উচ্চ বিদ্যালয়</a:t>
            </a:r>
            <a:r>
              <a:rPr lang="en-US" sz="44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46893"/>
            <a:ext cx="62484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শ্রেণিঃ নবম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-দশ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 </a:t>
            </a:r>
          </a:p>
          <a:p>
            <a:pPr>
              <a:lnSpc>
                <a:spcPts val="4000"/>
              </a:lnSpc>
            </a:pPr>
            <a:r>
              <a:rPr lang="bn-BD" sz="4400" b="1" cap="all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b="1" cap="all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ফিন্যান্স ও ব্যাংকিং </a:t>
            </a:r>
            <a:endParaRPr lang="bn-BD" sz="4400" b="1" cap="all" spc="-15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ts val="4000"/>
              </a:lnSpc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বাণিজ্যিক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ব্যাংক ও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তার ধরণ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22911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60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BD" sz="6000" b="1" u="sng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স্থানান্তরঃ</a:t>
            </a:r>
            <a:r>
              <a:rPr lang="bn-BD" sz="60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তার বিনিময় মাধ্যমের সাহায্যে দেশের অভ্যন্তরে ও বাইরে অর্থ স্থানান্তর করে থাকে।</a:t>
            </a:r>
            <a:endParaRPr lang="en-US" sz="6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37538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108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9274"/>
            <a:ext cx="121920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6000"/>
              </a:lnSpc>
            </a:pPr>
            <a:r>
              <a:rPr lang="bn-BD" sz="6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 দানঃ</a:t>
            </a:r>
            <a:r>
              <a:rPr lang="bn-BD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মক্কেলদের</a:t>
            </a:r>
            <a:r>
              <a:rPr lang="bn-BD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অনুরোধে বিভিন্ন প্রকার ব্যবসায়িক পরামর্শ দেওয়া ও তাদের সম্পদ ব্যবস্থাপনা করা যেমনঃ বাড়িভাড়া আদায় করাও ব্যাংকের কাজ।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032" cy="4443046"/>
          </a:xfrm>
          <a:prstGeom prst="rect">
            <a:avLst/>
          </a:prstGeom>
          <a:ln w="57150">
            <a:solidFill>
              <a:srgbClr val="CC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1"/>
          <a:stretch/>
        </p:blipFill>
        <p:spPr>
          <a:xfrm>
            <a:off x="6634645" y="0"/>
            <a:ext cx="5557355" cy="4443046"/>
          </a:xfrm>
          <a:prstGeom prst="rect">
            <a:avLst/>
          </a:prstGeom>
          <a:ln w="57150">
            <a:solidFill>
              <a:srgbClr val="CCCC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0560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59239"/>
            <a:ext cx="112072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4000"/>
              </a:lnSpc>
            </a:pPr>
            <a:r>
              <a:rPr lang="bn-BD" sz="4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নিরাপত্তা প্রদানঃ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জনগণের অর্থ জমা রাখার মাধ্যমে অর্থের নিরাপত্তা দিয়ে থাকে। এ ছাড়া গ্রাহক তার মূল্যবান সম্পদের দলিলপত্র, অলংকারাদি লকার সেবার মাধ্যমে ব্যাংকের কাছে জমা রাখে।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764215" cy="4642008"/>
          </a:xfrm>
          <a:prstGeom prst="rect">
            <a:avLst/>
          </a:prstGeom>
          <a:solidFill>
            <a:srgbClr val="D60093"/>
          </a:solidFill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15" y="1"/>
            <a:ext cx="5275385" cy="4642008"/>
          </a:xfrm>
          <a:prstGeom prst="rect">
            <a:avLst/>
          </a:prstGeom>
          <a:solidFill>
            <a:srgbClr val="D60093"/>
          </a:solidFill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440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4346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কর্মসংস্থানঃ</a:t>
            </a:r>
            <a:r>
              <a:rPr lang="bn-BD" sz="4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আর্থিক প্রতিষ্ঠান হিসেবে একটি দেশের কর্মসংস্থানের সহায়তা করে থাকে এবং দেশের অর্থনীতিতে ঋণ সরবরাহের কারণে পরোক্ষভাবে কর্মসংস্থানের যোগান দিয়ে থাকে।।</a:t>
            </a:r>
            <a:endParaRPr lang="en-US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8" y="0"/>
            <a:ext cx="5685692" cy="4643460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18739" cy="4643460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022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91000"/>
            <a:ext cx="12192000" cy="240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900"/>
              </a:lnSpc>
            </a:pPr>
            <a:r>
              <a:rPr lang="en-US" sz="72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bn-BD" sz="72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উন্নয়ন</a:t>
            </a:r>
            <a:r>
              <a:rPr lang="en-US" sz="7200" b="1" u="sng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bn-BD" sz="7200" b="1" u="sng" spc="-15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ts val="5900"/>
              </a:lnSpc>
            </a:pPr>
            <a:r>
              <a:rPr lang="bn-BD" sz="6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কৃষিক্ষেত্রে </a:t>
            </a:r>
            <a:r>
              <a:rPr lang="bn-BD" sz="6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 ও অন্যান্য সহ ব্যাংক অর্থনৈতিক উন্নয়নে গুরুত্বপূর্ণ ভূমিকা পালন করে থাকে।</a:t>
            </a:r>
            <a:endParaRPr lang="bn-BD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Diagram group"/>
          <p:cNvGrpSpPr/>
          <p:nvPr/>
        </p:nvGrpSpPr>
        <p:grpSpPr>
          <a:xfrm>
            <a:off x="82062" y="52177"/>
            <a:ext cx="5029199" cy="4228288"/>
            <a:chOff x="113243" y="131439"/>
            <a:chExt cx="2581095" cy="172258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ounded Rectangle 3"/>
            <p:cNvSpPr/>
            <p:nvPr/>
          </p:nvSpPr>
          <p:spPr>
            <a:xfrm>
              <a:off x="113243" y="131439"/>
              <a:ext cx="2581095" cy="1722586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tretch>
                <a:fillRect/>
              </a:stretch>
            </a:blipFill>
            <a:ln w="57150"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840"/>
            <a:ext cx="6858000" cy="4301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869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80459"/>
            <a:ext cx="1219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bn-BD" sz="44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 নিয়ন্ত্রণঃ</a:t>
            </a:r>
            <a:r>
              <a:rPr lang="bn-BD" sz="44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কেন্দ্রীয় ব্যাংক মুদ্রা বাজারের নিয়ন্ত্রক হিসেবে বাণিজ্যিক ব্যাংকগুলোর প্রদত্ত ঋণের সংকোচন ও সম্প্রসারণের মাধ্যমে অর্থ ও ঋণ নিয়ন্ত্রণ করে থাকে। এটা অর্থনৈতিক স্থিতিশীলতা নিশ্চিতকরণ ও মুদ্রাস্ফীতি নিয়ন্ত্রণের জন্য একান্ত জরুরি। </a:t>
            </a:r>
            <a:endParaRPr lang="en-US" sz="4400" b="1" spc="-15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78772" cy="4079632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-1"/>
            <a:ext cx="5943600" cy="4079631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894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14446"/>
            <a:ext cx="12192000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6000"/>
              </a:lnSpc>
            </a:pPr>
            <a:r>
              <a:rPr lang="bn-BD" sz="66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শিল্পোন্নয়নঃ</a:t>
            </a:r>
            <a:r>
              <a:rPr lang="bn-BD" sz="60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 algn="just">
              <a:lnSpc>
                <a:spcPts val="6000"/>
              </a:lnSpc>
            </a:pPr>
            <a:r>
              <a:rPr lang="bn-BD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শিল্প প্রতিষ্ঠানগুলোকে দীর্ঘ মেয়াদে ঋণ প্রদান করে  শিল্পোন্নয়নে সাহায্য করে থাকে।</a:t>
            </a:r>
            <a:endParaRPr lang="en-US" sz="6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6178062" cy="4302371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8" y="-1"/>
            <a:ext cx="5873262" cy="4302369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877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76799"/>
            <a:ext cx="12192000" cy="206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000"/>
              </a:lnSpc>
            </a:pPr>
            <a:r>
              <a:rPr lang="bn-BD" sz="54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আঞ্চলিক উন্নয়নঃ</a:t>
            </a:r>
          </a:p>
          <a:p>
            <a:pPr lvl="0" algn="just">
              <a:lnSpc>
                <a:spcPts val="5000"/>
              </a:lnSpc>
            </a:pPr>
            <a:r>
              <a:rPr lang="bn-BD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শাখা বিভিন্ন এলাকায় বিস্তৃত থাকায় এটি দেশের আঞ্চলিক উন্নয়নেও ভূমিকা রেখে থাকে।</a:t>
            </a:r>
            <a:endParaRPr lang="en-US" sz="5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57" y="0"/>
            <a:ext cx="5774643" cy="4700954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224954" cy="4700954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735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36810"/>
            <a:ext cx="12192000" cy="206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000"/>
              </a:lnSpc>
            </a:pPr>
            <a:r>
              <a:rPr lang="bn-IN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জনকল্যাণ</a:t>
            </a:r>
            <a:r>
              <a:rPr lang="bn-BD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ঃ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মুনাফা অর্জনের পাশাপাশি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বাণিজ্যিক ব্যাংক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বিভিন্ন প্রকার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জনকল্যাণমূলক কাজ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ও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কর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ে থাকে।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4665784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5943600" cy="4665785"/>
          </a:xfrm>
          <a:prstGeom prst="rect">
            <a:avLst/>
          </a:prstGeom>
          <a:ln w="57150"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084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08031" y="52755"/>
            <a:ext cx="618978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ও অন্যান্য কার্যাবলি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77" y="883750"/>
            <a:ext cx="3809999" cy="2850287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77" y="3886199"/>
            <a:ext cx="3809999" cy="287801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883751"/>
            <a:ext cx="3763108" cy="2850287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883750"/>
            <a:ext cx="3886200" cy="2850287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9"/>
          <a:stretch/>
        </p:blipFill>
        <p:spPr>
          <a:xfrm>
            <a:off x="4165600" y="3932041"/>
            <a:ext cx="3886199" cy="2832173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3932041"/>
            <a:ext cx="3763108" cy="2832173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Rectangle 18"/>
          <p:cNvSpPr/>
          <p:nvPr/>
        </p:nvSpPr>
        <p:spPr>
          <a:xfrm>
            <a:off x="382953" y="957962"/>
            <a:ext cx="2844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 গঠন</a:t>
            </a:r>
            <a:endParaRPr lang="en-U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8369" y="957962"/>
            <a:ext cx="388619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 উন্নয়নে ভূমিকা</a:t>
            </a:r>
            <a:endParaRPr 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17169" y="957962"/>
            <a:ext cx="2844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স্থানান্তর</a:t>
            </a:r>
            <a:endParaRPr 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1123" y="3886199"/>
            <a:ext cx="3556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নিরাপত্তা প্রদান</a:t>
            </a:r>
            <a:endParaRPr lang="en-US" sz="40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72766" y="3839307"/>
            <a:ext cx="2540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কর্ম সংস্থান</a:t>
            </a:r>
            <a:endParaRPr lang="en-US" sz="4800" b="1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42153" y="3944814"/>
            <a:ext cx="355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 দান</a:t>
            </a:r>
            <a:endParaRPr lang="en-US" sz="4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9" grpId="0"/>
      <p:bldP spid="20" grpId="0"/>
      <p:bldP spid="22" grpId="0"/>
      <p:bldP spid="23" grpId="0"/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" y="140677"/>
            <a:ext cx="3622430" cy="3593123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93" y="140677"/>
            <a:ext cx="3606800" cy="3593123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93" y="3874477"/>
            <a:ext cx="3657600" cy="2781357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30" y="3874478"/>
            <a:ext cx="4306278" cy="2842846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30" y="140677"/>
            <a:ext cx="4306278" cy="3549162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 descr="imagesvy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447" y="3874477"/>
            <a:ext cx="3556000" cy="2842846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tangle 14"/>
          <p:cNvSpPr/>
          <p:nvPr/>
        </p:nvSpPr>
        <p:spPr>
          <a:xfrm>
            <a:off x="2379784" y="28029"/>
            <a:ext cx="6096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কোন ধরনের ব্যাংকের ছবি ?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5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-78450"/>
            <a:ext cx="9042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বিশেষ ও অন্যান্য কার্যাবলি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540368"/>
            <a:ext cx="3915507" cy="3317632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 descr="images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847" y="1"/>
            <a:ext cx="3894015" cy="3335318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47" y="3540369"/>
            <a:ext cx="3888153" cy="3223846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22" descr="imagesrrrrrrr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9" y="1"/>
            <a:ext cx="3915507" cy="3300881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1" y="527538"/>
            <a:ext cx="3911599" cy="2743200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04" y="3540368"/>
            <a:ext cx="3926991" cy="3317631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" name="Rectangle 29"/>
          <p:cNvSpPr/>
          <p:nvPr/>
        </p:nvSpPr>
        <p:spPr>
          <a:xfrm>
            <a:off x="4443046" y="5943600"/>
            <a:ext cx="317695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আঞ্চলিক উন্নয়ন</a:t>
            </a:r>
            <a:endParaRPr lang="en-US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6000" y="520151"/>
            <a:ext cx="28448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b="1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ঋণ নিয়ন্ত্রণ</a:t>
            </a:r>
            <a:endParaRPr lang="en-US" sz="5400" b="1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75200" y="509971"/>
            <a:ext cx="28448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b="1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কৃষি উন্নয়ন</a:t>
            </a:r>
            <a:endParaRPr lang="en-US" sz="5400" b="1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29600" y="509971"/>
            <a:ext cx="28448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b="1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শিল্পোন্নয়ন</a:t>
            </a:r>
            <a:endParaRPr lang="en-US" sz="5400" b="1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20" grpId="0"/>
      <p:bldP spid="22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0" y="685800"/>
            <a:ext cx="4052277" cy="1143000"/>
          </a:xfrm>
          <a:prstGeom prst="rect">
            <a:avLst/>
          </a:prstGeom>
          <a:solidFill>
            <a:srgbClr val="0000FF"/>
          </a:solidFill>
          <a:ln w="57150"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679938" y="2667000"/>
            <a:ext cx="10832124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 ব্যাংক কিভাবে কর্মসংস্থান সৃষ্টি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 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কিভাবে 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 উন্নয়নে ভূমিকা পালন কর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ে?</a:t>
            </a:r>
          </a:p>
          <a:p>
            <a:pPr lvl="0" algn="just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 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</a:t>
            </a:r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 ব্যাংকের প্রধান কাজগুলো কী কী?</a:t>
            </a:r>
          </a:p>
          <a:p>
            <a:pPr lvl="0" algn="just"/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781800"/>
          </a:xfrm>
          <a:prstGeom prst="rect">
            <a:avLst/>
          </a:prstGeom>
          <a:noFill/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2994293_258357204509867_82356220351502320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207"/>
            <a:ext cx="12192000" cy="6895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183" y="502694"/>
            <a:ext cx="115589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3466"/>
          </a:xfrm>
          <a:prstGeom prst="rect">
            <a:avLst/>
          </a:prstGeom>
          <a:ln w="7620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2766645" y="-164123"/>
            <a:ext cx="81592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 </a:t>
            </a:r>
            <a:r>
              <a:rPr lang="bn-BD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bn-BD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কার্যাবলি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1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0800" y="703385"/>
            <a:ext cx="4040554" cy="1354015"/>
          </a:xfrm>
          <a:prstGeom prst="rect">
            <a:avLst/>
          </a:prstGeom>
          <a:ln w="76200">
            <a:solidFill>
              <a:srgbClr val="D6009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8800" b="1" dirty="0" smtClean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rgbClr val="00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292" y="2286000"/>
            <a:ext cx="11711354" cy="3352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just"/>
            <a:r>
              <a:rPr lang="bn-BD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বাণিজ্যিক ব্যাংকের প্রধান কার্যাবলি ব্যাখ্যা করতে পারবে।</a:t>
            </a:r>
          </a:p>
          <a:p>
            <a:pPr algn="just"/>
            <a:r>
              <a:rPr lang="bn-BD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বাণিজ্যিক ব্যাংকের বিশেষ কার্যাবলি বর্ণনা করতে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38" y="0"/>
            <a:ext cx="12172461" cy="6858000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032" y="679938"/>
            <a:ext cx="10769599" cy="12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 প্রতিষ্ঠান হিসাবে ব্যাংক দেশের শিল্প, বাণিজ্য, অর্থনৈতিক ও সামাজিক উন্নয়নে বিভিন্ন রকম সেবা প্রদান করে থাকে।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00850"/>
            <a:chOff x="0" y="0"/>
            <a:chExt cx="9144000" cy="680085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00850"/>
            </a:xfrm>
            <a:prstGeom prst="rect">
              <a:avLst/>
            </a:pr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431" y="247650"/>
              <a:ext cx="8774723" cy="62865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38270" y="2181088"/>
            <a:ext cx="5791879" cy="1203148"/>
            <a:chOff x="2938866" y="-133012"/>
            <a:chExt cx="2181844" cy="1203148"/>
          </a:xfrm>
        </p:grpSpPr>
        <p:sp>
          <p:nvSpPr>
            <p:cNvPr id="17" name="Rounded Rectangle 16"/>
            <p:cNvSpPr/>
            <p:nvPr/>
          </p:nvSpPr>
          <p:spPr>
            <a:xfrm>
              <a:off x="2938866" y="-133012"/>
              <a:ext cx="2181844" cy="120314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947353" y="-97773"/>
              <a:ext cx="2111366" cy="1132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বাণিজ্যিক ব্যাংকের </a:t>
              </a:r>
              <a:r>
                <a:rPr lang="bn-BD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কার্যাবলি</a:t>
              </a:r>
              <a:r>
                <a:rPr lang="bn-BD" sz="36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18038" y="4259460"/>
            <a:ext cx="2181844" cy="1248723"/>
            <a:chOff x="4878038" y="2414636"/>
            <a:chExt cx="2181844" cy="1248723"/>
          </a:xfrm>
        </p:grpSpPr>
        <p:sp>
          <p:nvSpPr>
            <p:cNvPr id="14" name="Rounded Rectangle 13"/>
            <p:cNvSpPr/>
            <p:nvPr/>
          </p:nvSpPr>
          <p:spPr>
            <a:xfrm>
              <a:off x="4878038" y="2414636"/>
              <a:ext cx="2181844" cy="1248723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4914612" y="2451210"/>
              <a:ext cx="2108696" cy="11755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বিশেষ কার্যাবলি 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80394" y="4284930"/>
            <a:ext cx="2181844" cy="1163548"/>
            <a:chOff x="1880917" y="2457223"/>
            <a:chExt cx="2181844" cy="1163548"/>
          </a:xfrm>
        </p:grpSpPr>
        <p:sp>
          <p:nvSpPr>
            <p:cNvPr id="12" name="Rounded Rectangle 11"/>
            <p:cNvSpPr/>
            <p:nvPr/>
          </p:nvSpPr>
          <p:spPr>
            <a:xfrm>
              <a:off x="1880917" y="2457223"/>
              <a:ext cx="2181844" cy="116354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1914996" y="2467856"/>
              <a:ext cx="2113686" cy="109539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প্রধান কার্যাবলি</a:t>
              </a:r>
              <a:endParaRPr lang="en-US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8100646" y="3400425"/>
            <a:ext cx="408314" cy="859035"/>
          </a:xfrm>
          <a:prstGeom prst="downArrow">
            <a:avLst/>
          </a:prstGeom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376246" y="3396029"/>
            <a:ext cx="410308" cy="876559"/>
          </a:xfrm>
          <a:prstGeom prst="downArrow">
            <a:avLst/>
          </a:prstGeom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" y="2674252"/>
            <a:ext cx="12192003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5300" b="1" u="sng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আমানত গ্রহণ ও সুদ </a:t>
            </a:r>
            <a:r>
              <a:rPr lang="bn-BD" sz="5300" b="1" u="sng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প্রদানঃ </a:t>
            </a:r>
            <a:r>
              <a:rPr lang="en-US" sz="53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আমানত</a:t>
            </a:r>
            <a:r>
              <a:rPr lang="bn-BD" sz="53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কারিদের </a:t>
            </a:r>
            <a:r>
              <a:rPr lang="bn-BD" sz="53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 হতে </a:t>
            </a:r>
            <a:r>
              <a:rPr lang="bn-BD" sz="53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 সঞ্চিত অর্থ বিভিন্ন প্রকার হিসেবে(সঞ্চয়ী, চলতি ও স্থায়ী) আমানত হিসেবে </a:t>
            </a:r>
            <a:r>
              <a:rPr lang="bn-BD" sz="53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 </a:t>
            </a:r>
            <a:r>
              <a:rPr lang="bn-BD" sz="53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ব্যাংক নির্দিষ্ট হারে জমাকৃত </a:t>
            </a:r>
            <a:r>
              <a:rPr lang="bn-BD" sz="53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উ</a:t>
            </a:r>
            <a:r>
              <a:rPr lang="bn-BD" sz="53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 আমানতকারিদেরকে </a:t>
            </a:r>
            <a:r>
              <a:rPr lang="bn-BD" sz="53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সুদ দেয়</a:t>
            </a:r>
            <a:r>
              <a:rPr lang="bn-BD" sz="53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চলতি হিসাবে সুদ প্রদান করা না হলেও অন্যান্য কিছু সুবিধা প্রদান করা হয়।  </a:t>
            </a:r>
            <a:endParaRPr lang="en-US" sz="53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6201511" cy="2782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r="7077"/>
          <a:stretch/>
        </p:blipFill>
        <p:spPr>
          <a:xfrm>
            <a:off x="6201508" y="10211"/>
            <a:ext cx="5990492" cy="2768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5172" y="-115784"/>
            <a:ext cx="2520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কার্যাবলি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555" r="5927" b="5186"/>
          <a:stretch/>
        </p:blipFill>
        <p:spPr>
          <a:xfrm>
            <a:off x="6096000" y="-1"/>
            <a:ext cx="6096000" cy="3165231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2216" cy="3165232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3165231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 মঞ্জুর ও সুদ গ্রহণঃ </a:t>
            </a:r>
          </a:p>
          <a:p>
            <a:pPr lvl="0"/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‡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জনগণের সঞ্চিত অর্থ আমানত হিসেবে, সেই অর্থ ঋণগ্রহীতাদের বিভিন্ন মেয়াদে সুদের বিনিময়ে ঋণ হিসেবে প্রদান করে।</a:t>
            </a:r>
          </a:p>
          <a:p>
            <a:pPr lvl="0"/>
            <a:r>
              <a:rPr lang="bn-BD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‡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আমানতকারিদের যে হারে সুদ প্রদান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ঋণগ্রহীতাদের নিকট থেকে তার চেয়ে অধিক হারে সুদ আদায় করে থাকে। </a:t>
            </a:r>
          </a:p>
          <a:p>
            <a:pPr lvl="0"/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‡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আদায়কৃত ও প্রদত্ত সুদের পার্থক্যই ব্যাংকের আয়ের উৎস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21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02985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 আমানত সৃষ্টিঃ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ঋণ গ্রহীতাকে ব্যাংকের সাথে একটি হিসাব খুলতে হয়।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ঋণের অর্থ সে হিসেবে জমা করা হয়। এর পর ঋণ গ্রহীতাকে সে হিসাব তার ঋণের অর্থ চেকের মাধ্যমে উত্তোলন করতে হয়। এভাবে ব্যাংক ঋণের মাধ্যমে আমানতের সৃষ্টি করে।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41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4887</TotalTime>
  <Words>797</Words>
  <Application>Microsoft Office PowerPoint</Application>
  <PresentationFormat>Custom</PresentationFormat>
  <Paragraphs>73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HP;Toma Roy</dc:creator>
  <cp:lastModifiedBy>Hp</cp:lastModifiedBy>
  <cp:revision>277</cp:revision>
  <dcterms:created xsi:type="dcterms:W3CDTF">2017-11-25T10:52:22Z</dcterms:created>
  <dcterms:modified xsi:type="dcterms:W3CDTF">2019-11-06T15:40:21Z</dcterms:modified>
</cp:coreProperties>
</file>