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4148-3A76-41FC-9C57-CF4A854F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9E3DF-0E8E-4172-9D58-862604EB9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E431F-4878-402E-A2DA-3A8E4723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38095-6E31-4DCC-BB78-6B72A9F2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E429D-8863-48F1-806F-36EE4531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514E9-38B1-4B77-A8DE-2AAB3C72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B654E-FCCE-4139-827B-C1BE88B5C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F422F-A673-4FF5-8C0A-B1874771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05AE7-BB65-42C2-8B41-8D17DEE6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F03E6-3434-4FF6-BBC3-6E7C7460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5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5A8E9-D11A-4FC3-A300-C0B45BFF2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62A78-55B4-4E0E-A7A3-6714B1C43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D2C3B-F90C-4973-9E1D-490F4C68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B2454-2F2C-4A5D-B943-483AA7F1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30036-5228-4F65-B2B9-DC1C1006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6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E3C5-6E2E-4F4C-8D36-C46492EB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C45BB-A566-4CF0-864D-B1F5D2803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FCCB2-23BE-4114-B28B-D5BFD0F7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252CA-48D2-4EC3-A5A0-6988FAB1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1274-5A86-4ACA-B2C8-B0B3597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0125-9D68-40AE-84A2-FBDA76C5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73F11-71F0-46A1-8085-8AC57813C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982D3-9220-45DF-841F-D09D0764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560B6-3BA2-41AE-ABF0-53F95682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E0A71-C048-44F2-88DA-ABB4D6B8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6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4C0EF-28C4-482D-B1C9-4B6257D8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15C9-01A8-466E-A3C9-207ADAB9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A4342-6585-4865-9539-DA53F6245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BC7FA-A2F1-4DF7-9A23-453446F6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3818-2D28-4BFF-B953-394D67C8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3A4F-677F-4737-BC94-8D72E67F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6E67-2B0C-4F68-BF64-A91A806A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8B8C3-C151-4567-9D28-8071E0AF3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A7389-1027-499A-BFDC-DA899A735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6A298-44A5-42EA-B363-388FF1541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EECE4-317A-4CC0-A7B3-9C6854858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48236-47B3-402E-BD51-3A4F3820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844F5-BD04-4C0F-9589-408435A5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D750A-A460-42AF-9FE1-973142FC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6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F1EE-5CB2-47B7-91F0-975E6060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47DF13-35F1-4A0D-A9B7-E373CF6E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B2828-EC3B-43E2-B681-0ADC5672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02E91-0868-4346-AAEA-E5CC68E8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34809-9C65-4DEA-9E7C-EF1E82D7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62795-96CA-41B6-AE2D-896C1F72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06374-40D3-4C92-8AC9-2EC6532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6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9CFE-DC31-4561-BC18-CFE03D36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61AE0-22ED-4D1A-91B9-5AD4C8F6D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8BCB4-D946-4522-9AA5-DE636F4B8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B4903-C06A-489F-A92C-E5C4D493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3739E-C35C-421C-9356-5D010E4B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D3751-47F0-4B08-BEC8-9D68FCB9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4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2062-500B-498A-ADB0-7A949981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7F956-97A7-441B-9A19-D6F0A5FFB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75033-CAE9-4D7C-A011-277EF69BB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8AA09-0620-41FB-8874-655B5C4E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69E35-5754-4233-A711-C12AF583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81C8-C4C0-4319-AB71-84E204B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6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B50F5-26D0-4B82-B85F-9CBA3E19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7A4C1-C9CF-481A-9238-10E6123E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1578E-EBEC-4B40-80EB-A67002DF9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79E0-9661-4EB6-8927-F4FE438FE9E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B1FC-7A79-4345-B05C-0B826D465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13072-BA6A-4525-A1E0-F9EDDD5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2.pn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1.jpe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6">
                <a:lumMod val="60000"/>
                <a:lumOff val="4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97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B2551D-BDCA-422B-9DE8-094B810C39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83"/>
            </a:avLst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0960CCB-57F5-4DE7-9D73-9FF16E7D5EC0}"/>
              </a:ext>
            </a:extLst>
          </p:cNvPr>
          <p:cNvSpPr/>
          <p:nvPr/>
        </p:nvSpPr>
        <p:spPr>
          <a:xfrm>
            <a:off x="186267" y="203201"/>
            <a:ext cx="11802533" cy="6131580"/>
          </a:xfrm>
          <a:prstGeom prst="frame">
            <a:avLst>
              <a:gd name="adj1" fmla="val 127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4435D-6071-4D55-957C-5E605393A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292" l="17200" r="8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1422441"/>
            <a:ext cx="6858000" cy="438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1EFA9B-A4AC-4E51-843E-7B7B42B3DC7B}"/>
              </a:ext>
            </a:extLst>
          </p:cNvPr>
          <p:cNvSpPr txBox="1"/>
          <p:nvPr/>
        </p:nvSpPr>
        <p:spPr>
          <a:xfrm>
            <a:off x="2438400" y="614512"/>
            <a:ext cx="9194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E2446-5634-4AD6-9BB7-531DD3866961}"/>
              </a:ext>
            </a:extLst>
          </p:cNvPr>
          <p:cNvSpPr txBox="1"/>
          <p:nvPr/>
        </p:nvSpPr>
        <p:spPr>
          <a:xfrm>
            <a:off x="6087533" y="3272404"/>
            <a:ext cx="5723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 </a:t>
            </a:r>
            <a:r>
              <a:rPr lang="bn-IN" sz="13800" dirty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3800" dirty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>
                <a:ln w="381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3800" dirty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>
                <a:ln w="3810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3800" dirty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n w="38100">
                <a:solidFill>
                  <a:schemeClr val="tx1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56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98120" y="198120"/>
            <a:ext cx="11780520" cy="6217920"/>
          </a:xfrm>
          <a:prstGeom prst="frame">
            <a:avLst>
              <a:gd name="adj1" fmla="val 122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72756" y="317392"/>
            <a:ext cx="4777740" cy="807928"/>
            <a:chOff x="3572756" y="317392"/>
            <a:chExt cx="4777740" cy="807928"/>
          </a:xfrm>
        </p:grpSpPr>
        <p:sp>
          <p:nvSpPr>
            <p:cNvPr id="6" name="Left-Right Arrow 5"/>
            <p:cNvSpPr/>
            <p:nvPr/>
          </p:nvSpPr>
          <p:spPr>
            <a:xfrm>
              <a:off x="3572756" y="317392"/>
              <a:ext cx="4777740" cy="807928"/>
            </a:xfrm>
            <a:prstGeom prst="leftRightArrow">
              <a:avLst>
                <a:gd name="adj1" fmla="val 84921"/>
                <a:gd name="adj2" fmla="val 50000"/>
              </a:avLst>
            </a:prstGeom>
            <a:solidFill>
              <a:schemeClr val="bg1"/>
            </a:solidFill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7106" y="332423"/>
              <a:ext cx="374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তথ্য কোথা থেকে পাই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96" y="1183154"/>
            <a:ext cx="3976110" cy="315468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393664" y="1274937"/>
            <a:ext cx="5036972" cy="2927019"/>
            <a:chOff x="6393664" y="1274937"/>
            <a:chExt cx="5036972" cy="29270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664" y="1274937"/>
              <a:ext cx="2159818" cy="28470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729" y="1274937"/>
              <a:ext cx="2193260" cy="28900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818" y="1354924"/>
              <a:ext cx="2159818" cy="284703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234440" y="4648200"/>
            <a:ext cx="9464040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খবরের কাগজ ও পা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বই থেকেও  তথ্য পেয়ে থাকি।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4440" y="5448387"/>
            <a:ext cx="9464040" cy="70788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সরবরাহের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98120" y="198120"/>
            <a:ext cx="11795760" cy="6202680"/>
          </a:xfrm>
          <a:prstGeom prst="frame">
            <a:avLst>
              <a:gd name="adj1" fmla="val 133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85" b="82727" l="6931" r="913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03" y="141935"/>
            <a:ext cx="4086678" cy="3338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63" y="3778935"/>
            <a:ext cx="3312434" cy="1854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03" y="3756422"/>
            <a:ext cx="3446598" cy="1863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63" y="373164"/>
            <a:ext cx="3744323" cy="3106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1815" y="3024150"/>
            <a:ext cx="990837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মানুষ, মা-বাবা ,শিক্ষক ও সহপার্ঠীদের কাছ থেকেও আমরা তথ্য পাই।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010" y="5613754"/>
            <a:ext cx="11269980" cy="584775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ইণ্টারনেট ব্যবহার করে ও মোবাইল ফোনের মাধ্যমে আমরা তথ্য সংগ্রহ করতে পারি।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56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67640" y="167640"/>
            <a:ext cx="11871960" cy="6294120"/>
          </a:xfrm>
          <a:prstGeom prst="frame">
            <a:avLst>
              <a:gd name="adj1" fmla="val 1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76031" y="370924"/>
            <a:ext cx="6227354" cy="4940666"/>
            <a:chOff x="2276031" y="370924"/>
            <a:chExt cx="6227354" cy="49406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541" y="370924"/>
              <a:ext cx="2777844" cy="21368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429" y="2591547"/>
              <a:ext cx="2027204" cy="26722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462" y="2705269"/>
              <a:ext cx="3284968" cy="26063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031" y="669709"/>
              <a:ext cx="3017519" cy="198754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4800" y="5323284"/>
            <a:ext cx="1094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রেডিও, টেলিভিশন, বই, খবরের কাগজ এবং ইণ্টারনেট হচ্ছে তথ্য সরবরাহের-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4440" y="5753874"/>
            <a:ext cx="303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 বা মিডিয়া।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98120" y="198120"/>
            <a:ext cx="11780520" cy="6141720"/>
          </a:xfrm>
          <a:prstGeom prst="frame">
            <a:avLst>
              <a:gd name="adj1" fmla="val 133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96" y="168819"/>
            <a:ext cx="2468078" cy="2758440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1668474" y="365671"/>
            <a:ext cx="3101836" cy="1417320"/>
          </a:xfrm>
          <a:prstGeom prst="leftRightArrow">
            <a:avLst>
              <a:gd name="adj1" fmla="val 84409"/>
              <a:gd name="adj2" fmla="val 50000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68030" y="606245"/>
            <a:ext cx="3002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1156" y="3201160"/>
            <a:ext cx="534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কী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2052" y="4602542"/>
            <a:ext cx="783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সংগ্রহের ৫টি মাধ্যম বা মিডিয়ার নাম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67740" y="3111952"/>
            <a:ext cx="1034356" cy="7970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88636" y="4451779"/>
            <a:ext cx="1034356" cy="7970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60" y="365671"/>
            <a:ext cx="3056306" cy="29222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5164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67640"/>
            <a:ext cx="11871960" cy="6187440"/>
          </a:xfrm>
          <a:prstGeom prst="frame">
            <a:avLst>
              <a:gd name="adj1" fmla="val 166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8620" y="337512"/>
            <a:ext cx="6797040" cy="1027242"/>
            <a:chOff x="426720" y="304800"/>
            <a:chExt cx="6797040" cy="1027242"/>
          </a:xfrm>
        </p:grpSpPr>
        <p:sp>
          <p:nvSpPr>
            <p:cNvPr id="6" name="Left-Right Arrow 5"/>
            <p:cNvSpPr/>
            <p:nvPr/>
          </p:nvSpPr>
          <p:spPr>
            <a:xfrm>
              <a:off x="426720" y="304800"/>
              <a:ext cx="6522720" cy="1027242"/>
            </a:xfrm>
            <a:prstGeom prst="leftRightArrow">
              <a:avLst>
                <a:gd name="adj1" fmla="val 87113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4840" y="469449"/>
              <a:ext cx="6598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4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জানা বা জানানো কেন গুরুত্বপূর্ণ? </a:t>
              </a:r>
              <a:endPara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32" y="1469202"/>
            <a:ext cx="3691201" cy="3113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21" y="1341983"/>
            <a:ext cx="4375639" cy="3321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1221" y="4673341"/>
            <a:ext cx="10287000" cy="707886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আবহাওয়া অফিস জানিয়েছে যে, আগামীকাল প্রচণ্ড ঘুর্ণিঝড় হবে।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1221" y="5500181"/>
            <a:ext cx="10287000" cy="707886"/>
          </a:xfrm>
          <a:prstGeom prst="rect">
            <a:avLst/>
          </a:prstGeom>
          <a:noFill/>
          <a:ln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এই ধরণের তথ্য জানার পরপরই সবাইকে জানাতে হবে।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67640" y="137160"/>
            <a:ext cx="11856720" cy="6230927"/>
          </a:xfrm>
          <a:prstGeom prst="frame">
            <a:avLst>
              <a:gd name="adj1" fmla="val 133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57" y="1246923"/>
            <a:ext cx="4023360" cy="3075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2" y="1228398"/>
            <a:ext cx="4492908" cy="30820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2358" y="291792"/>
            <a:ext cx="5785562" cy="801624"/>
            <a:chOff x="432358" y="291792"/>
            <a:chExt cx="5785562" cy="801624"/>
          </a:xfrm>
        </p:grpSpPr>
        <p:sp>
          <p:nvSpPr>
            <p:cNvPr id="9" name="Left-Right Arrow 8"/>
            <p:cNvSpPr/>
            <p:nvPr/>
          </p:nvSpPr>
          <p:spPr>
            <a:xfrm>
              <a:off x="432358" y="291792"/>
              <a:ext cx="5785562" cy="801624"/>
            </a:xfrm>
            <a:prstGeom prst="leftRightArrow">
              <a:avLst>
                <a:gd name="adj1" fmla="val 80418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510" y="368876"/>
              <a:ext cx="55354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জানা বা জানানো কেন গুরুত্বপূর্ণ? </a:t>
              </a:r>
              <a:endPara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03082" y="4360961"/>
            <a:ext cx="10385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সঠিক সিদ্ধান্ত নেওয়ার জন্য তথ্য জানা খুবই গুরুত্বপূর্ণ। ঘূর্ণিঝড়ের আশংকার তথ্য জানতে পারলে তা অন্যকে জানাতে হবে। না জানালে ঘূর্ণিঝড়ে অনেক বেশি মানুষ, প্রাণী ও সম্পদ ক্ষতিগ্রস্ত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6280" y="331639"/>
            <a:ext cx="35052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 করে লক্ষ্য কর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695" y="4794841"/>
            <a:ext cx="11246990" cy="646331"/>
          </a:xfrm>
          <a:prstGeom prst="rect">
            <a:avLst/>
          </a:prstGeom>
          <a:ln w="19050">
            <a:solidFill>
              <a:schemeClr val="tx1"/>
            </a:solidFill>
            <a:prstDash val="lgDashDot"/>
          </a:ln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সুন্দর জীবনযাপনের জন্য আমরা সঠিক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জানব এবং অন্যদের জানাব।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90500" y="211574"/>
            <a:ext cx="11803380" cy="6143506"/>
          </a:xfrm>
          <a:prstGeom prst="frame">
            <a:avLst>
              <a:gd name="adj1" fmla="val 1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90" y="1401420"/>
            <a:ext cx="5097288" cy="299524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7" y="1401419"/>
            <a:ext cx="5252537" cy="2995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287" y="418470"/>
            <a:ext cx="2813153" cy="58477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মনযোগ দিয়ে দেখঃ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2">
                <a:lumMod val="20000"/>
                <a:lumOff val="80000"/>
              </a:schemeClr>
            </a:gs>
            <a:gs pos="1000">
              <a:schemeClr val="bg2">
                <a:lumMod val="9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56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98120" y="182880"/>
            <a:ext cx="11788140" cy="6202680"/>
          </a:xfrm>
          <a:prstGeom prst="frame">
            <a:avLst>
              <a:gd name="adj1" fmla="val 152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296" y="472440"/>
            <a:ext cx="3861264" cy="101566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3723" y="3104421"/>
            <a:ext cx="7849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গুরূত্ব সম্পর্কে ৫ টি বাক্য লেখ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50913" y="3075057"/>
            <a:ext cx="1112520" cy="707886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74" y="406502"/>
            <a:ext cx="2992749" cy="1981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9928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2">
                <a:lumMod val="20000"/>
                <a:lumOff val="80000"/>
              </a:schemeClr>
            </a:gs>
            <a:gs pos="1000">
              <a:schemeClr val="bg2">
                <a:lumMod val="9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56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82880" y="167640"/>
            <a:ext cx="11826240" cy="6202680"/>
          </a:xfrm>
          <a:prstGeom prst="frame">
            <a:avLst>
              <a:gd name="adj1" fmla="val 130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35674" y="368616"/>
            <a:ext cx="10286319" cy="144655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68" y="368617"/>
            <a:ext cx="2193629" cy="2039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856" y="3738800"/>
            <a:ext cx="1091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৬৯, ৭০ পৃষ্টা খুলে নিরবে পড়।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24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75260" y="182880"/>
            <a:ext cx="11811000" cy="6248400"/>
          </a:xfrm>
          <a:prstGeom prst="frame">
            <a:avLst>
              <a:gd name="adj1" fmla="val 103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7847" y="441960"/>
            <a:ext cx="1991713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4197" y="414202"/>
            <a:ext cx="7000634" cy="707886"/>
          </a:xfrm>
          <a:prstGeom prst="rect">
            <a:avLst/>
          </a:prstGeom>
          <a:ln w="28575">
            <a:solidFill>
              <a:schemeClr val="tx1"/>
            </a:solidFill>
            <a:prstDash val="lgDashDotDot"/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শব্দগুলো দিয়ে শুন্যস্থান পূরণ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2795" y="2587512"/>
            <a:ext cx="916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১।         হচ্ছে ব্যাক্তি, বস্তু, বা ঘটনা সম্পর্কে জ্ঞান।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496" y="2747180"/>
            <a:ext cx="135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2839" y="1335943"/>
            <a:ext cx="123560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তথ্য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264" y="1344921"/>
            <a:ext cx="2308860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3092" y="3329998"/>
            <a:ext cx="87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                মাধ্যমে আমরা তথ্য পেয়ে থাকি।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9144" y="3983043"/>
            <a:ext cx="892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আবহাওয়ার খবর জানতে আমরা               দেখি।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4779" y="1348369"/>
            <a:ext cx="1488446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মাধ্যম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8686" y="4710008"/>
            <a:ext cx="1064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রেডিও বই, খবরের কাগজ হচ্ছে তথ্য সরবরাহের         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1163" y="1344793"/>
            <a:ext cx="1848766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1627" y="5393523"/>
            <a:ext cx="926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 বিজ্ঞান বিষয়ের  তথ্য আমরা              থেকে পাই।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27847" y="1470233"/>
            <a:ext cx="1815166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0825" y="5483423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---------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24813" y="4862758"/>
            <a:ext cx="1193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1066" y="4074360"/>
            <a:ext cx="173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4197" y="3337069"/>
            <a:ext cx="1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27847" y="1441877"/>
            <a:ext cx="181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3268" y="1311828"/>
            <a:ext cx="111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4632" y="1332643"/>
            <a:ext cx="1848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813" y="1345935"/>
            <a:ext cx="230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83198" y="3295398"/>
            <a:ext cx="121833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80613" y="3855756"/>
            <a:ext cx="1623708" cy="441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981066" y="4586799"/>
            <a:ext cx="1446654" cy="1082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248566" y="5364241"/>
            <a:ext cx="121833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60541" y="5979489"/>
            <a:ext cx="14410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83564" y="1348369"/>
            <a:ext cx="1494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L -0.50026 0.1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8" y="9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08515 0.284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142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926 L 0.27695 0.384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1969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695 L 0.27448 0.495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250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29037 0.5736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2868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3" grpId="0" animBg="1"/>
      <p:bldP spid="16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927">
              <a:srgbClr val="DCD7DB"/>
            </a:gs>
            <a:gs pos="36000">
              <a:schemeClr val="accent6">
                <a:lumMod val="40000"/>
                <a:lumOff val="60000"/>
              </a:schemeClr>
            </a:gs>
            <a:gs pos="67000">
              <a:srgbClr val="D8D5DC"/>
            </a:gs>
            <a:gs pos="95000">
              <a:schemeClr val="accent2">
                <a:lumMod val="20000"/>
                <a:lumOff val="80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3E2A47F-106C-4D0E-8F60-AF75844FE1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6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AE6CCE4-114A-4486-B7C3-5E76997B0D8B}"/>
              </a:ext>
            </a:extLst>
          </p:cNvPr>
          <p:cNvSpPr/>
          <p:nvPr/>
        </p:nvSpPr>
        <p:spPr>
          <a:xfrm>
            <a:off x="177799" y="152400"/>
            <a:ext cx="11836401" cy="6248400"/>
          </a:xfrm>
          <a:prstGeom prst="frame">
            <a:avLst>
              <a:gd name="adj1" fmla="val 1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B3853-C605-4F8B-8A42-7F5E76DB5CC6}"/>
              </a:ext>
            </a:extLst>
          </p:cNvPr>
          <p:cNvSpPr txBox="1"/>
          <p:nvPr/>
        </p:nvSpPr>
        <p:spPr>
          <a:xfrm>
            <a:off x="3877733" y="4064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351FBE3-82E2-470B-9CB4-E545511451A5}"/>
              </a:ext>
            </a:extLst>
          </p:cNvPr>
          <p:cNvSpPr/>
          <p:nvPr/>
        </p:nvSpPr>
        <p:spPr>
          <a:xfrm rot="1083901">
            <a:off x="1356499" y="1986151"/>
            <a:ext cx="3314138" cy="3393047"/>
          </a:xfrm>
          <a:prstGeom prst="frame">
            <a:avLst>
              <a:gd name="adj1" fmla="val 65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1B10055-CB05-4DDB-882B-7A8F1131CC97}"/>
              </a:ext>
            </a:extLst>
          </p:cNvPr>
          <p:cNvSpPr/>
          <p:nvPr/>
        </p:nvSpPr>
        <p:spPr>
          <a:xfrm rot="1068214">
            <a:off x="1196420" y="1816051"/>
            <a:ext cx="3687539" cy="3712782"/>
          </a:xfrm>
          <a:prstGeom prst="frame">
            <a:avLst>
              <a:gd name="adj1" fmla="val 661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6A8F982-DC94-4AE3-A5E2-27281A693637}"/>
              </a:ext>
            </a:extLst>
          </p:cNvPr>
          <p:cNvSpPr/>
          <p:nvPr/>
        </p:nvSpPr>
        <p:spPr>
          <a:xfrm rot="1053476">
            <a:off x="1557475" y="2202652"/>
            <a:ext cx="2897697" cy="2939583"/>
          </a:xfrm>
          <a:prstGeom prst="frame">
            <a:avLst>
              <a:gd name="adj1" fmla="val 613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3B681-E0E1-418E-9669-A59E3E26CE1B}"/>
              </a:ext>
            </a:extLst>
          </p:cNvPr>
          <p:cNvSpPr txBox="1"/>
          <p:nvPr/>
        </p:nvSpPr>
        <p:spPr>
          <a:xfrm>
            <a:off x="5580016" y="2335917"/>
            <a:ext cx="5894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D9038E-2831-4271-897D-B68E168C9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167">
            <a:off x="1735014" y="2450806"/>
            <a:ext cx="2500606" cy="24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2">
                <a:lumMod val="20000"/>
                <a:lumOff val="80000"/>
              </a:schemeClr>
            </a:gs>
            <a:gs pos="1000">
              <a:schemeClr val="bg2">
                <a:lumMod val="9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7160" y="137160"/>
            <a:ext cx="11917680" cy="6263640"/>
          </a:xfrm>
          <a:prstGeom prst="frame">
            <a:avLst>
              <a:gd name="adj1" fmla="val 141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2700" y="168735"/>
            <a:ext cx="4678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4515" y="4869372"/>
            <a:ext cx="10175049" cy="1323439"/>
          </a:xfrm>
          <a:prstGeom prst="rect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 তোমাদের বাড়িতে রেডিও বা টেলিভিশনে খবর শুনবে। খবর থেকে পাওয়া একটি তথ্য খাতায় লিখে আনবে।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20" y="1055511"/>
            <a:ext cx="6987240" cy="36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7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2">
                <a:lumMod val="20000"/>
                <a:lumOff val="80000"/>
              </a:schemeClr>
            </a:gs>
            <a:gs pos="1000">
              <a:schemeClr val="bg2">
                <a:lumMod val="9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56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37160" y="167640"/>
            <a:ext cx="11871960" cy="6202680"/>
          </a:xfrm>
          <a:prstGeom prst="frame">
            <a:avLst>
              <a:gd name="adj1" fmla="val 1198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2" l="0" r="99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40" y="892380"/>
            <a:ext cx="4739639" cy="4676723"/>
          </a:xfrm>
          <a:prstGeom prst="rect">
            <a:avLst/>
          </a:prstGeom>
        </p:spPr>
      </p:pic>
      <p:sp>
        <p:nvSpPr>
          <p:cNvPr id="8" name="Flowchart: Decision 7"/>
          <p:cNvSpPr/>
          <p:nvPr/>
        </p:nvSpPr>
        <p:spPr>
          <a:xfrm>
            <a:off x="691808" y="332585"/>
            <a:ext cx="1752600" cy="1859280"/>
          </a:xfrm>
          <a:prstGeom prst="flowChartDecision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1949988" y="1569720"/>
            <a:ext cx="1752600" cy="1859280"/>
          </a:xfrm>
          <a:prstGeom prst="flowChartDecision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3271984" y="2971800"/>
            <a:ext cx="1752600" cy="1859280"/>
          </a:xfrm>
          <a:prstGeom prst="flowChartDecision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4593980" y="4223712"/>
            <a:ext cx="1752600" cy="1859280"/>
          </a:xfrm>
          <a:prstGeom prst="flowChartDecision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20605" y="538415"/>
            <a:ext cx="972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96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1222" y="3261420"/>
            <a:ext cx="73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96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5504" y="4494315"/>
            <a:ext cx="728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9600" dirty="0">
                <a:ln>
                  <a:solidFill>
                    <a:schemeClr val="tx1"/>
                  </a:solidFill>
                  <a:prstDash val="lgDashDotDot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3650" y="110700"/>
            <a:ext cx="6763556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l"/>
            <a:r>
              <a:rPr lang="bn-BD" sz="96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50" y="1714530"/>
            <a:ext cx="827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9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5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927">
              <a:srgbClr val="DCD7DB"/>
            </a:gs>
            <a:gs pos="36000">
              <a:schemeClr val="accent6">
                <a:lumMod val="40000"/>
                <a:lumOff val="60000"/>
              </a:schemeClr>
            </a:gs>
            <a:gs pos="67000">
              <a:srgbClr val="D8D5DC"/>
            </a:gs>
            <a:gs pos="95000">
              <a:schemeClr val="accent2">
                <a:lumMod val="20000"/>
                <a:lumOff val="80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6395F1F-D57F-4C2E-9743-66C9B8FE2CC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30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CB50CDC-C8B9-4903-9A40-FE6B788BAEFD}"/>
              </a:ext>
            </a:extLst>
          </p:cNvPr>
          <p:cNvSpPr/>
          <p:nvPr/>
        </p:nvSpPr>
        <p:spPr>
          <a:xfrm>
            <a:off x="186266" y="169333"/>
            <a:ext cx="11819467" cy="6197600"/>
          </a:xfrm>
          <a:prstGeom prst="frame">
            <a:avLst>
              <a:gd name="adj1" fmla="val 12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0560F-716E-48E5-A0DE-DF9875E40638}"/>
              </a:ext>
            </a:extLst>
          </p:cNvPr>
          <p:cNvSpPr/>
          <p:nvPr/>
        </p:nvSpPr>
        <p:spPr>
          <a:xfrm>
            <a:off x="1066800" y="1896533"/>
            <a:ext cx="3623733" cy="30649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7C394-B729-4248-951C-6C89F06DC800}"/>
              </a:ext>
            </a:extLst>
          </p:cNvPr>
          <p:cNvSpPr txBox="1"/>
          <p:nvPr/>
        </p:nvSpPr>
        <p:spPr>
          <a:xfrm>
            <a:off x="1286933" y="2967335"/>
            <a:ext cx="3183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93A6132F-C8F8-423B-8F98-EAB75FA48E40}"/>
              </a:ext>
            </a:extLst>
          </p:cNvPr>
          <p:cNvSpPr/>
          <p:nvPr/>
        </p:nvSpPr>
        <p:spPr>
          <a:xfrm rot="5400000">
            <a:off x="1811866" y="1979248"/>
            <a:ext cx="5164663" cy="2844800"/>
          </a:xfrm>
          <a:prstGeom prst="blockArc">
            <a:avLst>
              <a:gd name="adj1" fmla="val 10827183"/>
              <a:gd name="adj2" fmla="val 191533"/>
              <a:gd name="adj3" fmla="val 19518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0DFEB6-539F-44C6-88A2-F0CC2A9FFE1B}"/>
              </a:ext>
            </a:extLst>
          </p:cNvPr>
          <p:cNvSpPr/>
          <p:nvPr/>
        </p:nvSpPr>
        <p:spPr>
          <a:xfrm>
            <a:off x="5135033" y="864061"/>
            <a:ext cx="1117600" cy="10977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85A7FE-1A2E-435C-BDA8-156412514774}"/>
              </a:ext>
            </a:extLst>
          </p:cNvPr>
          <p:cNvSpPr/>
          <p:nvPr/>
        </p:nvSpPr>
        <p:spPr>
          <a:xfrm>
            <a:off x="5571067" y="2680073"/>
            <a:ext cx="1117600" cy="10977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5C0C9A-72B8-4828-8A4C-557F4151FEF0}"/>
              </a:ext>
            </a:extLst>
          </p:cNvPr>
          <p:cNvSpPr/>
          <p:nvPr/>
        </p:nvSpPr>
        <p:spPr>
          <a:xfrm>
            <a:off x="5208061" y="4564743"/>
            <a:ext cx="1117600" cy="10977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6DC2BE-A1FD-4D5E-B099-36856FDE965B}"/>
              </a:ext>
            </a:extLst>
          </p:cNvPr>
          <p:cNvSpPr txBox="1"/>
          <p:nvPr/>
        </p:nvSpPr>
        <p:spPr>
          <a:xfrm>
            <a:off x="6654794" y="983755"/>
            <a:ext cx="206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24F78E-C0D9-4627-A703-35C6696F9F27}"/>
              </a:ext>
            </a:extLst>
          </p:cNvPr>
          <p:cNvSpPr txBox="1"/>
          <p:nvPr/>
        </p:nvSpPr>
        <p:spPr>
          <a:xfrm>
            <a:off x="6973023" y="3075057"/>
            <a:ext cx="3258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1D345-A8B2-490D-ACB5-B67A98189195}"/>
              </a:ext>
            </a:extLst>
          </p:cNvPr>
          <p:cNvSpPr txBox="1"/>
          <p:nvPr/>
        </p:nvSpPr>
        <p:spPr>
          <a:xfrm>
            <a:off x="6550052" y="5019187"/>
            <a:ext cx="529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১১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(তথ্য ও যোগাযোগ)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1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E68CDF-B762-4879-8BC5-FD6504232D2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3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F7970C0-F90B-4041-A749-96223AF207A8}"/>
              </a:ext>
            </a:extLst>
          </p:cNvPr>
          <p:cNvSpPr/>
          <p:nvPr/>
        </p:nvSpPr>
        <p:spPr>
          <a:xfrm>
            <a:off x="160867" y="152400"/>
            <a:ext cx="11836400" cy="6265333"/>
          </a:xfrm>
          <a:prstGeom prst="frame">
            <a:avLst>
              <a:gd name="adj1" fmla="val 124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50444" y="294624"/>
            <a:ext cx="8215945" cy="4774367"/>
            <a:chOff x="2250444" y="294624"/>
            <a:chExt cx="8215945" cy="47743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444" y="294624"/>
              <a:ext cx="8215945" cy="47743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934" y="714382"/>
              <a:ext cx="6175466" cy="3656208"/>
            </a:xfrm>
            <a:prstGeom prst="rect">
              <a:avLst/>
            </a:prstGeom>
          </p:spPr>
        </p:pic>
        <p:sp>
          <p:nvSpPr>
            <p:cNvPr id="10" name="Frame 9"/>
            <p:cNvSpPr/>
            <p:nvPr/>
          </p:nvSpPr>
          <p:spPr>
            <a:xfrm>
              <a:off x="2667000" y="660071"/>
              <a:ext cx="6248400" cy="3718560"/>
            </a:xfrm>
            <a:prstGeom prst="frame">
              <a:avLst>
                <a:gd name="adj1" fmla="val 548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37360" y="5350202"/>
            <a:ext cx="9006840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টেলিভিশনে দেখলে বাংলাদেশ ক্রিকেট খেলায় জিতেছে।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56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75260" y="182880"/>
            <a:ext cx="11841480" cy="6202680"/>
          </a:xfrm>
          <a:prstGeom prst="frame">
            <a:avLst>
              <a:gd name="adj1" fmla="val 144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24" y="369785"/>
            <a:ext cx="5554831" cy="3650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6864" y="3954183"/>
            <a:ext cx="5561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মাইকে জানানো হচ্ছে আগামীকাল টিকা দেওয়া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0800" y="5088744"/>
            <a:ext cx="8351837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উপরের জানানো ঘটনাগুলোকে আমরা কী বলি?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4783" y="4833423"/>
            <a:ext cx="53949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এসবকে আমরা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বলি।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5203" y="5567718"/>
            <a:ext cx="8677434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তথ্য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কোন ব্যাক্তি, বস্তু বা ঘটনা সম্পর্কে জ্ঞান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75260" y="152400"/>
            <a:ext cx="11833860" cy="6195060"/>
          </a:xfrm>
          <a:prstGeom prst="frame">
            <a:avLst>
              <a:gd name="adj1" fmla="val 170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5103" y="450445"/>
            <a:ext cx="4834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আজ আমরা শিখব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0955" y="2089758"/>
            <a:ext cx="4425664" cy="2554545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সংগ্রহের উপায়সমূহ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5" b="95324" l="9547" r="89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" y="11217"/>
            <a:ext cx="4197738" cy="2785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72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63" y="4069080"/>
            <a:ext cx="3386149" cy="2142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70" b="89826" l="5396" r="96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3261909"/>
            <a:ext cx="3206115" cy="3491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5" b="97790" l="2174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93" y="317084"/>
            <a:ext cx="3278739" cy="17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56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13360" y="182880"/>
            <a:ext cx="11765280" cy="6217920"/>
          </a:xfrm>
          <a:prstGeom prst="frame">
            <a:avLst>
              <a:gd name="adj1" fmla="val 102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191000" y="324564"/>
            <a:ext cx="3413760" cy="1615440"/>
          </a:xfrm>
          <a:prstGeom prst="leftRightArrow">
            <a:avLst>
              <a:gd name="adj1" fmla="val 72449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9160" y="578286"/>
            <a:ext cx="2773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263" y="2298368"/>
            <a:ext cx="11497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২ তথ্য বিনিময়ের বিভিন্ন উপায় সম্পর্কে বলতে পারবে,</a:t>
            </a:r>
          </a:p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১ তথ্য জানার গুরুত্ব বর্ণনা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97163" y="585486"/>
            <a:ext cx="1280477" cy="986902"/>
            <a:chOff x="2560002" y="1132284"/>
            <a:chExt cx="1280477" cy="98690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4-Point Star 8"/>
            <p:cNvSpPr/>
            <p:nvPr/>
          </p:nvSpPr>
          <p:spPr>
            <a:xfrm>
              <a:off x="2560002" y="1132284"/>
              <a:ext cx="1280477" cy="986902"/>
            </a:xfrm>
            <a:prstGeom prst="star4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4-Point Star 9"/>
            <p:cNvSpPr/>
            <p:nvPr/>
          </p:nvSpPr>
          <p:spPr>
            <a:xfrm rot="2087715">
              <a:off x="2696476" y="1134127"/>
              <a:ext cx="1007527" cy="981700"/>
            </a:xfrm>
            <a:prstGeom prst="star4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02720" y="571757"/>
            <a:ext cx="1280477" cy="986902"/>
            <a:chOff x="2560002" y="1132284"/>
            <a:chExt cx="1280477" cy="98690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4-Point Star 12"/>
            <p:cNvSpPr/>
            <p:nvPr/>
          </p:nvSpPr>
          <p:spPr>
            <a:xfrm>
              <a:off x="2560002" y="1132284"/>
              <a:ext cx="1280477" cy="986902"/>
            </a:xfrm>
            <a:prstGeom prst="star4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4-Point Star 13"/>
            <p:cNvSpPr/>
            <p:nvPr/>
          </p:nvSpPr>
          <p:spPr>
            <a:xfrm rot="2087715">
              <a:off x="2696476" y="1134127"/>
              <a:ext cx="1007527" cy="981700"/>
            </a:xfrm>
            <a:prstGeom prst="star4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30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56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75260" y="182880"/>
            <a:ext cx="11811000" cy="6187440"/>
          </a:xfrm>
          <a:prstGeom prst="frame">
            <a:avLst>
              <a:gd name="adj1" fmla="val 141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" y="396240"/>
            <a:ext cx="16002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8380" y="402145"/>
            <a:ext cx="8625840" cy="707886"/>
          </a:xfrm>
          <a:prstGeom prst="rect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প্রশ্নঃ তথ্য আমরা কোথা থেকে পাই?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76360"/>
              </p:ext>
            </p:extLst>
          </p:nvPr>
        </p:nvGraphicFramePr>
        <p:xfrm>
          <a:off x="1117368" y="2231670"/>
          <a:ext cx="9957264" cy="32078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1755786387"/>
                    </a:ext>
                  </a:extLst>
                </a:gridCol>
                <a:gridCol w="6337764">
                  <a:extLst>
                    <a:ext uri="{9D8B030D-6E8A-4147-A177-3AD203B41FA5}">
                      <a16:colId xmlns:a16="http://schemas.microsoft.com/office/drawing/2014/main" val="2687822856"/>
                    </a:ext>
                  </a:extLst>
                </a:gridCol>
              </a:tblGrid>
              <a:tr h="973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145306"/>
                  </a:ext>
                </a:extLst>
              </a:tr>
              <a:tr h="531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89481"/>
                  </a:ext>
                </a:extLst>
              </a:tr>
              <a:tr h="5315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9959"/>
                  </a:ext>
                </a:extLst>
              </a:tr>
              <a:tr h="531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43108"/>
                  </a:ext>
                </a:extLst>
              </a:tr>
              <a:tr h="531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4769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26920" y="239440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 নাম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2431" y="2380960"/>
            <a:ext cx="424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তথ্য পাই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2369" y="1384821"/>
            <a:ext cx="86258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তোমাদের খাতায় নিচের ছকের মতো একটি ছক তৈরি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11883" y="1208083"/>
            <a:ext cx="1134746" cy="868680"/>
          </a:xfrm>
          <a:prstGeom prst="rightArrow">
            <a:avLst>
              <a:gd name="adj1" fmla="val 50000"/>
              <a:gd name="adj2" fmla="val 4473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59501" y="3121310"/>
            <a:ext cx="315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পরিক্ষার সময়সূচি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5361" y="3655269"/>
            <a:ext cx="33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খেলার খবর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5361" y="4174220"/>
            <a:ext cx="302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ঝড়ের খবর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9256" y="4861448"/>
            <a:ext cx="41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ঘটনার তথ্য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810" y="5558279"/>
            <a:ext cx="1142238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ছকে কিছু তথ্যের নাম দেয়া আছে, সেগুলো আমরা কোথা থেকে পাই তা উপরের ছকে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4721" y="3152791"/>
            <a:ext cx="613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নোটিশ বোর্ড, শিক্ষক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9441" y="3686801"/>
            <a:ext cx="596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রেডিও, টেলিভিশন, খবরের কাগজ।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6605" y="4882860"/>
            <a:ext cx="631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টেলিভিশন, খবরের কাগজ, মোবাইল ফোন।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4181" y="4301600"/>
            <a:ext cx="606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রেডিও, টেলিভিশন, খবরের কাগজ।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7960" y="5507779"/>
            <a:ext cx="568452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এসো মিলিয়ে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90500" y="182880"/>
            <a:ext cx="11780520" cy="6141720"/>
          </a:xfrm>
          <a:prstGeom prst="frame">
            <a:avLst>
              <a:gd name="adj1" fmla="val 158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607" y="357550"/>
            <a:ext cx="4480560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আমরা কোথা থেকে পাই?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7" y="1046124"/>
            <a:ext cx="1820954" cy="2358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47" y="366861"/>
            <a:ext cx="3830151" cy="2522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8" y="3603507"/>
            <a:ext cx="2968826" cy="1948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83" y="3404142"/>
            <a:ext cx="2434800" cy="20172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418706" y="1158215"/>
            <a:ext cx="3904114" cy="1412305"/>
            <a:chOff x="3418706" y="1158215"/>
            <a:chExt cx="3904114" cy="1412305"/>
          </a:xfrm>
        </p:grpSpPr>
        <p:sp>
          <p:nvSpPr>
            <p:cNvPr id="14" name="Rectangular Callout 13"/>
            <p:cNvSpPr/>
            <p:nvPr/>
          </p:nvSpPr>
          <p:spPr>
            <a:xfrm>
              <a:off x="3418706" y="1158215"/>
              <a:ext cx="3769628" cy="1412305"/>
            </a:xfrm>
            <a:prstGeom prst="wedgeRectCallout">
              <a:avLst>
                <a:gd name="adj1" fmla="val -90211"/>
                <a:gd name="adj2" fmla="val -6072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8706" y="1226011"/>
              <a:ext cx="3904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আবহাওয়ার খবর জানতে আমি টেলিভিশন দেখি।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5330" y="3767652"/>
            <a:ext cx="3259626" cy="1501424"/>
            <a:chOff x="4545330" y="3767652"/>
            <a:chExt cx="3259626" cy="1501424"/>
          </a:xfrm>
        </p:grpSpPr>
        <p:sp>
          <p:nvSpPr>
            <p:cNvPr id="16" name="Rectangular Callout 15"/>
            <p:cNvSpPr/>
            <p:nvPr/>
          </p:nvSpPr>
          <p:spPr>
            <a:xfrm>
              <a:off x="4545330" y="3767652"/>
              <a:ext cx="3070860" cy="1501424"/>
            </a:xfrm>
            <a:prstGeom prst="wedgeRectCallout">
              <a:avLst>
                <a:gd name="adj1" fmla="val 91326"/>
                <a:gd name="adj2" fmla="val 6673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19796" y="3850189"/>
              <a:ext cx="3185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খেলার খবর জানতে আমি রেডিও শুনি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99887" y="5515742"/>
            <a:ext cx="860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সরবরাহের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543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116</cp:revision>
  <dcterms:created xsi:type="dcterms:W3CDTF">2019-07-05T12:07:49Z</dcterms:created>
  <dcterms:modified xsi:type="dcterms:W3CDTF">2019-09-11T15:30:20Z</dcterms:modified>
</cp:coreProperties>
</file>