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57" r:id="rId3"/>
    <p:sldId id="270" r:id="rId4"/>
    <p:sldId id="271" r:id="rId5"/>
    <p:sldId id="259" r:id="rId6"/>
    <p:sldId id="272" r:id="rId7"/>
    <p:sldId id="268" r:id="rId8"/>
    <p:sldId id="269" r:id="rId9"/>
    <p:sldId id="262" r:id="rId10"/>
    <p:sldId id="263" r:id="rId11"/>
    <p:sldId id="264" r:id="rId12"/>
    <p:sldId id="26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F7D2E6-14E0-4C98-9D03-21F31A5403F0}" type="datetimeFigureOut">
              <a:rPr lang="en-US" smtClean="0"/>
              <a:pPr/>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9BC09-F6F3-46B7-B444-7A86122C40B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F7D2E6-14E0-4C98-9D03-21F31A5403F0}" type="datetimeFigureOut">
              <a:rPr lang="en-US" smtClean="0"/>
              <a:pPr/>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9BC09-F6F3-46B7-B444-7A86122C40B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F7D2E6-14E0-4C98-9D03-21F31A5403F0}" type="datetimeFigureOut">
              <a:rPr lang="en-US" smtClean="0"/>
              <a:pPr/>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9BC09-F6F3-46B7-B444-7A86122C40B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F7D2E6-14E0-4C98-9D03-21F31A5403F0}" type="datetimeFigureOut">
              <a:rPr lang="en-US" smtClean="0"/>
              <a:pPr/>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9BC09-F6F3-46B7-B444-7A86122C40B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F7D2E6-14E0-4C98-9D03-21F31A5403F0}" type="datetimeFigureOut">
              <a:rPr lang="en-US" smtClean="0"/>
              <a:pPr/>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9BC09-F6F3-46B7-B444-7A86122C40B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F7D2E6-14E0-4C98-9D03-21F31A5403F0}" type="datetimeFigureOut">
              <a:rPr lang="en-US" smtClean="0"/>
              <a:pPr/>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F9BC09-F6F3-46B7-B444-7A86122C40B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F7D2E6-14E0-4C98-9D03-21F31A5403F0}" type="datetimeFigureOut">
              <a:rPr lang="en-US" smtClean="0"/>
              <a:pPr/>
              <a:t>11/8/2019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F9BC09-F6F3-46B7-B444-7A86122C40B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F7D2E6-14E0-4C98-9D03-21F31A5403F0}" type="datetimeFigureOut">
              <a:rPr lang="en-US" smtClean="0"/>
              <a:pPr/>
              <a:t>11/8/2019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F9BC09-F6F3-46B7-B444-7A86122C40B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F7D2E6-14E0-4C98-9D03-21F31A5403F0}" type="datetimeFigureOut">
              <a:rPr lang="en-US" smtClean="0"/>
              <a:pPr/>
              <a:t>11/8/2019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F9BC09-F6F3-46B7-B444-7A86122C40B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F7D2E6-14E0-4C98-9D03-21F31A5403F0}" type="datetimeFigureOut">
              <a:rPr lang="en-US" smtClean="0"/>
              <a:pPr/>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F9BC09-F6F3-46B7-B444-7A86122C40B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F7D2E6-14E0-4C98-9D03-21F31A5403F0}" type="datetimeFigureOut">
              <a:rPr lang="en-US" smtClean="0"/>
              <a:pPr/>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F9BC09-F6F3-46B7-B444-7A86122C40B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F7D2E6-14E0-4C98-9D03-21F31A5403F0}" type="datetimeFigureOut">
              <a:rPr lang="en-US" smtClean="0"/>
              <a:pPr/>
              <a:t>11/8/2019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F9BC09-F6F3-46B7-B444-7A86122C40B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lower1.jpg"/>
          <p:cNvPicPr>
            <a:picLocks noChangeAspect="1"/>
          </p:cNvPicPr>
          <p:nvPr/>
        </p:nvPicPr>
        <p:blipFill>
          <a:blip r:embed="rId2"/>
          <a:stretch>
            <a:fillRect/>
          </a:stretch>
        </p:blipFill>
        <p:spPr>
          <a:xfrm>
            <a:off x="1905000" y="1981200"/>
            <a:ext cx="5410200" cy="3657600"/>
          </a:xfrm>
          <a:prstGeom prst="rect">
            <a:avLst/>
          </a:prstGeom>
        </p:spPr>
      </p:pic>
      <p:sp>
        <p:nvSpPr>
          <p:cNvPr id="4" name="Round Same Side Corner Rectangle 3"/>
          <p:cNvSpPr/>
          <p:nvPr/>
        </p:nvSpPr>
        <p:spPr>
          <a:xfrm>
            <a:off x="2286000" y="762000"/>
            <a:ext cx="4495800" cy="914400"/>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Welcome to my class</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914400"/>
            <a:ext cx="3733800" cy="646331"/>
          </a:xfrm>
          <a:prstGeom prst="rect">
            <a:avLst/>
          </a:prstGeom>
          <a:noFill/>
        </p:spPr>
        <p:txBody>
          <a:bodyPr wrap="square" rtlCol="0">
            <a:spAutoFit/>
          </a:bodyPr>
          <a:lstStyle/>
          <a:p>
            <a:pPr algn="ctr"/>
            <a:r>
              <a:rPr lang="en-US" sz="3600" b="1" u="sng" dirty="0" smtClean="0">
                <a:latin typeface="Times New Roman" pitchFamily="18" charset="0"/>
                <a:cs typeface="Times New Roman" pitchFamily="18" charset="0"/>
              </a:rPr>
              <a:t>Evaluation</a:t>
            </a:r>
            <a:endParaRPr lang="en-US" sz="3600" b="1" u="sng" dirty="0">
              <a:latin typeface="Times New Roman" pitchFamily="18" charset="0"/>
              <a:cs typeface="Times New Roman" pitchFamily="18" charset="0"/>
            </a:endParaRPr>
          </a:p>
        </p:txBody>
      </p:sp>
      <p:sp>
        <p:nvSpPr>
          <p:cNvPr id="4" name="TextBox 3"/>
          <p:cNvSpPr txBox="1"/>
          <p:nvPr/>
        </p:nvSpPr>
        <p:spPr>
          <a:xfrm>
            <a:off x="609600" y="1905000"/>
            <a:ext cx="7620000" cy="3048000"/>
          </a:xfrm>
          <a:prstGeom prst="rect">
            <a:avLst/>
          </a:prstGeom>
          <a:noFill/>
        </p:spPr>
        <p:txBody>
          <a:bodyPr wrap="square" rtlCol="0">
            <a:spAutoFit/>
          </a:bodyPr>
          <a:lstStyle/>
          <a:p>
            <a:pPr algn="just"/>
            <a:r>
              <a:rPr lang="en-US" sz="3200" dirty="0" smtClean="0">
                <a:latin typeface="Times New Roman" pitchFamily="18" charset="0"/>
                <a:cs typeface="Times New Roman" pitchFamily="18" charset="0"/>
              </a:rPr>
              <a:t>Answer the questions orally- </a:t>
            </a:r>
          </a:p>
          <a:p>
            <a:pPr algn="just"/>
            <a:r>
              <a:rPr lang="en-US" sz="3200" dirty="0" smtClean="0">
                <a:latin typeface="Times New Roman" pitchFamily="18" charset="0"/>
                <a:cs typeface="Times New Roman" pitchFamily="18" charset="0"/>
              </a:rPr>
              <a:t>1. What is preposition?</a:t>
            </a:r>
          </a:p>
          <a:p>
            <a:pPr algn="just"/>
            <a:r>
              <a:rPr lang="en-US" sz="3200" dirty="0" smtClean="0">
                <a:latin typeface="Times New Roman" pitchFamily="18" charset="0"/>
                <a:cs typeface="Times New Roman" pitchFamily="18" charset="0"/>
              </a:rPr>
              <a:t>2. Make a sentence using “across”.</a:t>
            </a:r>
          </a:p>
          <a:p>
            <a:pPr algn="just"/>
            <a:r>
              <a:rPr lang="en-US" sz="3200" dirty="0" smtClean="0">
                <a:latin typeface="Times New Roman" pitchFamily="18" charset="0"/>
                <a:cs typeface="Times New Roman" pitchFamily="18" charset="0"/>
              </a:rPr>
              <a:t>3. Where do we use “into”?</a:t>
            </a:r>
          </a:p>
          <a:p>
            <a:pPr algn="just"/>
            <a:r>
              <a:rPr lang="en-US" sz="3200" dirty="0" smtClean="0">
                <a:latin typeface="Times New Roman" pitchFamily="18" charset="0"/>
                <a:cs typeface="Times New Roman" pitchFamily="18" charset="0"/>
              </a:rPr>
              <a:t>4. </a:t>
            </a:r>
            <a:r>
              <a:rPr lang="en-US" sz="3200" dirty="0" err="1" smtClean="0">
                <a:latin typeface="Times New Roman" pitchFamily="18" charset="0"/>
                <a:cs typeface="Times New Roman" pitchFamily="18" charset="0"/>
              </a:rPr>
              <a:t>Kamal</a:t>
            </a:r>
            <a:r>
              <a:rPr lang="en-US" sz="3200" dirty="0" smtClean="0">
                <a:latin typeface="Times New Roman" pitchFamily="18" charset="0"/>
                <a:cs typeface="Times New Roman" pitchFamily="18" charset="0"/>
              </a:rPr>
              <a:t> comes …..of the room and gets….a rickshaw.</a:t>
            </a:r>
            <a:endParaRPr lang="en-US" sz="3200" dirty="0">
              <a:latin typeface="Times New Roman" pitchFamily="18" charset="0"/>
              <a:cs typeface="Times New Roman" pitchFamily="18" charset="0"/>
            </a:endParaRPr>
          </a:p>
        </p:txBody>
      </p:sp>
      <p:sp>
        <p:nvSpPr>
          <p:cNvPr id="5" name="Rectangle 4"/>
          <p:cNvSpPr/>
          <p:nvPr/>
        </p:nvSpPr>
        <p:spPr>
          <a:xfrm>
            <a:off x="6324600" y="609600"/>
            <a:ext cx="19812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5 min</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6-Point Star 2"/>
          <p:cNvSpPr/>
          <p:nvPr/>
        </p:nvSpPr>
        <p:spPr>
          <a:xfrm>
            <a:off x="2819400" y="457200"/>
            <a:ext cx="2667000" cy="1676400"/>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Times New Roman" pitchFamily="18" charset="0"/>
                <a:cs typeface="Times New Roman" pitchFamily="18" charset="0"/>
              </a:rPr>
              <a:t>Home task</a:t>
            </a:r>
            <a:endParaRPr lang="en-US" sz="2800" dirty="0">
              <a:latin typeface="Times New Roman" pitchFamily="18" charset="0"/>
              <a:cs typeface="Times New Roman" pitchFamily="18" charset="0"/>
            </a:endParaRPr>
          </a:p>
        </p:txBody>
      </p:sp>
      <p:sp>
        <p:nvSpPr>
          <p:cNvPr id="4" name="Rectangle 3"/>
          <p:cNvSpPr/>
          <p:nvPr/>
        </p:nvSpPr>
        <p:spPr>
          <a:xfrm>
            <a:off x="1295400" y="4648200"/>
            <a:ext cx="64008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itchFamily="18" charset="0"/>
                <a:cs typeface="Times New Roman" pitchFamily="18" charset="0"/>
              </a:rPr>
              <a:t>Write a paragraph about your </a:t>
            </a:r>
            <a:r>
              <a:rPr lang="en-US" sz="3200" dirty="0" smtClean="0">
                <a:latin typeface="Times New Roman" pitchFamily="18" charset="0"/>
                <a:cs typeface="Times New Roman" pitchFamily="18" charset="0"/>
              </a:rPr>
              <a:t>Village</a:t>
            </a:r>
            <a:r>
              <a:rPr lang="en-US" dirty="0" smtClean="0"/>
              <a:t>.</a:t>
            </a:r>
            <a:endParaRPr lang="en-US" dirty="0"/>
          </a:p>
        </p:txBody>
      </p:sp>
      <p:pic>
        <p:nvPicPr>
          <p:cNvPr id="5" name="Picture 4" descr="home1.jpg"/>
          <p:cNvPicPr>
            <a:picLocks noChangeAspect="1"/>
          </p:cNvPicPr>
          <p:nvPr/>
        </p:nvPicPr>
        <p:blipFill>
          <a:blip r:embed="rId2"/>
          <a:stretch>
            <a:fillRect/>
          </a:stretch>
        </p:blipFill>
        <p:spPr>
          <a:xfrm>
            <a:off x="2209800" y="1832919"/>
            <a:ext cx="4523232" cy="2510481"/>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lower1.jpg"/>
          <p:cNvPicPr>
            <a:picLocks noChangeAspect="1"/>
          </p:cNvPicPr>
          <p:nvPr/>
        </p:nvPicPr>
        <p:blipFill>
          <a:blip r:embed="rId2"/>
          <a:stretch>
            <a:fillRect/>
          </a:stretch>
        </p:blipFill>
        <p:spPr>
          <a:xfrm>
            <a:off x="1524000" y="914400"/>
            <a:ext cx="6292536" cy="3690937"/>
          </a:xfrm>
          <a:prstGeom prst="rect">
            <a:avLst/>
          </a:prstGeom>
        </p:spPr>
      </p:pic>
      <p:sp>
        <p:nvSpPr>
          <p:cNvPr id="5" name="Rectangle 4"/>
          <p:cNvSpPr/>
          <p:nvPr/>
        </p:nvSpPr>
        <p:spPr>
          <a:xfrm>
            <a:off x="2743200" y="5029200"/>
            <a:ext cx="36576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Thank you.</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304800"/>
            <a:ext cx="3200400" cy="646331"/>
          </a:xfrm>
          <a:prstGeom prst="rect">
            <a:avLst/>
          </a:prstGeom>
          <a:noFill/>
        </p:spPr>
        <p:txBody>
          <a:bodyPr wrap="square" rtlCol="0">
            <a:spAutoFit/>
          </a:bodyPr>
          <a:lstStyle/>
          <a:p>
            <a:r>
              <a:rPr lang="en-US" sz="3600" b="1" u="sng" dirty="0" smtClean="0">
                <a:latin typeface="Times New Roman" pitchFamily="18" charset="0"/>
                <a:cs typeface="Times New Roman" pitchFamily="18" charset="0"/>
              </a:rPr>
              <a:t>Introduction</a:t>
            </a:r>
            <a:endParaRPr lang="en-US" sz="3600" b="1" u="sng" dirty="0">
              <a:latin typeface="Times New Roman" pitchFamily="18" charset="0"/>
              <a:cs typeface="Times New Roman" pitchFamily="18" charset="0"/>
            </a:endParaRPr>
          </a:p>
        </p:txBody>
      </p:sp>
      <p:pic>
        <p:nvPicPr>
          <p:cNvPr id="3" name="Picture 2" descr="20190918_051502.jpg"/>
          <p:cNvPicPr>
            <a:picLocks noChangeAspect="1"/>
          </p:cNvPicPr>
          <p:nvPr/>
        </p:nvPicPr>
        <p:blipFill>
          <a:blip r:embed="rId2"/>
          <a:stretch>
            <a:fillRect/>
          </a:stretch>
        </p:blipFill>
        <p:spPr>
          <a:xfrm>
            <a:off x="1066800" y="1307338"/>
            <a:ext cx="1828800" cy="2115312"/>
          </a:xfrm>
          <a:prstGeom prst="rect">
            <a:avLst/>
          </a:prstGeom>
        </p:spPr>
      </p:pic>
      <p:sp>
        <p:nvSpPr>
          <p:cNvPr id="4" name="TextBox 3"/>
          <p:cNvSpPr txBox="1"/>
          <p:nvPr/>
        </p:nvSpPr>
        <p:spPr>
          <a:xfrm>
            <a:off x="381000" y="3505200"/>
            <a:ext cx="4114800" cy="2585323"/>
          </a:xfrm>
          <a:prstGeom prst="rect">
            <a:avLst/>
          </a:prstGeom>
          <a:noFill/>
        </p:spPr>
        <p:txBody>
          <a:bodyPr wrap="square" rtlCol="0">
            <a:spAutoFit/>
          </a:bodyPr>
          <a:lstStyle/>
          <a:p>
            <a:r>
              <a:rPr lang="en-US" sz="2400" dirty="0" err="1" smtClean="0">
                <a:latin typeface="Times New Roman" pitchFamily="18" charset="0"/>
                <a:cs typeface="Times New Roman" pitchFamily="18" charset="0"/>
              </a:rPr>
              <a:t>Ramendra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Nath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Pramanik</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Assistant Head Master</a:t>
            </a:r>
          </a:p>
          <a:p>
            <a:r>
              <a:rPr lang="en-US" sz="2400" dirty="0" err="1" smtClean="0">
                <a:latin typeface="Times New Roman" pitchFamily="18" charset="0"/>
                <a:cs typeface="Times New Roman" pitchFamily="18" charset="0"/>
              </a:rPr>
              <a:t>Kasba</a:t>
            </a:r>
            <a:r>
              <a:rPr lang="en-US" sz="2400" dirty="0" smtClean="0">
                <a:latin typeface="Times New Roman" pitchFamily="18" charset="0"/>
                <a:cs typeface="Times New Roman" pitchFamily="18" charset="0"/>
              </a:rPr>
              <a:t> High School</a:t>
            </a:r>
          </a:p>
          <a:p>
            <a:r>
              <a:rPr lang="en-US" sz="2400" dirty="0" err="1" smtClean="0">
                <a:latin typeface="Times New Roman" pitchFamily="18" charset="0"/>
                <a:cs typeface="Times New Roman" pitchFamily="18" charset="0"/>
              </a:rPr>
              <a:t>Paba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Rajshahi</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Mobile: 01716437772</a:t>
            </a:r>
          </a:p>
          <a:p>
            <a:r>
              <a:rPr lang="en-US" sz="2400" dirty="0" smtClean="0">
                <a:latin typeface="Times New Roman" pitchFamily="18" charset="0"/>
                <a:cs typeface="Times New Roman" pitchFamily="18" charset="0"/>
              </a:rPr>
              <a:t>E-mail: ramenpr81@gmail.com</a:t>
            </a:r>
          </a:p>
          <a:p>
            <a:endParaRPr lang="en-US" dirty="0"/>
          </a:p>
        </p:txBody>
      </p:sp>
      <p:sp>
        <p:nvSpPr>
          <p:cNvPr id="5" name="TextBox 4"/>
          <p:cNvSpPr txBox="1"/>
          <p:nvPr/>
        </p:nvSpPr>
        <p:spPr>
          <a:xfrm>
            <a:off x="5029200" y="3505200"/>
            <a:ext cx="3276600" cy="2308324"/>
          </a:xfrm>
          <a:prstGeom prst="rect">
            <a:avLst/>
          </a:prstGeom>
          <a:noFill/>
        </p:spPr>
        <p:txBody>
          <a:bodyPr wrap="square" rtlCol="0">
            <a:spAutoFit/>
          </a:bodyPr>
          <a:lstStyle/>
          <a:p>
            <a:r>
              <a:rPr lang="en-US" sz="2400" dirty="0" smtClean="0">
                <a:latin typeface="Times New Roman" pitchFamily="18" charset="0"/>
                <a:cs typeface="Times New Roman" pitchFamily="18" charset="0"/>
              </a:rPr>
              <a:t>Sub: English grammar and composition</a:t>
            </a:r>
          </a:p>
          <a:p>
            <a:r>
              <a:rPr lang="en-US" sz="2400" dirty="0" smtClean="0">
                <a:latin typeface="Times New Roman" pitchFamily="18" charset="0"/>
                <a:cs typeface="Times New Roman" pitchFamily="18" charset="0"/>
              </a:rPr>
              <a:t>Class: </a:t>
            </a:r>
            <a:r>
              <a:rPr lang="en-US" sz="2400" dirty="0" smtClean="0">
                <a:latin typeface="Times New Roman" pitchFamily="18" charset="0"/>
                <a:cs typeface="Times New Roman" pitchFamily="18" charset="0"/>
              </a:rPr>
              <a:t>ten</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Unit: 8</a:t>
            </a:r>
          </a:p>
          <a:p>
            <a:r>
              <a:rPr lang="en-US" sz="2400" dirty="0" smtClean="0">
                <a:latin typeface="Times New Roman" pitchFamily="18" charset="0"/>
                <a:cs typeface="Times New Roman" pitchFamily="18" charset="0"/>
              </a:rPr>
              <a:t>Time: 50 Min</a:t>
            </a:r>
          </a:p>
          <a:p>
            <a:r>
              <a:rPr lang="en-US" sz="2400" dirty="0" smtClean="0">
                <a:latin typeface="Times New Roman" pitchFamily="18" charset="0"/>
                <a:cs typeface="Times New Roman" pitchFamily="18" charset="0"/>
              </a:rPr>
              <a:t>Date: </a:t>
            </a:r>
            <a:r>
              <a:rPr lang="en-US" sz="2400" dirty="0" smtClean="0">
                <a:latin typeface="Times New Roman" pitchFamily="18" charset="0"/>
                <a:cs typeface="Times New Roman" pitchFamily="18" charset="0"/>
              </a:rPr>
              <a:t>05/11/2019</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200" y="609600"/>
            <a:ext cx="472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Times New Roman" pitchFamily="18" charset="0"/>
                <a:cs typeface="Times New Roman" pitchFamily="18" charset="0"/>
              </a:rPr>
              <a:t>Lets watch a video</a:t>
            </a:r>
            <a:endParaRPr lang="en-US" sz="4000" dirty="0">
              <a:latin typeface="Times New Roman" pitchFamily="18" charset="0"/>
              <a:cs typeface="Times New Roman" pitchFamily="18" charset="0"/>
            </a:endParaRPr>
          </a:p>
        </p:txBody>
      </p:sp>
      <p:graphicFrame>
        <p:nvGraphicFramePr>
          <p:cNvPr id="4" name="Object 3">
            <a:hlinkClick r:id="" action="ppaction://ole?verb=0"/>
          </p:cNvPr>
          <p:cNvGraphicFramePr>
            <a:graphicFrameLocks noChangeAspect="1"/>
          </p:cNvGraphicFramePr>
          <p:nvPr/>
        </p:nvGraphicFramePr>
        <p:xfrm>
          <a:off x="4114800" y="3043238"/>
          <a:ext cx="914400" cy="771525"/>
        </p:xfrm>
        <a:graphic>
          <a:graphicData uri="http://schemas.openxmlformats.org/presentationml/2006/ole">
            <p:oleObj spid="_x0000_s3075" name="Packager Shell Object" showAsIcon="1" r:id="rId3" imgW="914400" imgH="771480" progId="Package">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2600" y="838200"/>
            <a:ext cx="55626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itchFamily="18" charset="0"/>
                <a:cs typeface="Times New Roman" pitchFamily="18" charset="0"/>
              </a:rPr>
              <a:t>The video is about …………</a:t>
            </a:r>
            <a:endParaRPr lang="en-US" sz="3200" dirty="0">
              <a:latin typeface="Times New Roman" pitchFamily="18" charset="0"/>
              <a:cs typeface="Times New Roman" pitchFamily="18" charset="0"/>
            </a:endParaRPr>
          </a:p>
        </p:txBody>
      </p:sp>
      <p:sp>
        <p:nvSpPr>
          <p:cNvPr id="3" name="Rectangle 2"/>
          <p:cNvSpPr/>
          <p:nvPr/>
        </p:nvSpPr>
        <p:spPr>
          <a:xfrm>
            <a:off x="3962400" y="2514600"/>
            <a:ext cx="32766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Preposition</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1066800"/>
            <a:ext cx="2819400" cy="523220"/>
          </a:xfrm>
          <a:prstGeom prst="rect">
            <a:avLst/>
          </a:prstGeom>
          <a:noFill/>
        </p:spPr>
        <p:txBody>
          <a:bodyPr wrap="square" rtlCol="0">
            <a:spAutoFit/>
          </a:bodyPr>
          <a:lstStyle/>
          <a:p>
            <a:r>
              <a:rPr lang="en-US" sz="2800" b="1" u="sng" dirty="0" smtClean="0">
                <a:latin typeface="Times New Roman" pitchFamily="18" charset="0"/>
                <a:cs typeface="Times New Roman" pitchFamily="18" charset="0"/>
              </a:rPr>
              <a:t>Today’s topic:</a:t>
            </a:r>
            <a:endParaRPr lang="en-US" sz="2800" b="1" u="sng" dirty="0">
              <a:latin typeface="Times New Roman" pitchFamily="18" charset="0"/>
              <a:cs typeface="Times New Roman" pitchFamily="18" charset="0"/>
            </a:endParaRPr>
          </a:p>
        </p:txBody>
      </p:sp>
      <p:graphicFrame>
        <p:nvGraphicFramePr>
          <p:cNvPr id="3" name="Table 2"/>
          <p:cNvGraphicFramePr>
            <a:graphicFrameLocks noGrp="1"/>
          </p:cNvGraphicFramePr>
          <p:nvPr/>
        </p:nvGraphicFramePr>
        <p:xfrm>
          <a:off x="1524000" y="2133600"/>
          <a:ext cx="6858000" cy="1371600"/>
        </p:xfrm>
        <a:graphic>
          <a:graphicData uri="http://schemas.openxmlformats.org/drawingml/2006/table">
            <a:tbl>
              <a:tblPr firstRow="1" bandRow="1">
                <a:tableStyleId>{5C22544A-7EE6-4342-B048-85BDC9FD1C3A}</a:tableStyleId>
              </a:tblPr>
              <a:tblGrid>
                <a:gridCol w="6858000"/>
              </a:tblGrid>
              <a:tr h="1371600">
                <a:tc>
                  <a:txBody>
                    <a:bodyPr/>
                    <a:lstStyle/>
                    <a:p>
                      <a:pPr algn="r"/>
                      <a:r>
                        <a:rPr lang="en-US" sz="3200" dirty="0" smtClean="0">
                          <a:latin typeface="Times New Roman" pitchFamily="18" charset="0"/>
                          <a:cs typeface="Times New Roman" pitchFamily="18" charset="0"/>
                        </a:rPr>
                        <a:t>Using the preposition of movement</a:t>
                      </a:r>
                      <a:endParaRPr lang="en-US" sz="3200"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2514600"/>
            <a:ext cx="6858000" cy="3170099"/>
          </a:xfrm>
          <a:prstGeom prst="rect">
            <a:avLst/>
          </a:prstGeom>
          <a:noFill/>
        </p:spPr>
        <p:txBody>
          <a:bodyPr wrap="square" rtlCol="0">
            <a:spAutoFit/>
          </a:bodyPr>
          <a:lstStyle/>
          <a:p>
            <a:r>
              <a:rPr lang="en-US" sz="2800" dirty="0" smtClean="0">
                <a:latin typeface="Times New Roman" pitchFamily="18" charset="0"/>
                <a:cs typeface="Times New Roman" pitchFamily="18" charset="0"/>
              </a:rPr>
              <a:t>By the end of this lesson SS will be able to –</a:t>
            </a:r>
          </a:p>
          <a:p>
            <a:endParaRPr lang="en-US" sz="2800" dirty="0" smtClean="0">
              <a:latin typeface="Times New Roman" pitchFamily="18" charset="0"/>
              <a:cs typeface="Times New Roman" pitchFamily="18" charset="0"/>
            </a:endParaRPr>
          </a:p>
          <a:p>
            <a:pPr marL="342900" indent="-342900">
              <a:buAutoNum type="arabicPeriod"/>
            </a:pPr>
            <a:r>
              <a:rPr lang="en-US" sz="3600" dirty="0" smtClean="0">
                <a:latin typeface="Times New Roman" pitchFamily="18" charset="0"/>
                <a:cs typeface="Times New Roman" pitchFamily="18" charset="0"/>
              </a:rPr>
              <a:t> tell the name of Preposition.</a:t>
            </a:r>
          </a:p>
          <a:p>
            <a:pPr marL="342900" indent="-342900">
              <a:buAutoNum type="arabicPeriod"/>
            </a:pPr>
            <a:r>
              <a:rPr lang="en-US" sz="3600" dirty="0" smtClean="0">
                <a:latin typeface="Times New Roman" pitchFamily="18" charset="0"/>
                <a:cs typeface="Times New Roman" pitchFamily="18" charset="0"/>
              </a:rPr>
              <a:t> do the proper use of preposition.</a:t>
            </a:r>
          </a:p>
          <a:p>
            <a:pPr marL="342900" indent="-342900">
              <a:buAutoNum type="arabicPeriod"/>
            </a:pPr>
            <a:r>
              <a:rPr lang="en-US" sz="3600" dirty="0" smtClean="0">
                <a:latin typeface="Times New Roman" pitchFamily="18" charset="0"/>
                <a:cs typeface="Times New Roman" pitchFamily="18" charset="0"/>
              </a:rPr>
              <a:t> explain about something.</a:t>
            </a:r>
          </a:p>
          <a:p>
            <a:pPr marL="342900" indent="-342900">
              <a:buAutoNum type="arabicPeriod"/>
            </a:pPr>
            <a:r>
              <a:rPr lang="en-US" sz="3600" dirty="0" smtClean="0">
                <a:latin typeface="Times New Roman" pitchFamily="18" charset="0"/>
                <a:cs typeface="Times New Roman" pitchFamily="18" charset="0"/>
              </a:rPr>
              <a:t> write a paragraph</a:t>
            </a:r>
            <a:endParaRPr lang="en-US" sz="3600" dirty="0">
              <a:latin typeface="Times New Roman" pitchFamily="18" charset="0"/>
              <a:cs typeface="Times New Roman" pitchFamily="18" charset="0"/>
            </a:endParaRPr>
          </a:p>
        </p:txBody>
      </p:sp>
      <p:sp>
        <p:nvSpPr>
          <p:cNvPr id="3" name="Rectangle 2"/>
          <p:cNvSpPr/>
          <p:nvPr/>
        </p:nvSpPr>
        <p:spPr>
          <a:xfrm>
            <a:off x="2438400" y="609600"/>
            <a:ext cx="4038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Times New Roman" pitchFamily="18" charset="0"/>
                <a:cs typeface="Times New Roman" pitchFamily="18" charset="0"/>
              </a:rPr>
              <a:t>Learning</a:t>
            </a:r>
            <a:r>
              <a:rPr lang="en-US" sz="3600" b="1" dirty="0" smtClean="0"/>
              <a:t> outcome</a:t>
            </a:r>
            <a:endParaRPr lang="en-US"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iterate type="lt">
                                    <p:tmPct val="5000"/>
                                  </p:iterate>
                                  <p:childTnLst>
                                    <p:set>
                                      <p:cBhvr>
                                        <p:cTn id="24" dur="1" fill="hold">
                                          <p:stCondLst>
                                            <p:cond delay="0"/>
                                          </p:stCondLst>
                                        </p:cTn>
                                        <p:tgtEl>
                                          <p:spTgt spid="2"/>
                                        </p:tgtEl>
                                        <p:attrNameLst>
                                          <p:attrName>style.visibility</p:attrName>
                                        </p:attrNameLst>
                                      </p:cBhvr>
                                      <p:to>
                                        <p:strVal val="visible"/>
                                      </p:to>
                                    </p:set>
                                    <p:anim calcmode="lin" valueType="num">
                                      <p:cBhvr>
                                        <p:cTn id="25" dur="1000" fill="hold"/>
                                        <p:tgtEl>
                                          <p:spTgt spid="2"/>
                                        </p:tgtEl>
                                        <p:attrNameLst>
                                          <p:attrName>ppt_w</p:attrName>
                                        </p:attrNameLst>
                                      </p:cBhvr>
                                      <p:tavLst>
                                        <p:tav tm="0">
                                          <p:val>
                                            <p:fltVal val="0"/>
                                          </p:val>
                                        </p:tav>
                                        <p:tav tm="100000">
                                          <p:val>
                                            <p:strVal val="#ppt_w"/>
                                          </p:val>
                                        </p:tav>
                                      </p:tavLst>
                                    </p:anim>
                                    <p:anim calcmode="lin" valueType="num">
                                      <p:cBhvr>
                                        <p:cTn id="26" dur="1000" fill="hold"/>
                                        <p:tgtEl>
                                          <p:spTgt spid="2"/>
                                        </p:tgtEl>
                                        <p:attrNameLst>
                                          <p:attrName>ppt_h</p:attrName>
                                        </p:attrNameLst>
                                      </p:cBhvr>
                                      <p:tavLst>
                                        <p:tav tm="0">
                                          <p:val>
                                            <p:fltVal val="0"/>
                                          </p:val>
                                        </p:tav>
                                        <p:tav tm="100000">
                                          <p:val>
                                            <p:strVal val="#ppt_h"/>
                                          </p:val>
                                        </p:tav>
                                      </p:tavLst>
                                    </p:anim>
                                    <p:anim calcmode="lin" valueType="num">
                                      <p:cBhvr>
                                        <p:cTn id="27" dur="1000" fill="hold"/>
                                        <p:tgtEl>
                                          <p:spTgt spid="2"/>
                                        </p:tgtEl>
                                        <p:attrNameLst>
                                          <p:attrName>style.rotation</p:attrName>
                                        </p:attrNameLst>
                                      </p:cBhvr>
                                      <p:tavLst>
                                        <p:tav tm="0">
                                          <p:val>
                                            <p:fltVal val="90"/>
                                          </p:val>
                                        </p:tav>
                                        <p:tav tm="100000">
                                          <p:val>
                                            <p:fltVal val="0"/>
                                          </p:val>
                                        </p:tav>
                                      </p:tavLst>
                                    </p:anim>
                                    <p:animEffect transition="in" filter="fade">
                                      <p:cBhvr>
                                        <p:cTn id="2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7400" y="304800"/>
            <a:ext cx="51816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itchFamily="18" charset="0"/>
                <a:cs typeface="Times New Roman" pitchFamily="18" charset="0"/>
              </a:rPr>
              <a:t>Look at the picture below:</a:t>
            </a:r>
            <a:endParaRPr lang="en-US" sz="3200" dirty="0">
              <a:latin typeface="Times New Roman" pitchFamily="18" charset="0"/>
              <a:cs typeface="Times New Roman" pitchFamily="18" charset="0"/>
            </a:endParaRPr>
          </a:p>
        </p:txBody>
      </p:sp>
      <p:pic>
        <p:nvPicPr>
          <p:cNvPr id="6" name="Picture 5" descr="Prepositions-of-Place.jpg"/>
          <p:cNvPicPr>
            <a:picLocks noChangeAspect="1"/>
          </p:cNvPicPr>
          <p:nvPr/>
        </p:nvPicPr>
        <p:blipFill>
          <a:blip r:embed="rId2" cstate="print"/>
          <a:stretch>
            <a:fillRect/>
          </a:stretch>
        </p:blipFill>
        <p:spPr>
          <a:xfrm>
            <a:off x="1600199" y="1410056"/>
            <a:ext cx="6499615" cy="50669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3886200"/>
            <a:ext cx="8001000" cy="1569660"/>
          </a:xfrm>
          <a:prstGeom prst="rect">
            <a:avLst/>
          </a:prstGeom>
          <a:noFill/>
        </p:spPr>
        <p:txBody>
          <a:bodyPr wrap="square" rtlCol="0">
            <a:spAutoFit/>
          </a:bodyPr>
          <a:lstStyle/>
          <a:p>
            <a:pPr algn="just"/>
            <a:r>
              <a:rPr lang="en-US" sz="2400" dirty="0" smtClean="0">
                <a:latin typeface="Times New Roman" pitchFamily="18" charset="0"/>
                <a:cs typeface="Times New Roman" pitchFamily="18" charset="0"/>
              </a:rPr>
              <a:t>Mr. </a:t>
            </a:r>
            <a:r>
              <a:rPr lang="en-US" sz="2400" dirty="0" err="1" smtClean="0">
                <a:latin typeface="Times New Roman" pitchFamily="18" charset="0"/>
                <a:cs typeface="Times New Roman" pitchFamily="18" charset="0"/>
              </a:rPr>
              <a:t>Ratul</a:t>
            </a:r>
            <a:r>
              <a:rPr lang="en-US" sz="2400" dirty="0" smtClean="0">
                <a:latin typeface="Times New Roman" pitchFamily="18" charset="0"/>
                <a:cs typeface="Times New Roman" pitchFamily="18" charset="0"/>
              </a:rPr>
              <a:t> gets (..a..) from sleep at 6 am. Then he enters (..b..) the bathroom. After bath he wears dress and comes(..c..) to ground floor for breakfast. Then he goes (..d..) of the home. At first he (..e..) the road and gets on the bus.</a:t>
            </a:r>
            <a:endParaRPr lang="en-US" sz="2400" dirty="0">
              <a:latin typeface="Times New Roman" pitchFamily="18" charset="0"/>
              <a:cs typeface="Times New Roman" pitchFamily="18" charset="0"/>
            </a:endParaRPr>
          </a:p>
        </p:txBody>
      </p:sp>
      <p:sp>
        <p:nvSpPr>
          <p:cNvPr id="6" name="TextBox 5"/>
          <p:cNvSpPr txBox="1"/>
          <p:nvPr/>
        </p:nvSpPr>
        <p:spPr>
          <a:xfrm>
            <a:off x="1219200" y="3048000"/>
            <a:ext cx="66294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 </a:t>
            </a:r>
            <a:r>
              <a:rPr lang="en-US" sz="2400" b="1" u="sng" dirty="0" smtClean="0">
                <a:latin typeface="Times New Roman" pitchFamily="18" charset="0"/>
                <a:cs typeface="Times New Roman" pitchFamily="18" charset="0"/>
              </a:rPr>
              <a:t>Fill in the gaps with appropriate prepositions:</a:t>
            </a:r>
            <a:endParaRPr lang="en-US" sz="2400" b="1" u="sng" dirty="0">
              <a:latin typeface="Times New Roman" pitchFamily="18" charset="0"/>
              <a:cs typeface="Times New Roman" pitchFamily="18" charset="0"/>
            </a:endParaRPr>
          </a:p>
        </p:txBody>
      </p:sp>
      <p:pic>
        <p:nvPicPr>
          <p:cNvPr id="7" name="Picture 6" descr="work1.jpg"/>
          <p:cNvPicPr>
            <a:picLocks noChangeAspect="1"/>
          </p:cNvPicPr>
          <p:nvPr/>
        </p:nvPicPr>
        <p:blipFill>
          <a:blip r:embed="rId2"/>
          <a:stretch>
            <a:fillRect/>
          </a:stretch>
        </p:blipFill>
        <p:spPr>
          <a:xfrm>
            <a:off x="2819400" y="1219200"/>
            <a:ext cx="1620474" cy="1447800"/>
          </a:xfrm>
          <a:prstGeom prst="rect">
            <a:avLst/>
          </a:prstGeom>
        </p:spPr>
      </p:pic>
      <p:sp>
        <p:nvSpPr>
          <p:cNvPr id="8" name="TextBox 7"/>
          <p:cNvSpPr txBox="1"/>
          <p:nvPr/>
        </p:nvSpPr>
        <p:spPr>
          <a:xfrm>
            <a:off x="2362200" y="533400"/>
            <a:ext cx="3657600" cy="584775"/>
          </a:xfrm>
          <a:prstGeom prst="rect">
            <a:avLst/>
          </a:prstGeom>
          <a:noFill/>
        </p:spPr>
        <p:txBody>
          <a:bodyPr wrap="square" rtlCol="0">
            <a:spAutoFit/>
          </a:bodyPr>
          <a:lstStyle/>
          <a:p>
            <a:r>
              <a:rPr lang="en-US" sz="3200" b="1" u="sng" dirty="0" smtClean="0">
                <a:latin typeface="Times New Roman" pitchFamily="18" charset="0"/>
                <a:cs typeface="Times New Roman" pitchFamily="18" charset="0"/>
              </a:rPr>
              <a:t>Individual work </a:t>
            </a:r>
            <a:endParaRPr lang="en-US" sz="3200" b="1" u="sng" dirty="0">
              <a:latin typeface="Times New Roman" pitchFamily="18" charset="0"/>
              <a:cs typeface="Times New Roman" pitchFamily="18" charset="0"/>
            </a:endParaRPr>
          </a:p>
        </p:txBody>
      </p:sp>
      <p:sp>
        <p:nvSpPr>
          <p:cNvPr id="9" name="Rectangle 8"/>
          <p:cNvSpPr/>
          <p:nvPr/>
        </p:nvSpPr>
        <p:spPr>
          <a:xfrm>
            <a:off x="6324600" y="609600"/>
            <a:ext cx="19812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5 min</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4200" y="762000"/>
            <a:ext cx="3124200" cy="584775"/>
          </a:xfrm>
          <a:prstGeom prst="rect">
            <a:avLst/>
          </a:prstGeom>
          <a:noFill/>
        </p:spPr>
        <p:txBody>
          <a:bodyPr wrap="square" rtlCol="0">
            <a:spAutoFit/>
          </a:bodyPr>
          <a:lstStyle/>
          <a:p>
            <a:r>
              <a:rPr lang="en-US" sz="3200" b="1" u="sng" dirty="0" smtClean="0">
                <a:latin typeface="Times New Roman" pitchFamily="18" charset="0"/>
                <a:cs typeface="Times New Roman" pitchFamily="18" charset="0"/>
              </a:rPr>
              <a:t>Group work</a:t>
            </a:r>
            <a:endParaRPr lang="en-US" sz="3200" b="1" u="sng" dirty="0">
              <a:latin typeface="Times New Roman" pitchFamily="18" charset="0"/>
              <a:cs typeface="Times New Roman" pitchFamily="18" charset="0"/>
            </a:endParaRPr>
          </a:p>
        </p:txBody>
      </p:sp>
      <p:sp>
        <p:nvSpPr>
          <p:cNvPr id="3" name="TextBox 2"/>
          <p:cNvSpPr txBox="1"/>
          <p:nvPr/>
        </p:nvSpPr>
        <p:spPr>
          <a:xfrm>
            <a:off x="990600" y="3886200"/>
            <a:ext cx="6781800" cy="2185214"/>
          </a:xfrm>
          <a:prstGeom prst="rect">
            <a:avLst/>
          </a:prstGeom>
          <a:noFill/>
        </p:spPr>
        <p:txBody>
          <a:bodyPr wrap="square" rtlCol="0">
            <a:spAutoFit/>
          </a:bodyPr>
          <a:lstStyle/>
          <a:p>
            <a:r>
              <a:rPr lang="en-US" sz="2400" dirty="0" smtClean="0">
                <a:latin typeface="Times New Roman" pitchFamily="18" charset="0"/>
                <a:cs typeface="Times New Roman" pitchFamily="18" charset="0"/>
              </a:rPr>
              <a:t>Write a short paragraph about your </a:t>
            </a:r>
            <a:r>
              <a:rPr lang="en-US" sz="2400" b="1" dirty="0" smtClean="0">
                <a:latin typeface="Times New Roman" pitchFamily="18" charset="0"/>
                <a:cs typeface="Times New Roman" pitchFamily="18" charset="0"/>
              </a:rPr>
              <a:t>class room </a:t>
            </a:r>
            <a:r>
              <a:rPr lang="en-US" sz="2400" dirty="0" smtClean="0">
                <a:latin typeface="Times New Roman" pitchFamily="18" charset="0"/>
                <a:cs typeface="Times New Roman" pitchFamily="18" charset="0"/>
              </a:rPr>
              <a:t>using the following prepositions:</a:t>
            </a:r>
          </a:p>
          <a:p>
            <a:r>
              <a:rPr lang="en-US" sz="4400" b="1" dirty="0" smtClean="0">
                <a:latin typeface="Times New Roman" pitchFamily="18" charset="0"/>
                <a:cs typeface="Times New Roman" pitchFamily="18" charset="0"/>
              </a:rPr>
              <a:t>into, out of, beside, at, onto, of, from etc.</a:t>
            </a:r>
            <a:endParaRPr lang="en-US" sz="2800" b="1" dirty="0">
              <a:latin typeface="Times New Roman" pitchFamily="18" charset="0"/>
              <a:cs typeface="Times New Roman" pitchFamily="18" charset="0"/>
            </a:endParaRPr>
          </a:p>
        </p:txBody>
      </p:sp>
      <p:pic>
        <p:nvPicPr>
          <p:cNvPr id="4" name="Picture 3" descr="group work.jpg"/>
          <p:cNvPicPr>
            <a:picLocks noChangeAspect="1"/>
          </p:cNvPicPr>
          <p:nvPr/>
        </p:nvPicPr>
        <p:blipFill>
          <a:blip r:embed="rId2"/>
          <a:stretch>
            <a:fillRect/>
          </a:stretch>
        </p:blipFill>
        <p:spPr>
          <a:xfrm>
            <a:off x="2971800" y="1600200"/>
            <a:ext cx="2949824" cy="1752600"/>
          </a:xfrm>
          <a:prstGeom prst="rect">
            <a:avLst/>
          </a:prstGeom>
        </p:spPr>
      </p:pic>
      <p:sp>
        <p:nvSpPr>
          <p:cNvPr id="5" name="Rectangle 4"/>
          <p:cNvSpPr/>
          <p:nvPr/>
        </p:nvSpPr>
        <p:spPr>
          <a:xfrm>
            <a:off x="6324600" y="609600"/>
            <a:ext cx="19812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10 min</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TotalTime>
  <Words>269</Words>
  <Application>Microsoft Office PowerPoint</Application>
  <PresentationFormat>On-screen Show (4:3)</PresentationFormat>
  <Paragraphs>44</Paragraphs>
  <Slides>12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4" baseType="lpstr">
      <vt:lpstr>Office Theme</vt:lpstr>
      <vt:lpstr>Packager Shell Object</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22</cp:revision>
  <dcterms:created xsi:type="dcterms:W3CDTF">2019-11-08T09:00:51Z</dcterms:created>
  <dcterms:modified xsi:type="dcterms:W3CDTF">2019-11-08T14:30:33Z</dcterms:modified>
</cp:coreProperties>
</file>