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94" r:id="rId2"/>
    <p:sldMasterId id="2147483906" r:id="rId3"/>
    <p:sldMasterId id="2147483918" r:id="rId4"/>
    <p:sldMasterId id="2147483930" r:id="rId5"/>
  </p:sldMasterIdLst>
  <p:notesMasterIdLst>
    <p:notesMasterId r:id="rId23"/>
  </p:notesMasterIdLst>
  <p:sldIdLst>
    <p:sldId id="273" r:id="rId6"/>
    <p:sldId id="274" r:id="rId7"/>
    <p:sldId id="276" r:id="rId8"/>
    <p:sldId id="259" r:id="rId9"/>
    <p:sldId id="260" r:id="rId10"/>
    <p:sldId id="258" r:id="rId11"/>
    <p:sldId id="261" r:id="rId12"/>
    <p:sldId id="262" r:id="rId13"/>
    <p:sldId id="263" r:id="rId14"/>
    <p:sldId id="264" r:id="rId15"/>
    <p:sldId id="265" r:id="rId16"/>
    <p:sldId id="267" r:id="rId17"/>
    <p:sldId id="268" r:id="rId18"/>
    <p:sldId id="269" r:id="rId19"/>
    <p:sldId id="270" r:id="rId20"/>
    <p:sldId id="271" r:id="rId21"/>
    <p:sldId id="27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2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3E27DD-FEEB-4A26-A088-FB446352C8D8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4C9FF-7358-40DF-805E-3CD54EEBD0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76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49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13" y="5037663"/>
            <a:ext cx="551167" cy="279400"/>
          </a:xfrm>
        </p:spPr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1804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17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1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1" y="4343417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23417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25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17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33707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122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25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3917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11" y="4470417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07750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87808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69" y="982136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10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88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5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5" y="4421097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83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83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7082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17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11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61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11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1" y="601900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2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51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31" y="601900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9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5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52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1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62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62" y="4421093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79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79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9" y="3846069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9965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13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0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8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07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1" y="601896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48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47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31" y="601896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6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101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48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9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738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8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8" y="4421087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73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6" y="5719973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6" y="2900831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5" y="4267207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6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701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4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701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31" y="601890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61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42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41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7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31" y="601890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82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3" y="4133095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42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80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5192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5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6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84577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429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23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6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23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704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35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50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13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7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4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4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77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08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500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31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50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73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504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94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7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7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8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33FF4AF-570C-4EB3-AE6D-64C0EA01C78A}" type="datetimeFigureOut">
              <a:rPr lang="en-US" smtClean="0"/>
              <a:t>11/8/2019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45DECFAD-B077-4E8A-B081-3E14725CF2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4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109" y="875331"/>
            <a:ext cx="7391400" cy="591220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66109" y="-106712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dirty="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6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143" y="176934"/>
            <a:ext cx="2697480" cy="582631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340937" y="1512718"/>
            <a:ext cx="3334871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কী দেখতে পাচ্ছ?</a:t>
            </a:r>
            <a:endParaRPr lang="en-US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74329" y="3020219"/>
            <a:ext cx="4068067" cy="17543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কখন ভারী ও হালকা বস্তু একসাথে ভূমিতে পড়তে পারে?</a:t>
            </a:r>
            <a:endParaRPr lang="en-US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35198" y="6273234"/>
            <a:ext cx="10078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বাতাসের বাধা না থাকলে, একই উচ্চতা থেকে পড়লে এক সাথে পড়তে পারে।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62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824455" y="2493728"/>
            <a:ext cx="2880360" cy="286131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সূত্রের শর্ত ৩টি</a:t>
            </a:r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8376672" y="823320"/>
            <a:ext cx="1935480" cy="2286000"/>
          </a:xfrm>
          <a:prstGeom prst="wedgeEllipseCallout">
            <a:avLst>
              <a:gd name="adj1" fmla="val -106080"/>
              <a:gd name="adj2" fmla="val 37274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উচ্চতা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2851719" y="823320"/>
            <a:ext cx="2202180" cy="2038350"/>
          </a:xfrm>
          <a:prstGeom prst="wedgeEllipseCallout">
            <a:avLst>
              <a:gd name="adj1" fmla="val 75403"/>
              <a:gd name="adj2" fmla="val 41641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বিনা বাধা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2142215" y="4234898"/>
            <a:ext cx="2682240" cy="2240280"/>
          </a:xfrm>
          <a:prstGeom prst="wedgeEllipseCallout">
            <a:avLst>
              <a:gd name="adj1" fmla="val 54664"/>
              <a:gd name="adj2" fmla="val -54753"/>
            </a:avLst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সময়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6934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649" y="828520"/>
            <a:ext cx="2753955" cy="53044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9701" y="1680107"/>
            <a:ext cx="4747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সূত্র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bn-BD" sz="24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  সূত্র</a:t>
            </a:r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সমান সময়ে সমান পথ অতিক্রম করে </a:t>
            </a:r>
            <a:endParaRPr lang="en-US" sz="2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209689" y="3065270"/>
                <a:ext cx="490728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  সূত্র</a:t>
                </a:r>
                <a:r>
                  <a:rPr lang="en-US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400" dirty="0" smtClean="0">
                    <a:solidFill>
                      <a:srgbClr val="00B0F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পড়ন্ত বস্তুর বেগ সময়ের সমানুপাতিক।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𝑣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∝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𝑡</m:t>
                      </m:r>
                    </m:oMath>
                  </m:oMathPara>
                </a14:m>
                <a:endParaRPr lang="en-US" sz="2400" dirty="0">
                  <a:solidFill>
                    <a:srgbClr val="00B0F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689" y="3065262"/>
                <a:ext cx="4907280" cy="830997"/>
              </a:xfrm>
              <a:prstGeom prst="rect">
                <a:avLst/>
              </a:prstGeom>
              <a:blipFill rotWithShape="0">
                <a:blip r:embed="rId3"/>
                <a:stretch>
                  <a:fillRect l="-1988" t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209689" y="4450433"/>
                <a:ext cx="4907280" cy="862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 সূত্র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r>
                  <a:rPr lang="bn-BD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পড়ন্ত বস্তুর অতিক্রান্ত দূরত্ব সময়ের বর্গের সমানুপাতিক।</a:t>
                </a:r>
                <a:r>
                  <a:rPr lang="en-US" sz="2400" dirty="0" smtClean="0">
                    <a:solidFill>
                      <a:srgbClr val="7030A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h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∝</m:t>
                    </m:r>
                    <m:sSup>
                      <m:sSupPr>
                        <m:ctrlPr>
                          <a:rPr lang="en-US" sz="2400" i="1" smtClean="0">
                            <a:solidFill>
                              <a:srgbClr val="7030A0"/>
                            </a:solidFill>
                            <a:latin typeface="Cambria Math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𝑡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4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689" y="4450433"/>
                <a:ext cx="4907280" cy="862608"/>
              </a:xfrm>
              <a:prstGeom prst="rect">
                <a:avLst/>
              </a:prstGeom>
              <a:blipFill rotWithShape="0">
                <a:blip r:embed="rId4"/>
                <a:stretch>
                  <a:fillRect l="-1988" t="-11268" r="-870" b="-13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86758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3003" y="1246972"/>
            <a:ext cx="6598920" cy="86868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74869" y="2984166"/>
            <a:ext cx="6568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দ্বিতীয় সূত্রের গাণিতিক ব্যাখ্যা দাও।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2575" y="4591888"/>
            <a:ext cx="10157792" cy="138499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</a:rPr>
              <a:t>দ্বিতীয় সূত্রানুযায়ী বেগ এবং সময় পরসস্পরের সমানুপাতিক। অর্থাৎ সময় বাড়ার সাথে সাথে বেগ সমান হারে বাড়তে থাকবে। </a:t>
            </a:r>
            <a:endParaRPr lang="en-US" sz="2800" dirty="0">
              <a:solidFill>
                <a:srgbClr val="7030A0"/>
              </a:solidFill>
            </a:endParaRPr>
          </a:p>
          <a:p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984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85522" y="1209869"/>
            <a:ext cx="189031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95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95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60898" y="2741003"/>
            <a:ext cx="741808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 ও পৃথিবীর আকর্ষণকে কী বলে?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 পৃষ্ঠের কোথায় অভিকর্ষজ ত্বরণের মান কম? 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ত্বরণের আদর্শমান কত?</a:t>
            </a:r>
            <a:endParaRPr lang="bn-BD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57213" indent="-557213">
              <a:buFont typeface="+mj-lt"/>
              <a:buAutoNum type="arabicPeriod"/>
            </a:pP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অতিক্রান্ত দূরত্বের সাথে সময়ের সম্পর্ক কী</a:t>
            </a:r>
            <a:r>
              <a:rPr lang="en-US" sz="30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রূ</a:t>
            </a:r>
            <a:r>
              <a:rPr lang="bn-BD" sz="3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প? </a:t>
            </a:r>
            <a:endParaRPr lang="en-US" sz="3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846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3110" y="3094946"/>
            <a:ext cx="68040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50 </a:t>
            </a:r>
            <a:r>
              <a:rPr lang="bn-BD" sz="30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 উঁচু দালানের ছাদ থেকে কোনো বস্তু ছেড়ে দিলে এটি কত বেগে ভূ-পৃষ্ঠকে আঘাত করবে? </a:t>
            </a:r>
            <a:endParaRPr lang="en-US" sz="30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25105" y="1415880"/>
            <a:ext cx="260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52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21112" y="1819178"/>
            <a:ext cx="51849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অধ্যায়ের  গুরুত্ত্বপূর্ণ শব্দ</a:t>
            </a:r>
            <a:endParaRPr lang="en-US" sz="4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34248" y="3079950"/>
            <a:ext cx="43586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অভিকর্ষজ ত্বরণ, </a:t>
            </a:r>
            <a:r>
              <a:rPr lang="bn-BD" sz="3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মহাকর্ষীয় ধ্রুবক</a:t>
            </a:r>
            <a:endParaRPr lang="en-US" sz="3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80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1371600" y="228601"/>
            <a:ext cx="6248400" cy="1295399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9600" smtClean="0">
                <a:solidFill>
                  <a:srgbClr val="FF00FF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rgbClr val="FF00FF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rose_rou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844285"/>
            <a:ext cx="6268112" cy="50137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6750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925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925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1925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3075" accel="100000" fill="hold">
                                          <p:stCondLst>
                                            <p:cond delay="19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895603" y="609600"/>
            <a:ext cx="3284756" cy="575830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spAutoFit/>
          </a:bodyPr>
          <a:lstStyle/>
          <a:p>
            <a:pPr algn="ctr"/>
            <a:r>
              <a:rPr lang="bn-BD" sz="32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F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4403" y="1355724"/>
            <a:ext cx="7353300" cy="481059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4822912" y="1355724"/>
            <a:ext cx="76200" cy="481059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353506" y="4248796"/>
            <a:ext cx="3257551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 :আবুল কালাম আজাদ</a:t>
            </a:r>
          </a:p>
          <a:p>
            <a:pPr algn="ctr"/>
            <a:r>
              <a:rPr lang="en-US" sz="2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শিক্ষক(গণিত)</a:t>
            </a: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কংশনগর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4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NikoshBAN" panose="02000000000000000000" pitchFamily="2" charset="0"/>
              </a:rPr>
              <a:t>azad3776@gmail.com</a:t>
            </a:r>
            <a:endParaRPr lang="bn-IN" sz="2400" dirty="0" smtClean="0">
              <a:solidFill>
                <a:srgbClr val="0070C0"/>
              </a:solidFill>
              <a:latin typeface="Times New Roman" panose="02020603050405020304" pitchFamily="18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6" b="20000"/>
          <a:stretch/>
        </p:blipFill>
        <p:spPr>
          <a:xfrm>
            <a:off x="1859088" y="1496649"/>
            <a:ext cx="2368717" cy="266700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548" y="1483001"/>
            <a:ext cx="1609725" cy="20955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861012" y="4054444"/>
            <a:ext cx="328347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dirty="0" smtClean="0"/>
              <a:t>শ্রেণিঃ</a:t>
            </a:r>
            <a:r>
              <a:rPr lang="en-US" dirty="0" err="1" smtClean="0"/>
              <a:t>নবম</a:t>
            </a:r>
            <a:endParaRPr lang="bn-IN" dirty="0"/>
          </a:p>
          <a:p>
            <a:pPr algn="ctr"/>
            <a:r>
              <a:rPr lang="bn-IN" dirty="0"/>
              <a:t>বিষয়ঃ পদার্থবিজ্ঞান</a:t>
            </a:r>
          </a:p>
          <a:p>
            <a:pPr algn="ctr"/>
            <a:r>
              <a:rPr lang="bn-IN" dirty="0" smtClean="0"/>
              <a:t>অধ্যায়ঃ২য়</a:t>
            </a:r>
            <a:endParaRPr lang="en-US" dirty="0" smtClean="0"/>
          </a:p>
          <a:p>
            <a:pPr algn="ctr"/>
            <a:r>
              <a:rPr lang="bn-IN" dirty="0" smtClean="0"/>
              <a:t>(গতি)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পড়ন্ত </a:t>
            </a:r>
            <a:r>
              <a:rPr lang="bn-BD" dirty="0">
                <a:latin typeface="NikoshBAN" panose="02000000000000000000" pitchFamily="2" charset="0"/>
                <a:cs typeface="NikoshBAN" panose="02000000000000000000" pitchFamily="2" charset="0"/>
              </a:rPr>
              <a:t>বস্তুর 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dirty="0" smtClean="0"/>
              <a:t>সময়ঃ </a:t>
            </a:r>
            <a:r>
              <a:rPr lang="bn-IN" dirty="0"/>
              <a:t>৫০ মিনিট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11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99" y="1486612"/>
            <a:ext cx="8575774" cy="563462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36618" y="176902"/>
            <a:ext cx="79663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7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solidFill>
                  <a:srgbClr val="FF00FF"/>
                </a:solidFill>
              </a:rPr>
              <a:t>: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83245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464" y="238846"/>
            <a:ext cx="3228976" cy="5084433"/>
          </a:xfrm>
          <a:prstGeom prst="rect">
            <a:avLst/>
          </a:prstGeom>
          <a:ln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8452685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198"/>
          <a:stretch/>
        </p:blipFill>
        <p:spPr>
          <a:xfrm>
            <a:off x="9203648" y="316385"/>
            <a:ext cx="2468593" cy="588563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580860" y="1422752"/>
            <a:ext cx="4937760" cy="405057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পড়ন্ত বস্তুর গতি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391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9097" y="1200060"/>
            <a:ext cx="7188083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109229" y="3081147"/>
            <a:ext cx="7588788" cy="1615404"/>
            <a:chOff x="672975" y="2274911"/>
            <a:chExt cx="9680721" cy="858821"/>
          </a:xfrm>
        </p:grpSpPr>
        <p:sp>
          <p:nvSpPr>
            <p:cNvPr id="5" name="TextBox 4"/>
            <p:cNvSpPr txBox="1"/>
            <p:nvPr/>
          </p:nvSpPr>
          <p:spPr>
            <a:xfrm>
              <a:off x="912248" y="2274911"/>
              <a:ext cx="9202177" cy="31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BD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মুক্তভাবে পড়ন্ত বস্তুর গতি ব্যাখ্যা করতে পারবে</a:t>
              </a:r>
              <a:r>
                <a:rPr lang="en-US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2975" y="2822839"/>
              <a:ext cx="9680720" cy="31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bn-BD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মুক্তভাবে পড়ন্ত </a:t>
              </a:r>
              <a:r>
                <a:rPr lang="bn-BD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বস্তুর সূত্রাবলী ব্যাখ্যা </a:t>
              </a:r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 পারবে।</a:t>
              </a:r>
              <a:endPara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72976" y="2585804"/>
              <a:ext cx="9680720" cy="310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b="1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bn-BD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অভিকর্ষজ ত্বরণ ব্যাখ্যা করতে পারবে</a:t>
              </a:r>
              <a:r>
                <a:rPr lang="en-US" sz="3200" b="1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21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713" y="1084640"/>
            <a:ext cx="4240531" cy="26690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6" t="7529" r="3080" b="5476"/>
          <a:stretch/>
        </p:blipFill>
        <p:spPr>
          <a:xfrm>
            <a:off x="5985061" y="1084640"/>
            <a:ext cx="5636715" cy="266904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TextBox 4"/>
          <p:cNvSpPr txBox="1"/>
          <p:nvPr/>
        </p:nvSpPr>
        <p:spPr>
          <a:xfrm>
            <a:off x="536725" y="4560476"/>
            <a:ext cx="4644887" cy="1754326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 ব্যক্তি বল উপরের দিকে ছুড়ার পর ভূমিতে ফিরে আসছে-অভিকর্ষ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31614" y="4548963"/>
            <a:ext cx="4073057" cy="1200329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সূর্‍্য ও যেকোন বস্তুর মধ্যে আকর্ষন-মহাকর্ষ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71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893571" y="1554480"/>
            <a:ext cx="4472940" cy="3246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পৃথিবীর কেন্দ্র</a:t>
            </a:r>
            <a:endParaRPr lang="en-US" sz="24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893571" y="1554480"/>
            <a:ext cx="4472940" cy="3246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পৃথিবীর কেন্দ্র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3676651" y="868680"/>
            <a:ext cx="906780" cy="6858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endParaRPr lang="en-US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4130040" y="1554480"/>
            <a:ext cx="3322320" cy="1463040"/>
            <a:chOff x="4130040" y="1554480"/>
            <a:chExt cx="3322320" cy="1463040"/>
          </a:xfrm>
        </p:grpSpPr>
        <p:cxnSp>
          <p:nvCxnSpPr>
            <p:cNvPr id="10" name="Straight Arrow Connector 9"/>
            <p:cNvCxnSpPr/>
            <p:nvPr/>
          </p:nvCxnSpPr>
          <p:spPr>
            <a:xfrm>
              <a:off x="4130040" y="1554480"/>
              <a:ext cx="0" cy="1463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Group 10"/>
            <p:cNvGrpSpPr/>
            <p:nvPr/>
          </p:nvGrpSpPr>
          <p:grpSpPr>
            <a:xfrm>
              <a:off x="4130040" y="1676400"/>
              <a:ext cx="3322320" cy="584775"/>
              <a:chOff x="4130040" y="1676400"/>
              <a:chExt cx="3322320" cy="584775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>
                <a:off x="4130040" y="1965960"/>
                <a:ext cx="1752600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/>
              <p:cNvSpPr txBox="1"/>
              <p:nvPr/>
            </p:nvSpPr>
            <p:spPr>
              <a:xfrm>
                <a:off x="6111240" y="1676400"/>
                <a:ext cx="1341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 </a:t>
                </a:r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R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14" name="TextBox 13"/>
          <p:cNvSpPr txBox="1"/>
          <p:nvPr/>
        </p:nvSpPr>
        <p:spPr>
          <a:xfrm>
            <a:off x="1695452" y="827762"/>
            <a:ext cx="1847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বস্তুর ভর </a:t>
            </a:r>
            <a:r>
              <a:rPr lang="en-US" sz="32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549399" y="2946121"/>
            <a:ext cx="26050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মহাকর্ষ সূত্রানুসারে,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154475" y="2777507"/>
                <a:ext cx="1985012" cy="92198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320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F</m:t>
                      </m:r>
                      <m:r>
                        <a:rPr lang="en-US" sz="32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𝐺𝑀𝑚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32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200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4474" y="2777507"/>
                <a:ext cx="1985012" cy="92198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781800" y="4228865"/>
                <a:ext cx="3928112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bn-BD" sz="32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গতির সূত্র থেকে,</a:t>
                </a:r>
                <a14:m>
                  <m:oMath xmlns:m="http://schemas.openxmlformats.org/officeDocument/2006/math">
                    <m:r>
                      <a:rPr lang="bn-BD" sz="32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m:rPr>
                        <m:sty m:val="p"/>
                      </m:rP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F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𝑚𝑔</m:t>
                    </m:r>
                  </m:oMath>
                </a14:m>
                <a:endParaRPr lang="en-US" sz="3200" dirty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1800" y="4228847"/>
                <a:ext cx="3928112" cy="492443"/>
              </a:xfrm>
              <a:prstGeom prst="rect">
                <a:avLst/>
              </a:prstGeom>
              <a:blipFill rotWithShape="0">
                <a:blip r:embed="rId3"/>
                <a:stretch>
                  <a:fillRect l="-6366" t="-37500" b="-5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366512" y="5409362"/>
                <a:ext cx="3831493" cy="806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n-IN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অবিকর্ষজ</m:t>
                      </m:r>
                      <m:r>
                        <a:rPr lang="bn-IN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bn-IN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ত্বরণ</m:t>
                      </m:r>
                      <m:r>
                        <a:rPr lang="bn-IN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𝐺𝑀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sz="28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6510" y="5409344"/>
                <a:ext cx="3831493" cy="80663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198611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508" y="1875731"/>
            <a:ext cx="6478989" cy="3239495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043943" y="1098364"/>
            <a:ext cx="8440972" cy="735726"/>
            <a:chOff x="0" y="1270142"/>
            <a:chExt cx="8869680" cy="898729"/>
          </a:xfrm>
        </p:grpSpPr>
        <p:sp>
          <p:nvSpPr>
            <p:cNvPr id="5" name="Rounded Rectangle 4"/>
            <p:cNvSpPr/>
            <p:nvPr/>
          </p:nvSpPr>
          <p:spPr>
            <a:xfrm>
              <a:off x="0" y="1270142"/>
              <a:ext cx="8732520" cy="898729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0" y="1441713"/>
              <a:ext cx="8869680" cy="7143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32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পৃথিবীর কোথায় অভিকর্ষজ ত্বরণের মান বেশি গাণিতিক যুক্তি দাও।</a:t>
              </a:r>
              <a:endParaRPr lang="en-US" sz="3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9335495" y="3330964"/>
            <a:ext cx="1996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বিষুবীয় অঞ্চল</a:t>
            </a:r>
            <a:endParaRPr lang="en-US" sz="32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0088" y="5060971"/>
            <a:ext cx="1645920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মেরু অঞ্চল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62039" y="513589"/>
            <a:ext cx="1889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966008" y="654033"/>
            <a:ext cx="24536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 মিনিট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94525" y="5529179"/>
                <a:ext cx="10296939" cy="10783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g=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𝐺𝑀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p>
                      </m:den>
                    </m:f>
                  </m:oMath>
                </a14:m>
                <a:r>
                  <a:rPr lang="bn-BD" dirty="0">
                    <a:solidFill>
                      <a:srgbClr val="FF0000"/>
                    </a:solidFill>
                  </a:rPr>
                  <a:t> সমীকরণে ব্যাসার্ধ্য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বিষুবীয়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অঞ্চলে</a:t>
                </a:r>
                <a:r>
                  <a:rPr lang="bn-BD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bn-BD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আবার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মেরু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dirty="0">
                        <a:solidFill>
                          <a:srgbClr val="FF0000"/>
                        </a:solidFill>
                      </a:rPr>
                      <m:t>অঞ্চলে</m:t>
                    </m:r>
                    <m:r>
                      <a:rPr lang="en-US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6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bn-BD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ধরে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হিসাব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করা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যেতে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bn-BD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পারে</m:t>
                    </m:r>
                  </m:oMath>
                </a14:m>
                <a:r>
                  <a:rPr lang="bn-BD" dirty="0">
                    <a:solidFill>
                      <a:srgbClr val="FF0000"/>
                    </a:solidFill>
                  </a:rPr>
                  <a:t>।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522" y="5529178"/>
                <a:ext cx="10296939" cy="762773"/>
              </a:xfrm>
              <a:prstGeom prst="rect">
                <a:avLst/>
              </a:prstGeom>
              <a:blipFill rotWithShape="0">
                <a:blip r:embed="rId3"/>
                <a:stretch>
                  <a:fillRect l="-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35932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440</TotalTime>
  <Words>356</Words>
  <Application>Microsoft Office PowerPoint</Application>
  <PresentationFormat>Custom</PresentationFormat>
  <Paragraphs>60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Organic</vt:lpstr>
      <vt:lpstr>1_Austin</vt:lpstr>
      <vt:lpstr>2_Austin</vt:lpstr>
      <vt:lpstr>Austin</vt:lpstr>
      <vt:lpstr>3_Austin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</dc:creator>
  <cp:lastModifiedBy>Afra Moni</cp:lastModifiedBy>
  <cp:revision>87</cp:revision>
  <dcterms:created xsi:type="dcterms:W3CDTF">2019-10-29T16:42:50Z</dcterms:created>
  <dcterms:modified xsi:type="dcterms:W3CDTF">2019-11-08T13:52:13Z</dcterms:modified>
</cp:coreProperties>
</file>