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5" r:id="rId4"/>
    <p:sldId id="279" r:id="rId5"/>
    <p:sldId id="280" r:id="rId6"/>
    <p:sldId id="281" r:id="rId7"/>
    <p:sldId id="295" r:id="rId8"/>
    <p:sldId id="264" r:id="rId9"/>
    <p:sldId id="299" r:id="rId10"/>
    <p:sldId id="300" r:id="rId11"/>
    <p:sldId id="301" r:id="rId12"/>
    <p:sldId id="302" r:id="rId13"/>
    <p:sldId id="303" r:id="rId14"/>
    <p:sldId id="305" r:id="rId15"/>
    <p:sldId id="304" r:id="rId16"/>
    <p:sldId id="306" r:id="rId17"/>
    <p:sldId id="307" r:id="rId18"/>
    <p:sldId id="308" r:id="rId19"/>
    <p:sldId id="310" r:id="rId20"/>
    <p:sldId id="309" r:id="rId21"/>
    <p:sldId id="312" r:id="rId22"/>
    <p:sldId id="313" r:id="rId23"/>
    <p:sldId id="314" r:id="rId24"/>
    <p:sldId id="315" r:id="rId25"/>
    <p:sldId id="316" r:id="rId26"/>
    <p:sldId id="297" r:id="rId27"/>
    <p:sldId id="29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0612"/>
    <a:srgbClr val="000000"/>
    <a:srgbClr val="53F937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BEE2E-7EBC-46A8-9B68-A51E940EFCBD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B9ACE-F91A-42E0-9F27-6AD1F01C8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0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BEE2E-7EBC-46A8-9B68-A51E940EFCBD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B9ACE-F91A-42E0-9F27-6AD1F01C8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62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BEE2E-7EBC-46A8-9B68-A51E940EFCBD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B9ACE-F91A-42E0-9F27-6AD1F01C8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37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BEE2E-7EBC-46A8-9B68-A51E940EFCBD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B9ACE-F91A-42E0-9F27-6AD1F01C8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383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BEE2E-7EBC-46A8-9B68-A51E940EFCBD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B9ACE-F91A-42E0-9F27-6AD1F01C8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47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BEE2E-7EBC-46A8-9B68-A51E940EFCBD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B9ACE-F91A-42E0-9F27-6AD1F01C8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17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BEE2E-7EBC-46A8-9B68-A51E940EFCBD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B9ACE-F91A-42E0-9F27-6AD1F01C8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957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BEE2E-7EBC-46A8-9B68-A51E940EFCBD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B9ACE-F91A-42E0-9F27-6AD1F01C8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62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BEE2E-7EBC-46A8-9B68-A51E940EFCBD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B9ACE-F91A-42E0-9F27-6AD1F01C8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763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BEE2E-7EBC-46A8-9B68-A51E940EFCBD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B9ACE-F91A-42E0-9F27-6AD1F01C8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7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BEE2E-7EBC-46A8-9B68-A51E940EFCBD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B9ACE-F91A-42E0-9F27-6AD1F01C8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35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BEE2E-7EBC-46A8-9B68-A51E940EFCBD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B9ACE-F91A-42E0-9F27-6AD1F01C8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110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1.jpeg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g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hyperlink" Target="https://www.youtube.com/watch?v=DN7JYFJPSGg" TargetMode="Externa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alpha val="0"/>
                <a:lumMod val="4000"/>
                <a:lumOff val="96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-13855" y="1"/>
            <a:ext cx="12191999" cy="6857999"/>
          </a:xfrm>
          <a:prstGeom prst="frame">
            <a:avLst>
              <a:gd name="adj1" fmla="val 162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397" y="265978"/>
            <a:ext cx="957349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rgbClr val="00206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   </a:t>
            </a:r>
            <a:r>
              <a:rPr lang="en-US" sz="3600" dirty="0" smtClean="0">
                <a:solidFill>
                  <a:srgbClr val="00206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        </a:t>
            </a:r>
            <a:r>
              <a:rPr lang="en-US" sz="3600" b="1" dirty="0" smtClean="0">
                <a:solidFill>
                  <a:srgbClr val="FF0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W</a:t>
            </a:r>
            <a:r>
              <a:rPr lang="en-US" sz="3600" b="1" dirty="0" smtClean="0">
                <a:solidFill>
                  <a:srgbClr val="00206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e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l</a:t>
            </a:r>
            <a:r>
              <a:rPr lang="en-US" sz="3600" b="1" dirty="0" smtClean="0">
                <a:solidFill>
                  <a:srgbClr val="00B05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c</a:t>
            </a:r>
            <a:r>
              <a:rPr lang="en-US" sz="3600" b="1" dirty="0" smtClean="0">
                <a:solidFill>
                  <a:srgbClr val="00206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o</a:t>
            </a:r>
            <a:r>
              <a:rPr lang="en-US" sz="3600" b="1" dirty="0" smtClean="0">
                <a:solidFill>
                  <a:srgbClr val="FF0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m</a:t>
            </a:r>
            <a:r>
              <a:rPr lang="en-US" sz="3600" b="1" dirty="0" smtClean="0">
                <a:solidFill>
                  <a:srgbClr val="7030A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e</a:t>
            </a:r>
            <a:r>
              <a:rPr lang="en-US" sz="3600" b="1" dirty="0" smtClean="0">
                <a:solidFill>
                  <a:srgbClr val="00206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t</a:t>
            </a:r>
            <a:r>
              <a:rPr lang="en-US" sz="3600" b="1" dirty="0">
                <a:solidFill>
                  <a:srgbClr val="00206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o </a:t>
            </a:r>
            <a:r>
              <a:rPr lang="en-US" sz="3600" b="1" dirty="0">
                <a:solidFill>
                  <a:srgbClr val="FF0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o</a:t>
            </a:r>
            <a:r>
              <a:rPr lang="en-US" sz="3600" b="1" dirty="0">
                <a:solidFill>
                  <a:srgbClr val="00206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u</a:t>
            </a:r>
            <a:r>
              <a:rPr lang="en-US" sz="3600" b="1" dirty="0">
                <a:solidFill>
                  <a:srgbClr val="7030A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r</a:t>
            </a:r>
            <a:r>
              <a:rPr lang="en-US" sz="3600" b="1" dirty="0">
                <a:solidFill>
                  <a:srgbClr val="00206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E</a:t>
            </a:r>
            <a:r>
              <a:rPr lang="en-US" sz="3600" b="1" dirty="0">
                <a:solidFill>
                  <a:srgbClr val="00206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n</a:t>
            </a:r>
            <a:r>
              <a:rPr lang="en-US" sz="3600" b="1" dirty="0">
                <a:solidFill>
                  <a:srgbClr val="00B05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g</a:t>
            </a:r>
            <a:r>
              <a:rPr lang="en-US" sz="3600" b="1" dirty="0">
                <a:solidFill>
                  <a:srgbClr val="00206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l</a:t>
            </a:r>
            <a:r>
              <a:rPr lang="en-US" sz="3600" b="1" dirty="0">
                <a:solidFill>
                  <a:srgbClr val="7030A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i</a:t>
            </a:r>
            <a:r>
              <a:rPr lang="en-US" sz="3600" b="1" dirty="0">
                <a:solidFill>
                  <a:schemeClr val="accent4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s</a:t>
            </a:r>
            <a:r>
              <a:rPr lang="en-US" sz="3600" b="1" dirty="0">
                <a:solidFill>
                  <a:srgbClr val="C00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h</a:t>
            </a:r>
            <a:r>
              <a:rPr lang="en-US" sz="3600" b="1" dirty="0">
                <a:solidFill>
                  <a:srgbClr val="00206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c</a:t>
            </a:r>
            <a:r>
              <a:rPr lang="en-US" sz="3600" b="1" dirty="0">
                <a:solidFill>
                  <a:srgbClr val="00206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l</a:t>
            </a:r>
            <a:r>
              <a:rPr lang="en-US" sz="3600" b="1" dirty="0">
                <a:solidFill>
                  <a:srgbClr val="7030A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a</a:t>
            </a:r>
            <a:r>
              <a:rPr lang="en-US" sz="3600" b="1" dirty="0">
                <a:solidFill>
                  <a:srgbClr val="00206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s</a:t>
            </a:r>
            <a:r>
              <a:rPr lang="en-US" sz="3600" b="1" dirty="0">
                <a:solidFill>
                  <a:srgbClr val="C00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s</a:t>
            </a:r>
            <a:r>
              <a:rPr lang="en-US" sz="3600" b="1" dirty="0">
                <a:solidFill>
                  <a:srgbClr val="00206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002060"/>
              </a:solidFill>
              <a:latin typeface="Algerian" panose="04020705040A02060702" pitchFamily="8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7" y="1178286"/>
            <a:ext cx="9220203" cy="5015375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28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27000">
              <a:schemeClr val="accent6">
                <a:lumMod val="45000"/>
                <a:lumOff val="55000"/>
              </a:schemeClr>
            </a:gs>
            <a:gs pos="75000">
              <a:schemeClr val="accent2">
                <a:lumMod val="40000"/>
                <a:lumOff val="60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081164" cy="6858000"/>
          </a:xfrm>
          <a:prstGeom prst="frame">
            <a:avLst>
              <a:gd name="adj1" fmla="val 2123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CF34DC-848F-4153-8904-7B2C0BC71BD9}"/>
              </a:ext>
            </a:extLst>
          </p:cNvPr>
          <p:cNvSpPr/>
          <p:nvPr/>
        </p:nvSpPr>
        <p:spPr>
          <a:xfrm>
            <a:off x="1558637" y="487344"/>
            <a:ext cx="7994073" cy="55098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are the worst sufferers of traffic jam?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7342908" y="2008909"/>
            <a:ext cx="4433455" cy="3352800"/>
          </a:xfrm>
          <a:prstGeom prst="leftArrow">
            <a:avLst>
              <a:gd name="adj1" fmla="val 100000"/>
              <a:gd name="adj2" fmla="val 24026"/>
            </a:avLst>
          </a:prstGeom>
          <a:solidFill>
            <a:schemeClr val="accent5">
              <a:lumMod val="20000"/>
              <a:lumOff val="8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classes of people have to suffer this problem. Specially the city dwellers have to suffer it much.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11" y="1431208"/>
            <a:ext cx="5777345" cy="5033911"/>
          </a:xfrm>
          <a:prstGeom prst="rect">
            <a:avLst/>
          </a:prstGeom>
          <a:ln>
            <a:solidFill>
              <a:srgbClr val="0D0612"/>
            </a:solidFill>
          </a:ln>
        </p:spPr>
      </p:pic>
    </p:spTree>
    <p:extLst>
      <p:ext uri="{BB962C8B-B14F-4D97-AF65-F5344CB8AC3E}">
        <p14:creationId xmlns:p14="http://schemas.microsoft.com/office/powerpoint/2010/main" val="411646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27000">
              <a:schemeClr val="accent6">
                <a:lumMod val="45000"/>
                <a:lumOff val="55000"/>
              </a:schemeClr>
            </a:gs>
            <a:gs pos="75000">
              <a:schemeClr val="accent2">
                <a:lumMod val="40000"/>
                <a:lumOff val="60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1"/>
            <a:ext cx="12081164" cy="7135090"/>
          </a:xfrm>
          <a:prstGeom prst="frame">
            <a:avLst>
              <a:gd name="adj1" fmla="val 2123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422564" y="490976"/>
            <a:ext cx="11236036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causes of traffic jam?/ Why does it occur?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574965" y="1215415"/>
            <a:ext cx="7710054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many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causes for traffic jam.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418" y="1939854"/>
            <a:ext cx="5470922" cy="4236822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ight Arrow 1"/>
          <p:cNvSpPr/>
          <p:nvPr/>
        </p:nvSpPr>
        <p:spPr>
          <a:xfrm>
            <a:off x="277902" y="2946565"/>
            <a:ext cx="5414691" cy="1833253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Density of population……..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718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800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081164" cy="6858000"/>
          </a:xfrm>
          <a:prstGeom prst="frame">
            <a:avLst>
              <a:gd name="adj1" fmla="val 2123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77902" y="2905001"/>
            <a:ext cx="4335662" cy="1833253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Enormous increase of vehicles……….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890" y="561109"/>
            <a:ext cx="6096000" cy="5735782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790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081164" cy="6858000"/>
          </a:xfrm>
          <a:prstGeom prst="frame">
            <a:avLst>
              <a:gd name="adj1" fmla="val 2123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637308" y="730827"/>
            <a:ext cx="5417127" cy="1555172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nsufficient roads and streets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67"/>
          <a:stretch/>
        </p:blipFill>
        <p:spPr>
          <a:xfrm>
            <a:off x="6359236" y="308264"/>
            <a:ext cx="5417127" cy="34047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0" y="2563090"/>
            <a:ext cx="5091547" cy="4017819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flipH="1">
            <a:off x="6359236" y="4021282"/>
            <a:ext cx="4932219" cy="190500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arrow roads and streets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2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chemeClr val="accent2">
                <a:lumMod val="5000"/>
                <a:lumOff val="95000"/>
              </a:schemeClr>
            </a:gs>
            <a:gs pos="53000">
              <a:schemeClr val="accent2">
                <a:lumMod val="45000"/>
                <a:lumOff val="55000"/>
                <a:alpha val="0"/>
              </a:schemeClr>
            </a:gs>
            <a:gs pos="86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23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345" y="193965"/>
            <a:ext cx="4793673" cy="38100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5" name="Right Arrow 4"/>
          <p:cNvSpPr/>
          <p:nvPr/>
        </p:nvSpPr>
        <p:spPr>
          <a:xfrm>
            <a:off x="477980" y="748145"/>
            <a:ext cx="5673437" cy="148590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Illegal perking…..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3" y="2604654"/>
            <a:ext cx="5084617" cy="3810001"/>
          </a:xfrm>
          <a:prstGeom prst="rect">
            <a:avLst/>
          </a:prstGeom>
          <a:ln>
            <a:solidFill>
              <a:srgbClr val="0D0612"/>
            </a:solidFill>
          </a:ln>
        </p:spPr>
      </p:pic>
      <p:sp>
        <p:nvSpPr>
          <p:cNvPr id="6" name="Right Arrow 5"/>
          <p:cNvSpPr/>
          <p:nvPr/>
        </p:nvSpPr>
        <p:spPr>
          <a:xfrm flipH="1">
            <a:off x="6096000" y="4165023"/>
            <a:ext cx="4932219" cy="19050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0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 taking tendency of drivers…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74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6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081164" cy="6858000"/>
          </a:xfrm>
          <a:prstGeom prst="frame">
            <a:avLst>
              <a:gd name="adj1" fmla="val 2123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18653"/>
            <a:ext cx="5874327" cy="4114802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" name="Right Arrow 4"/>
          <p:cNvSpPr/>
          <p:nvPr/>
        </p:nvSpPr>
        <p:spPr>
          <a:xfrm>
            <a:off x="477981" y="329045"/>
            <a:ext cx="4329546" cy="19050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Whim of drivers…..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6492174" y="4537363"/>
            <a:ext cx="4522190" cy="1600200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eeping construction materials on roads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6" y="2563090"/>
            <a:ext cx="5417127" cy="394854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6344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chemeClr val="accent2">
                <a:lumMod val="5000"/>
                <a:lumOff val="95000"/>
              </a:schemeClr>
            </a:gs>
            <a:gs pos="53000">
              <a:schemeClr val="accent2">
                <a:lumMod val="45000"/>
                <a:lumOff val="55000"/>
                <a:alpha val="0"/>
              </a:schemeClr>
            </a:gs>
            <a:gs pos="86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23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5569526" y="4833174"/>
            <a:ext cx="5874328" cy="1600200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nvalid and unlicensed  vehicles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76" y="2290866"/>
            <a:ext cx="5098806" cy="4142508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</p:pic>
      <p:sp>
        <p:nvSpPr>
          <p:cNvPr id="7" name="Right Arrow 6"/>
          <p:cNvSpPr/>
          <p:nvPr/>
        </p:nvSpPr>
        <p:spPr>
          <a:xfrm>
            <a:off x="477981" y="329045"/>
            <a:ext cx="5382492" cy="190500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Occupying footpath…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73" y="329046"/>
            <a:ext cx="5416463" cy="4328884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6962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accent2">
                <a:lumMod val="5000"/>
                <a:lumOff val="95000"/>
              </a:schemeClr>
            </a:gs>
            <a:gs pos="55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081164" cy="6858000"/>
          </a:xfrm>
          <a:prstGeom prst="frame">
            <a:avLst>
              <a:gd name="adj1" fmla="val 2123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19" y="550237"/>
            <a:ext cx="3879271" cy="3244548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162" y="550237"/>
            <a:ext cx="3879272" cy="327135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888" y="496633"/>
            <a:ext cx="3432229" cy="327135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68037" y="4291418"/>
            <a:ext cx="329738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Disobeying traffic rules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33453" y="4291418"/>
            <a:ext cx="3689002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Poor and unplanned road construction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67185" y="4291418"/>
            <a:ext cx="3172686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Old traffic control system and insufficient traffic police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58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23000">
              <a:schemeClr val="accent4">
                <a:lumMod val="45000"/>
                <a:lumOff val="55000"/>
              </a:schemeClr>
            </a:gs>
            <a:gs pos="64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081164" cy="6858000"/>
          </a:xfrm>
          <a:prstGeom prst="frame">
            <a:avLst>
              <a:gd name="adj1" fmla="val 2123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BB842A-6230-4403-88E7-3B3450239572}"/>
              </a:ext>
            </a:extLst>
          </p:cNvPr>
          <p:cNvSpPr/>
          <p:nvPr/>
        </p:nvSpPr>
        <p:spPr>
          <a:xfrm>
            <a:off x="2306782" y="367464"/>
            <a:ext cx="6531767" cy="53874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Where does it occur frequently?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622" y="1986124"/>
            <a:ext cx="3750887" cy="31475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381" y="1933095"/>
            <a:ext cx="3776586" cy="33930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50" y="1928419"/>
            <a:ext cx="3615370" cy="336862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9BB842A-6230-4403-88E7-3B3450239572}"/>
              </a:ext>
            </a:extLst>
          </p:cNvPr>
          <p:cNvSpPr/>
          <p:nvPr/>
        </p:nvSpPr>
        <p:spPr>
          <a:xfrm>
            <a:off x="2086802" y="1133383"/>
            <a:ext cx="6531767" cy="5387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frequently occurs in…..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BB842A-6230-4403-88E7-3B3450239572}"/>
              </a:ext>
            </a:extLst>
          </p:cNvPr>
          <p:cNvSpPr/>
          <p:nvPr/>
        </p:nvSpPr>
        <p:spPr>
          <a:xfrm>
            <a:off x="877993" y="5553339"/>
            <a:ext cx="2417618" cy="5387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arket place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BB842A-6230-4403-88E7-3B3450239572}"/>
              </a:ext>
            </a:extLst>
          </p:cNvPr>
          <p:cNvSpPr/>
          <p:nvPr/>
        </p:nvSpPr>
        <p:spPr>
          <a:xfrm>
            <a:off x="4548296" y="5556408"/>
            <a:ext cx="2984572" cy="5387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urning of road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BB842A-6230-4403-88E7-3B3450239572}"/>
              </a:ext>
            </a:extLst>
          </p:cNvPr>
          <p:cNvSpPr/>
          <p:nvPr/>
        </p:nvSpPr>
        <p:spPr>
          <a:xfrm>
            <a:off x="8072119" y="5624171"/>
            <a:ext cx="3629892" cy="5387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usiest point of road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63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60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8654" y="193963"/>
            <a:ext cx="6162336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effects of traffic jam 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081164" cy="6858000"/>
          </a:xfrm>
          <a:prstGeom prst="frame">
            <a:avLst>
              <a:gd name="adj1" fmla="val 2123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546" y="2107578"/>
            <a:ext cx="3422071" cy="2519521"/>
          </a:xfrm>
          <a:prstGeom prst="rect">
            <a:avLst/>
          </a:prstGeom>
          <a:ln>
            <a:solidFill>
              <a:srgbClr val="0D0612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9" t="9852"/>
          <a:stretch/>
        </p:blipFill>
        <p:spPr>
          <a:xfrm>
            <a:off x="8136080" y="2061439"/>
            <a:ext cx="3626429" cy="2546393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9" t="5845" r="26998" b="37549"/>
          <a:stretch/>
        </p:blipFill>
        <p:spPr>
          <a:xfrm>
            <a:off x="384464" y="2051942"/>
            <a:ext cx="3560619" cy="2613943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9" name="TextBox 2"/>
          <p:cNvSpPr txBox="1"/>
          <p:nvPr/>
        </p:nvSpPr>
        <p:spPr>
          <a:xfrm>
            <a:off x="169746" y="856980"/>
            <a:ext cx="11419116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causes untold sufferings to the people . Office goers cannot go to offices. Students cannot go to schools or colleges. It causes  great sufferings to the…..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6019" y="4801632"/>
            <a:ext cx="2320443" cy="58477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Office goers 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4329546" y="4692155"/>
            <a:ext cx="3422071" cy="1077218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school college going students 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8044964" y="4812390"/>
            <a:ext cx="3817022" cy="107721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Ambulance carrying dying patients.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685583" y="5973931"/>
            <a:ext cx="10467326" cy="58477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a word, It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kills our valuable time and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hampers our works.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141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7" grpId="0" animBg="1"/>
      <p:bldP spid="10" grpId="0" animBg="1"/>
      <p:bldP spid="11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chemeClr val="accent2">
                <a:lumMod val="20000"/>
                <a:lumOff val="80000"/>
              </a:schemeClr>
            </a:gs>
            <a:gs pos="6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495138" y="1398542"/>
            <a:ext cx="6419771" cy="28007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prstClr val="black"/>
                </a:solidFill>
                <a:latin typeface="Candara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Manik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Chandra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Majumder</a:t>
            </a:r>
            <a:endParaRPr lang="en-US" sz="3200" b="1" dirty="0" smtClean="0">
              <a:solidFill>
                <a:srgbClr val="002060"/>
              </a:solidFill>
            </a:endParaRPr>
          </a:p>
          <a:p>
            <a:r>
              <a:rPr lang="en-US" sz="32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Senior </a:t>
            </a:r>
            <a:r>
              <a:rPr lang="en-US" sz="28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Teacher  (English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b="1" dirty="0" err="1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Gazirhat</a:t>
            </a:r>
            <a:r>
              <a:rPr lang="en-US" sz="3200" b="1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High School</a:t>
            </a:r>
            <a:endParaRPr lang="en-US" sz="3200" b="1" dirty="0">
              <a:solidFill>
                <a:srgbClr val="D60093"/>
              </a:solidFill>
            </a:endParaRPr>
          </a:p>
          <a:p>
            <a:pPr lvl="0"/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Senbag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Noakhali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Mobile No: 01717155169</a:t>
            </a:r>
          </a:p>
          <a:p>
            <a:pPr lvl="0"/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Email: manikmajumder01@gmail.com</a:t>
            </a:r>
            <a:endParaRPr lang="en-US" dirty="0">
              <a:solidFill>
                <a:srgbClr val="002060"/>
              </a:solidFill>
              <a:latin typeface="Candar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0" y="4472962"/>
            <a:ext cx="4613563" cy="200054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2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Class: Eight-Ten</a:t>
            </a:r>
            <a:endParaRPr lang="en-US" sz="3200" b="1" dirty="0">
              <a:solidFill>
                <a:srgbClr val="D60093"/>
              </a:solidFill>
            </a:endParaRPr>
          </a:p>
          <a:p>
            <a:pPr>
              <a:defRPr/>
            </a:pPr>
            <a:r>
              <a:rPr lang="en-US" sz="3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US" sz="28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English 1st paper</a:t>
            </a:r>
          </a:p>
          <a:p>
            <a:pPr>
              <a:defRPr/>
            </a:pPr>
            <a:r>
              <a:rPr lang="en-US" sz="2800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Time : 50 Minutes </a:t>
            </a:r>
          </a:p>
          <a:p>
            <a:pPr>
              <a:defRPr/>
            </a:pPr>
            <a:r>
              <a:rPr lang="en-US" sz="28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Date : </a:t>
            </a:r>
            <a:r>
              <a:rPr lang="en-US" sz="28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00/00/2019</a:t>
            </a:r>
            <a:endParaRPr lang="en-US" sz="28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-401782"/>
            <a:ext cx="12192000" cy="7148945"/>
          </a:xfrm>
          <a:prstGeom prst="frame">
            <a:avLst>
              <a:gd name="adj1" fmla="val 2035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35835" y="61386"/>
            <a:ext cx="4118606" cy="120032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7200" b="1" dirty="0" smtClean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Identity</a:t>
            </a:r>
            <a:endParaRPr lang="en-US" sz="7200" b="1" dirty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96" y="1398542"/>
            <a:ext cx="4267200" cy="48906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41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6000">
              <a:schemeClr val="accent2">
                <a:lumMod val="5000"/>
                <a:lumOff val="95000"/>
              </a:schemeClr>
            </a:gs>
            <a:gs pos="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081164" cy="6858000"/>
          </a:xfrm>
          <a:prstGeom prst="frame">
            <a:avLst>
              <a:gd name="adj1" fmla="val 2123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1534391" y="300451"/>
            <a:ext cx="845820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can we  solve these problems?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5528" y="965615"/>
            <a:ext cx="11596254" cy="523220"/>
          </a:xfrm>
          <a:prstGeom prst="rect">
            <a:avLst/>
          </a:prstGeom>
          <a:ln>
            <a:solidFill>
              <a:srgbClr val="53F937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order to solve these problems our government should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 necessary steps.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" y="1731818"/>
            <a:ext cx="4987637" cy="4586139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sp>
        <p:nvSpPr>
          <p:cNvPr id="10" name="Left Arrow 9"/>
          <p:cNvSpPr/>
          <p:nvPr/>
        </p:nvSpPr>
        <p:spPr>
          <a:xfrm>
            <a:off x="5531427" y="2454450"/>
            <a:ext cx="5760028" cy="3309041"/>
          </a:xfrm>
          <a:prstGeom prst="leftArrow">
            <a:avLst>
              <a:gd name="adj1" fmla="val 100000"/>
              <a:gd name="adj2" fmla="val 2179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number of traffic police should be increased and more traffic police should be engaged in the busiest  point of the road.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801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000">
              <a:schemeClr val="accent2">
                <a:lumMod val="5000"/>
                <a:lumOff val="95000"/>
              </a:schemeClr>
            </a:gs>
            <a:gs pos="0">
              <a:schemeClr val="accent2">
                <a:lumMod val="45000"/>
                <a:lumOff val="55000"/>
              </a:schemeClr>
            </a:gs>
            <a:gs pos="85000">
              <a:schemeClr val="accent2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081164" cy="6858000"/>
          </a:xfrm>
          <a:prstGeom prst="frame">
            <a:avLst>
              <a:gd name="adj1" fmla="val 2123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1" y="318655"/>
            <a:ext cx="3671455" cy="3110345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7" name="Left Arrow 6"/>
          <p:cNvSpPr/>
          <p:nvPr/>
        </p:nvSpPr>
        <p:spPr>
          <a:xfrm>
            <a:off x="4073236" y="715901"/>
            <a:ext cx="7703127" cy="2297316"/>
          </a:xfrm>
          <a:prstGeom prst="leftArrow">
            <a:avLst>
              <a:gd name="adj1" fmla="val 100000"/>
              <a:gd name="adj2" fmla="val 21795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traffic controlled system should be modernized.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7" t="20416" r="5647" b="7905"/>
          <a:stretch/>
        </p:blipFill>
        <p:spPr>
          <a:xfrm>
            <a:off x="401781" y="3667991"/>
            <a:ext cx="4530436" cy="2951018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" name="Left Arrow 7"/>
          <p:cNvSpPr/>
          <p:nvPr/>
        </p:nvSpPr>
        <p:spPr>
          <a:xfrm>
            <a:off x="5895109" y="4408856"/>
            <a:ext cx="5001491" cy="1066523"/>
          </a:xfrm>
          <a:prstGeom prst="leftArrow">
            <a:avLst>
              <a:gd name="adj1" fmla="val 100000"/>
              <a:gd name="adj2" fmla="val 21795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Specious and two ways road should be constructed.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060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accent2">
                <a:lumMod val="5000"/>
                <a:lumOff val="95000"/>
              </a:schemeClr>
            </a:gs>
            <a:gs pos="43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081164" cy="6858000"/>
          </a:xfrm>
          <a:prstGeom prst="frame">
            <a:avLst>
              <a:gd name="adj1" fmla="val 2123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87"/>
          <a:stretch/>
        </p:blipFill>
        <p:spPr>
          <a:xfrm>
            <a:off x="498763" y="554182"/>
            <a:ext cx="5854357" cy="58189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Left Arrow 4"/>
          <p:cNvSpPr/>
          <p:nvPr/>
        </p:nvSpPr>
        <p:spPr>
          <a:xfrm>
            <a:off x="6463145" y="2549237"/>
            <a:ext cx="5299364" cy="1793888"/>
          </a:xfrm>
          <a:prstGeom prst="leftArrow">
            <a:avLst>
              <a:gd name="adj1" fmla="val 100000"/>
              <a:gd name="adj2" fmla="val 21795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this regard public awareness is very necessary.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289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chemeClr val="accent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70398" y="392921"/>
            <a:ext cx="7054948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work (Oral Test)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081164" cy="6858000"/>
          </a:xfrm>
          <a:prstGeom prst="frame">
            <a:avLst>
              <a:gd name="adj1" fmla="val 2123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CF34DC-848F-4153-8904-7B2C0BC71BD9}"/>
              </a:ext>
            </a:extLst>
          </p:cNvPr>
          <p:cNvSpPr/>
          <p:nvPr/>
        </p:nvSpPr>
        <p:spPr>
          <a:xfrm>
            <a:off x="1891383" y="1685972"/>
            <a:ext cx="6009409" cy="5509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How can you define traffic jam?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CF34DC-848F-4153-8904-7B2C0BC71BD9}"/>
              </a:ext>
            </a:extLst>
          </p:cNvPr>
          <p:cNvSpPr/>
          <p:nvPr/>
        </p:nvSpPr>
        <p:spPr>
          <a:xfrm>
            <a:off x="1981438" y="2514736"/>
            <a:ext cx="5829301" cy="55098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b) Where is it seen frequently?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CF34DC-848F-4153-8904-7B2C0BC71BD9}"/>
              </a:ext>
            </a:extLst>
          </p:cNvPr>
          <p:cNvSpPr/>
          <p:nvPr/>
        </p:nvSpPr>
        <p:spPr>
          <a:xfrm>
            <a:off x="2043545" y="3214606"/>
            <a:ext cx="7994073" cy="550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Who are the worst sufferers of traffic jam?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33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5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  <a:alpha val="0"/>
              </a:schemeClr>
            </a:gs>
            <a:gs pos="20354">
              <a:schemeClr val="accent1">
                <a:lumMod val="45000"/>
                <a:lumOff val="55000"/>
              </a:schemeClr>
            </a:gs>
            <a:gs pos="32000">
              <a:schemeClr val="accent1">
                <a:lumMod val="30000"/>
                <a:lumOff val="70000"/>
              </a:schemeClr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38598" y="389150"/>
            <a:ext cx="3338945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23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91394" y="1459228"/>
            <a:ext cx="3354533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Group-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Meghna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15720" y="1531792"/>
            <a:ext cx="3331154" cy="64633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Group-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Jhmuna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583" y="1459229"/>
            <a:ext cx="3074842" cy="64633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Group-Padma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gular Pentagon 9"/>
          <p:cNvSpPr/>
          <p:nvPr/>
        </p:nvSpPr>
        <p:spPr>
          <a:xfrm>
            <a:off x="4588777" y="2561079"/>
            <a:ext cx="3179617" cy="3296160"/>
          </a:xfrm>
          <a:prstGeom prst="pentagon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out the effects of traffic Jam.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gular Pentagon 10"/>
          <p:cNvSpPr/>
          <p:nvPr/>
        </p:nvSpPr>
        <p:spPr>
          <a:xfrm>
            <a:off x="8265969" y="2423244"/>
            <a:ext cx="3232436" cy="3296160"/>
          </a:xfrm>
          <a:prstGeom prst="pentagon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Suggest about the solution of traffic Jam.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gular Pentagon 11"/>
          <p:cNvSpPr/>
          <p:nvPr/>
        </p:nvSpPr>
        <p:spPr>
          <a:xfrm>
            <a:off x="223189" y="2561079"/>
            <a:ext cx="3232436" cy="3296160"/>
          </a:xfrm>
          <a:prstGeom prst="pentagon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out the causes of traffic Jam.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59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1">
                <a:lumMod val="45000"/>
                <a:lumOff val="55000"/>
                <a:alpha val="0"/>
              </a:schemeClr>
            </a:gs>
            <a:gs pos="100000">
              <a:schemeClr val="accent1">
                <a:lumMod val="45000"/>
                <a:lumOff val="55000"/>
                <a:alpha val="0"/>
              </a:schemeClr>
            </a:gs>
            <a:gs pos="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40381" y="746986"/>
            <a:ext cx="3927763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081164" cy="6858000"/>
          </a:xfrm>
          <a:prstGeom prst="frame">
            <a:avLst>
              <a:gd name="adj1" fmla="val 2123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5745" y="2263412"/>
            <a:ext cx="10723419" cy="317009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Answer 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 in short.</a:t>
            </a: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a) What 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traffic jam?</a:t>
            </a:r>
          </a:p>
          <a:p>
            <a:pPr lvl="0"/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b) Where 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why is it caused?</a:t>
            </a:r>
          </a:p>
          <a:p>
            <a:pPr lvl="0"/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c) What are the 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problems of a traffic jam?</a:t>
            </a:r>
          </a:p>
          <a:p>
            <a:pPr lvl="0"/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d) What 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 we do to get rid of traffic jam?</a:t>
            </a:r>
          </a:p>
        </p:txBody>
      </p:sp>
    </p:spTree>
    <p:extLst>
      <p:ext uri="{BB962C8B-B14F-4D97-AF65-F5344CB8AC3E}">
        <p14:creationId xmlns:p14="http://schemas.microsoft.com/office/powerpoint/2010/main" val="3028006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29000"/>
            <a:lum/>
          </a:blip>
          <a:srcRect/>
          <a:stretch>
            <a:fillRect t="-79000" b="-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23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2412611" y="482013"/>
            <a:ext cx="6858000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Home work</a:t>
            </a:r>
          </a:p>
        </p:txBody>
      </p:sp>
      <p:sp>
        <p:nvSpPr>
          <p:cNvPr id="8" name="TextBox 5"/>
          <p:cNvSpPr txBox="1"/>
          <p:nvPr/>
        </p:nvSpPr>
        <p:spPr>
          <a:xfrm>
            <a:off x="2745398" y="5856068"/>
            <a:ext cx="6948756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Write a paragraph on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‘Traffic Jam’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398" y="1355501"/>
            <a:ext cx="6525213" cy="3953033"/>
          </a:xfrm>
          <a:prstGeom prst="rect">
            <a:avLst/>
          </a:prstGeom>
          <a:solidFill>
            <a:srgbClr val="002060"/>
          </a:solidFill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9845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95000">
              <a:schemeClr val="accent2">
                <a:lumMod val="20000"/>
                <a:lumOff val="80000"/>
                <a:alpha val="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23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71" y="552926"/>
            <a:ext cx="10058400" cy="57521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8817" y="2618509"/>
            <a:ext cx="9899073" cy="135774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 smtClean="0">
                <a:ln w="5715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Good Bye</a:t>
            </a:r>
            <a:endParaRPr kumimoji="0" lang="en-US" sz="11500" b="0" i="0" u="none" strike="noStrike" kern="1200" cap="none" spc="0" normalizeH="0" baseline="0" noProof="0" dirty="0">
              <a:ln w="5715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18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chemeClr val="accent2">
                <a:lumMod val="20000"/>
                <a:lumOff val="80000"/>
              </a:schemeClr>
            </a:gs>
            <a:gs pos="46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512615" y="498759"/>
            <a:ext cx="4606638" cy="2653146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D06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picture about?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25578" y="3248889"/>
            <a:ext cx="4606638" cy="2653146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D06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About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traffic jam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-180112"/>
            <a:ext cx="12192000" cy="7038111"/>
          </a:xfrm>
          <a:prstGeom prst="frame">
            <a:avLst>
              <a:gd name="adj1" fmla="val 1793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793" y="207819"/>
            <a:ext cx="6352315" cy="616527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482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10750" y="397412"/>
            <a:ext cx="9376118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Observe the Video and think about our lesson. 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78241" y="5138224"/>
            <a:ext cx="9376118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you guess about our today’s lesson? 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-81210" y="0"/>
            <a:ext cx="12273209" cy="6858000"/>
          </a:xfrm>
          <a:prstGeom prst="frame">
            <a:avLst>
              <a:gd name="adj1" fmla="val 2049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5454" y="2056679"/>
            <a:ext cx="8700655" cy="144655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hlinkClick r:id="rId5"/>
              </a:rPr>
              <a:t>https://www.youtube.com/watch?v=DN7JYFJPSGg</a:t>
            </a:r>
            <a:endParaRPr lang="en-US" sz="4400" b="1" dirty="0"/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875657"/>
              </p:ext>
            </p:extLst>
          </p:nvPr>
        </p:nvGraphicFramePr>
        <p:xfrm>
          <a:off x="4815413" y="3849594"/>
          <a:ext cx="2479962" cy="1165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Packager Shell Object" showAsIcon="1" r:id="rId6" imgW="1740600" imgH="488520" progId="Package">
                  <p:embed/>
                </p:oleObj>
              </mc:Choice>
              <mc:Fallback>
                <p:oleObj name="Packager Shell Object" showAsIcon="1" r:id="rId6" imgW="174060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15413" y="3849594"/>
                        <a:ext cx="2479962" cy="1165752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75000"/>
                        </a:schemeClr>
                      </a:solidFill>
                      <a:ln w="3810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662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chemeClr val="accent2">
                <a:lumMod val="20000"/>
                <a:lumOff val="80000"/>
              </a:schemeClr>
            </a:gs>
            <a:gs pos="66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32659" y="441944"/>
            <a:ext cx="865909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dear our today’s lesson is…..</a:t>
            </a:r>
          </a:p>
        </p:txBody>
      </p:sp>
      <p:sp>
        <p:nvSpPr>
          <p:cNvPr id="8" name="Right Arrow 7"/>
          <p:cNvSpPr/>
          <p:nvPr/>
        </p:nvSpPr>
        <p:spPr>
          <a:xfrm>
            <a:off x="533953" y="2954827"/>
            <a:ext cx="4388428" cy="2036619"/>
          </a:xfrm>
          <a:prstGeom prst="rightArrow">
            <a:avLst>
              <a:gd name="adj1" fmla="val 100000"/>
              <a:gd name="adj2" fmla="val 44242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0D06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Traffic Jam</a:t>
            </a:r>
          </a:p>
          <a:p>
            <a:pPr algn="ctr"/>
            <a:r>
              <a:rPr lang="en-US" sz="4800" dirty="0" smtClean="0">
                <a:solidFill>
                  <a:srgbClr val="0D06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(Paragraph)</a:t>
            </a:r>
            <a:endParaRPr lang="en-US" sz="4800" dirty="0">
              <a:solidFill>
                <a:srgbClr val="0D06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381" y="1397632"/>
            <a:ext cx="6883709" cy="4890821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65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792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chemeClr val="accent2">
                <a:lumMod val="20000"/>
                <a:lumOff val="80000"/>
              </a:schemeClr>
            </a:gs>
            <a:gs pos="38000">
              <a:schemeClr val="accent6">
                <a:lumMod val="45000"/>
                <a:lumOff val="55000"/>
              </a:schemeClr>
            </a:gs>
            <a:gs pos="63000">
              <a:schemeClr val="accent6">
                <a:lumMod val="30000"/>
                <a:lumOff val="70000"/>
              </a:schemeClr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38741" y="302282"/>
            <a:ext cx="4523995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  <a:endParaRPr lang="en-US" sz="4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6363" y="2105001"/>
            <a:ext cx="10848109" cy="310854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6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After the end of the lesson, Students will be able to…..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2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 and answer questions about Traffic Jam,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2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ell about it’s causes,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2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narrate about it’s effects,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2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uggest possible solution,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2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Write paragraph.</a:t>
            </a:r>
          </a:p>
        </p:txBody>
      </p:sp>
      <p:sp>
        <p:nvSpPr>
          <p:cNvPr id="2" name="Frame 1"/>
          <p:cNvSpPr/>
          <p:nvPr/>
        </p:nvSpPr>
        <p:spPr>
          <a:xfrm>
            <a:off x="1" y="0"/>
            <a:ext cx="12191999" cy="6691745"/>
          </a:xfrm>
          <a:prstGeom prst="frame">
            <a:avLst>
              <a:gd name="adj1" fmla="val 2769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95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27000">
              <a:schemeClr val="accent6">
                <a:lumMod val="45000"/>
                <a:lumOff val="55000"/>
              </a:schemeClr>
            </a:gs>
            <a:gs pos="75000">
              <a:schemeClr val="accent2">
                <a:lumMod val="40000"/>
                <a:lumOff val="60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59F44F-3189-4BE5-8D18-01C7C444A9F9}"/>
              </a:ext>
            </a:extLst>
          </p:cNvPr>
          <p:cNvSpPr txBox="1"/>
          <p:nvPr/>
        </p:nvSpPr>
        <p:spPr>
          <a:xfrm>
            <a:off x="290286" y="450166"/>
            <a:ext cx="11669485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 writing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paragraph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have to think over the following questions.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CF34DC-848F-4153-8904-7B2C0BC71BD9}"/>
              </a:ext>
            </a:extLst>
          </p:cNvPr>
          <p:cNvSpPr/>
          <p:nvPr/>
        </p:nvSpPr>
        <p:spPr>
          <a:xfrm>
            <a:off x="2378849" y="3801721"/>
            <a:ext cx="5439401" cy="55098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does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traffc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jam occur?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BB842A-6230-4403-88E7-3B3450239572}"/>
              </a:ext>
            </a:extLst>
          </p:cNvPr>
          <p:cNvSpPr/>
          <p:nvPr/>
        </p:nvSpPr>
        <p:spPr>
          <a:xfrm>
            <a:off x="2378849" y="4482458"/>
            <a:ext cx="6082145" cy="53874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does it occur frequently?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40052B-EE92-4F87-93FA-540A326D73FC}"/>
              </a:ext>
            </a:extLst>
          </p:cNvPr>
          <p:cNvSpPr/>
          <p:nvPr/>
        </p:nvSpPr>
        <p:spPr>
          <a:xfrm>
            <a:off x="2367789" y="5280706"/>
            <a:ext cx="6421582" cy="4876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  <a:sym typeface="Wingdings 2"/>
              </a:rPr>
              <a:t>f) What are </a:t>
            </a:r>
            <a:r>
              <a:rPr lang="en-US" sz="320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  <a:sym typeface="Wingdings 2"/>
              </a:rPr>
              <a:t>the </a:t>
            </a:r>
            <a:r>
              <a:rPr lang="en-US" sz="3200" dirty="0" smtClean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  <a:sym typeface="Wingdings 2"/>
              </a:rPr>
              <a:t>effects of traffic jam?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D96478-FE8B-422B-A3E9-C0EB14ABE74C}"/>
              </a:ext>
            </a:extLst>
          </p:cNvPr>
          <p:cNvSpPr/>
          <p:nvPr/>
        </p:nvSpPr>
        <p:spPr>
          <a:xfrm>
            <a:off x="2378849" y="5966216"/>
            <a:ext cx="6366164" cy="49395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g) </a:t>
            </a:r>
            <a:r>
              <a:rPr lang="en-US" sz="3200" dirty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  <a:sym typeface="Wingdings 2"/>
              </a:rPr>
              <a:t>How </a:t>
            </a:r>
            <a:r>
              <a:rPr lang="en-US" sz="3200" dirty="0" smtClean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  <a:sym typeface="Wingdings 2"/>
              </a:rPr>
              <a:t>can we solve the problem?</a:t>
            </a:r>
            <a:endParaRPr lang="en-US" sz="3600" dirty="0">
              <a:solidFill>
                <a:schemeClr val="tx1"/>
              </a:solidFill>
              <a:uFill>
                <a:solidFill>
                  <a:srgbClr val="FF0000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CF34DC-848F-4153-8904-7B2C0BC71BD9}"/>
              </a:ext>
            </a:extLst>
          </p:cNvPr>
          <p:cNvSpPr/>
          <p:nvPr/>
        </p:nvSpPr>
        <p:spPr>
          <a:xfrm>
            <a:off x="2367789" y="1607807"/>
            <a:ext cx="4328894" cy="55098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What is traffic jam?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CF34DC-848F-4153-8904-7B2C0BC71BD9}"/>
              </a:ext>
            </a:extLst>
          </p:cNvPr>
          <p:cNvSpPr/>
          <p:nvPr/>
        </p:nvSpPr>
        <p:spPr>
          <a:xfrm>
            <a:off x="2378849" y="2439902"/>
            <a:ext cx="4558146" cy="550984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b) Where does it occur?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CF34DC-848F-4153-8904-7B2C0BC71BD9}"/>
              </a:ext>
            </a:extLst>
          </p:cNvPr>
          <p:cNvSpPr/>
          <p:nvPr/>
        </p:nvSpPr>
        <p:spPr>
          <a:xfrm>
            <a:off x="2378849" y="3089803"/>
            <a:ext cx="7994073" cy="550984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Who are the worst sufferers of traffic jam?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84"/>
            </a:avLst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74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build="p" animBg="1"/>
      <p:bldP spid="7" grpId="0" build="p" animBg="1"/>
      <p:bldP spid="11" grpId="0" build="p" animBg="1"/>
      <p:bldP spid="12" grpId="0" build="p" animBg="1"/>
      <p:bldP spid="14" grpId="0" build="p" animBg="1"/>
      <p:bldP spid="15" grpId="0" build="p" animBg="1"/>
      <p:bldP spid="16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27000">
              <a:schemeClr val="accent6">
                <a:lumMod val="45000"/>
                <a:lumOff val="55000"/>
              </a:schemeClr>
            </a:gs>
            <a:gs pos="75000">
              <a:schemeClr val="accent2">
                <a:lumMod val="40000"/>
                <a:lumOff val="60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1892" y="227810"/>
            <a:ext cx="4170217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D061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traffic jam 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21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6400802" y="1823861"/>
            <a:ext cx="5430979" cy="4080679"/>
          </a:xfrm>
          <a:prstGeom prst="leftArrow">
            <a:avLst>
              <a:gd name="adj1" fmla="val 100000"/>
              <a:gd name="adj2" fmla="val 24547"/>
            </a:avLst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Traffic jam is a blockade of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vehicles on the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roads and streets. When a large number of vehicles block on  roads and cannot move front or back for time being is called traffic jam.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94" y="1101950"/>
            <a:ext cx="5971308" cy="5524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342996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27000">
              <a:schemeClr val="accent6">
                <a:lumMod val="45000"/>
                <a:lumOff val="55000"/>
              </a:schemeClr>
            </a:gs>
            <a:gs pos="75000">
              <a:schemeClr val="accent2">
                <a:lumMod val="40000"/>
                <a:lumOff val="60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081164" cy="6858000"/>
          </a:xfrm>
          <a:prstGeom prst="frame">
            <a:avLst>
              <a:gd name="adj1" fmla="val 2123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755072" y="273707"/>
            <a:ext cx="6407728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is it a common affair?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91" y="1260764"/>
            <a:ext cx="6492918" cy="5140036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7" name="Left Arrow 6"/>
          <p:cNvSpPr/>
          <p:nvPr/>
        </p:nvSpPr>
        <p:spPr>
          <a:xfrm>
            <a:off x="7342909" y="1413164"/>
            <a:ext cx="4253346" cy="3948545"/>
          </a:xfrm>
          <a:prstGeom prst="leftArrow">
            <a:avLst>
              <a:gd name="adj1" fmla="val 100000"/>
              <a:gd name="adj2" fmla="val 24026"/>
            </a:avLst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 common affair in big cities and towns in our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country like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Dhaka,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Chattogram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almost all the district towns.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61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681</Words>
  <Application>Microsoft Office PowerPoint</Application>
  <PresentationFormat>Widescreen</PresentationFormat>
  <Paragraphs>93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Algerian</vt:lpstr>
      <vt:lpstr>Arial</vt:lpstr>
      <vt:lpstr>Calibri</vt:lpstr>
      <vt:lpstr>Calibri Light</vt:lpstr>
      <vt:lpstr>Candara</vt:lpstr>
      <vt:lpstr>NikoshBAN</vt:lpstr>
      <vt:lpstr>Times New Roman</vt:lpstr>
      <vt:lpstr>Wingdings</vt:lpstr>
      <vt:lpstr>Wingdings 2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119</cp:revision>
  <dcterms:created xsi:type="dcterms:W3CDTF">2019-11-01T14:08:32Z</dcterms:created>
  <dcterms:modified xsi:type="dcterms:W3CDTF">2019-11-07T09:50:24Z</dcterms:modified>
</cp:coreProperties>
</file>