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3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A046201-5C4D-445E-BF0B-5C6D2B0A1945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3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59269D0-92A5-481C-BA64-727AFB0DD545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3600" b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৭ই </a:t>
          </a:r>
          <a:r>
            <a:rPr lang="en-US" sz="3600" b="0" dirty="0" err="1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</a:t>
          </a:r>
          <a:r>
            <a:rPr lang="bn-BD" sz="3600" b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র্চের</a:t>
          </a:r>
          <a:r>
            <a:rPr lang="en-US" sz="3600" b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b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ভাষণের তাৎপর্য বর্ণনা করতে পারবে।</a:t>
          </a:r>
          <a:endParaRPr lang="en-US" sz="3600" b="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 algn="just">
            <a:lnSpc>
              <a:spcPct val="150000"/>
            </a:lnSpc>
          </a:pPr>
          <a:r>
            <a:rPr lang="bn-BD" sz="3600" b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৭ই মার্চের ভাষণের বৈশিষ্ট্য ব্যাখ্যা করতে </a:t>
          </a:r>
          <a:r>
            <a:rPr lang="bn-BD" sz="3600" b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3600" b="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2" custScaleX="114718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2" custScaleX="17455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2" custScaleX="16407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2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C427B307-D4A9-47B5-8412-B7D4624B1A02}" type="presOf" srcId="{74EE5CD8-078F-4590-BF9C-A341A294A016}" destId="{7E429971-BC57-430F-BB25-C0574E5E39E3}" srcOrd="0" destOrd="0" presId="urn:microsoft.com/office/officeart/2005/8/layout/vList5"/>
    <dgm:cxn modelId="{C6152C6A-5EEF-4635-80A7-6DB513935F53}" type="presOf" srcId="{C59269D0-92A5-481C-BA64-727AFB0DD545}" destId="{B37A5355-225B-4C6F-AED7-6C620F99EECC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A41BDC8-6D0C-4CF4-BCAB-E1EE56CF3626}" type="presOf" srcId="{AA046201-5C4D-445E-BF0B-5C6D2B0A1945}" destId="{C04276DC-EE64-470A-B8BC-09067B8045FA}" srcOrd="0" destOrd="0" presId="urn:microsoft.com/office/officeart/2005/8/layout/vList5"/>
    <dgm:cxn modelId="{D2348CBE-518C-475C-9438-30152A27CC40}" type="presOf" srcId="{F6FEADD9-F67D-41F5-BA4C-3C84956E7F46}" destId="{AAE7A1E6-6847-453D-B55B-8A82BF138C1D}" srcOrd="0" destOrd="0" presId="urn:microsoft.com/office/officeart/2005/8/layout/vList5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58B9077B-37D0-4139-9664-56216CC0116E}" type="presOf" srcId="{1E4D3931-0DBD-4211-A24A-6AF364284B1E}" destId="{D54B1729-BC98-42C1-9C6C-D65DCBA4358F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F7B82316-111C-4FB5-B075-F27BDC73808A}" type="presParOf" srcId="{AAE7A1E6-6847-453D-B55B-8A82BF138C1D}" destId="{C4407577-18A2-46E0-8805-2838042EB67A}" srcOrd="0" destOrd="0" presId="urn:microsoft.com/office/officeart/2005/8/layout/vList5"/>
    <dgm:cxn modelId="{76E0ACA8-F257-430F-9CDF-C3BB3858C33D}" type="presParOf" srcId="{C4407577-18A2-46E0-8805-2838042EB67A}" destId="{7E429971-BC57-430F-BB25-C0574E5E39E3}" srcOrd="0" destOrd="0" presId="urn:microsoft.com/office/officeart/2005/8/layout/vList5"/>
    <dgm:cxn modelId="{56A96B58-7BD7-4A0F-B6EE-766D3FF60EFB}" type="presParOf" srcId="{C4407577-18A2-46E0-8805-2838042EB67A}" destId="{D54B1729-BC98-42C1-9C6C-D65DCBA4358F}" srcOrd="1" destOrd="0" presId="urn:microsoft.com/office/officeart/2005/8/layout/vList5"/>
    <dgm:cxn modelId="{8880D5ED-3919-452F-8978-5ADA34F4F8AD}" type="presParOf" srcId="{AAE7A1E6-6847-453D-B55B-8A82BF138C1D}" destId="{AB8574CC-D4F2-4555-AEE3-F4EE58B11D03}" srcOrd="1" destOrd="0" presId="urn:microsoft.com/office/officeart/2005/8/layout/vList5"/>
    <dgm:cxn modelId="{0F52CC12-3075-42AC-85B5-F02D06ABDFF5}" type="presParOf" srcId="{AAE7A1E6-6847-453D-B55B-8A82BF138C1D}" destId="{85B8F607-FDD8-476A-ADBE-E1250824F294}" srcOrd="2" destOrd="0" presId="urn:microsoft.com/office/officeart/2005/8/layout/vList5"/>
    <dgm:cxn modelId="{375C241A-3F48-473F-8C47-10ADDB80AAE4}" type="presParOf" srcId="{85B8F607-FDD8-476A-ADBE-E1250824F294}" destId="{C04276DC-EE64-470A-B8BC-09067B8045FA}" srcOrd="0" destOrd="0" presId="urn:microsoft.com/office/officeart/2005/8/layout/vList5"/>
    <dgm:cxn modelId="{92714619-533A-43A7-8A99-787D82537AC7}" type="presParOf" srcId="{85B8F607-FDD8-476A-ADBE-E1250824F294}" destId="{B37A5355-225B-4C6F-AED7-6C620F99EECC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B7D2F-38B8-4C7C-8F59-BB4902F3E2E7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7FD50-4D95-485D-8468-E75F48279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ছবি দুটি দেখিয়ে পাঠ ঘোষণা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4289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9715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1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568"/>
            </a:avLst>
          </a:prstGeom>
          <a:solidFill>
            <a:srgbClr val="FFFF00"/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13412" y="1861400"/>
            <a:ext cx="6892388" cy="492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819400" y="533400"/>
            <a:ext cx="3733800" cy="144780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220200" cy="6858000"/>
          </a:xfrm>
          <a:prstGeom prst="frame">
            <a:avLst>
              <a:gd name="adj1" fmla="val 2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52400" y="381000"/>
            <a:ext cx="8915400" cy="6324600"/>
          </a:xfrm>
          <a:prstGeom prst="frame">
            <a:avLst>
              <a:gd name="adj1" fmla="val 68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433" y="5449669"/>
            <a:ext cx="845756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বঙ্গবন্ধুর ভাষণ শুনতে জনগণ এত আকাঙ্খিত ছিল কেন?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432" y="298186"/>
            <a:ext cx="845756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40610" y="1390065"/>
            <a:ext cx="5539612" cy="3600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43655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Delower\Desktop\Final\4-5\234x234xc11.jpg.pagespeed.ic.Ir8OlF7uX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451740" y="3114687"/>
            <a:ext cx="3353301" cy="313371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6283" y="3114686"/>
            <a:ext cx="2433117" cy="313371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Delower\Desktop\Final\4-5\fla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7785" y="304800"/>
            <a:ext cx="2984617" cy="2514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24200" y="3146218"/>
            <a:ext cx="2090671" cy="29731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bn-BD" sz="24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ভাষণে  উদ্বুদ্ধ হয়ে ঐক্যবদ্ধ জনগণ অসহযোগ আন্দোলনে অংশ নেয়</a:t>
            </a:r>
            <a:endParaRPr lang="en-US" sz="24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imple-elaction-in-pakistan-im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304800"/>
            <a:ext cx="24638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93335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All Competition Content\Model Content BOBP\Model Content 3rd Round Delower\mukti-joddha1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803" y="320566"/>
            <a:ext cx="4056011" cy="30420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Documents and Settings\Delower\Desktop\Final\4-5\Victory-is-Ours-197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138003" y="3499208"/>
            <a:ext cx="4701197" cy="305399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Documents and Settings\Delower\Desktop\Final\4-5\1971-march-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382" y="320566"/>
            <a:ext cx="4266818" cy="293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6803" y="3886200"/>
            <a:ext cx="3635597" cy="2653034"/>
          </a:xfrm>
          <a:prstGeom prst="rect">
            <a:avLst/>
          </a:prstGeom>
          <a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bn-BD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আহ্বানে জনগণ মুক্তির সংগ্রামে ঝাঁপিয়ে পড়ে।</a:t>
            </a:r>
            <a:endParaRPr lang="en-US" sz="3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3757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174" y="5429071"/>
            <a:ext cx="812359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বঙ্গবন্ধুর ঘোষণা অনুযায়ী এদেশের সংগ্রামী জনগণ কী কী পদক্ষেপ গ্রহণ করে? তার একটি তালিকা তৈরি কর।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555175" y="2057400"/>
            <a:ext cx="7903026" cy="3046988"/>
          </a:xfrm>
          <a:prstGeom prst="rect">
            <a:avLst/>
          </a:prstGeom>
          <a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07988" indent="-407988" algn="just">
              <a:buFont typeface="Wingdings" pitchFamily="2" charset="2"/>
              <a:buChar char="§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দেশের স্কুল-কলেজ বন্ধ করে দেয়।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আদালত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করে দেয়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কল-কারখানা বন্ধ করে দেয়।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গ্রামে গ্রামে সংগ্রাম পরিষদ গড়ে তোলে।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সামরিক বাহিনীর আগ্রাসন মোকাবিলা করে।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দাবী আদায় না হওয়া পর্যন্ত হরতালের ডাক দেয়।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পাকিস্তানি সরকারকে সকল প্রকার সহযোগিতা বন্ধ করে দেয়।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সর্বোপরি স্বাধীনতা যুদ্ধে ঝাঁপিয়ে পড়ে।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3774"/>
            <a:ext cx="81534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800" b="1" dirty="0">
              <a:ln w="1905">
                <a:solidFill>
                  <a:srgbClr val="00206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660309"/>
            <a:ext cx="174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 : ৮ 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2010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7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262856" y="3564584"/>
            <a:ext cx="7482788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৭ই মার্চ -এ ভাষণ দেওয়া ময়দানটির বর্তমান নাম কী? </a:t>
            </a:r>
            <a:endParaRPr lang="en-US" sz="2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571499" y="379775"/>
            <a:ext cx="8229601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9200" y="2022157"/>
            <a:ext cx="752644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৭ই মার্চের ভাষণে </a:t>
            </a:r>
            <a:r>
              <a:rPr lang="bn-BD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 </a:t>
            </a:r>
            <a:r>
              <a:rPr lang="bn-BD" sz="20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 </a:t>
            </a:r>
            <a:r>
              <a:rPr lang="bn-BD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মুজিবুর রহমানের শেষকথা কী ছিল? </a:t>
            </a:r>
            <a:endParaRPr lang="en-US" sz="20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1676400"/>
            <a:ext cx="949016" cy="117371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5362" name="Picture 2" descr="C:\Documents and Settings\Delower\Desktop\Final\4-5\7th17125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92975" y="3278213"/>
            <a:ext cx="960841" cy="106518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262856" y="5029200"/>
            <a:ext cx="7482788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৭ই মার্চ -এ ভাষণ দেওয়া শর্ত ৪টি কী কী? </a:t>
            </a:r>
            <a:endParaRPr lang="en-US" sz="2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4800" y="4643870"/>
            <a:ext cx="958055" cy="114733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04444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8000"/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129" y="383630"/>
            <a:ext cx="8263801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129" y="4953000"/>
            <a:ext cx="8263802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 ৭ই মার্চের ভাষণকে বাঙালির মুক্তির সনদ বলা হয় কেন? বিশ্লেষণ কর।</a:t>
            </a:r>
          </a:p>
        </p:txBody>
      </p:sp>
      <p:pic>
        <p:nvPicPr>
          <p:cNvPr id="17410" name="Picture 2" descr="C:\Documents and Settings\Delower\Desktop\Final\4-5\independence-da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3626" y="1393007"/>
            <a:ext cx="4219574" cy="3167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45126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9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Delower\Desktop\2 Engrej\Mkl-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943100"/>
            <a:ext cx="4533900" cy="4533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533400"/>
            <a:ext cx="7086600" cy="35052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537774"/>
                <a:gd name="adj2" fmla="val 3849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Segoe UI" pitchFamily="34" charset="0"/>
                <a:cs typeface="NikoshBAN" pitchFamily="2" charset="0"/>
              </a:rPr>
              <a:t>ধন্যবাদ</a:t>
            </a:r>
            <a:endParaRPr lang="en-US" sz="1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99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8229600" cy="9906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200"/>
              </a:spcBef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half" idx="4294967295"/>
          </p:nvPr>
        </p:nvSpPr>
        <p:spPr>
          <a:xfrm>
            <a:off x="762000" y="3505200"/>
            <a:ext cx="3962400" cy="2971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মো.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রফিকুল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নুকালী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বহুপার্শ্বিক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উচ্চ বিদ্যালয়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শাহজাদপুর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সিরাজগঞ্জ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768" y="1298982"/>
            <a:ext cx="1612232" cy="20349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983328" y="5812974"/>
            <a:ext cx="39068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৩, পাঠ: ১, সময়: ৫০ মিনিট</a:t>
            </a:r>
            <a:endParaRPr lang="en-US" sz="2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3765" y="5638800"/>
            <a:ext cx="363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পাঠ: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সময়: ৫০ 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356632"/>
            <a:ext cx="4038600" cy="512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923294" y="6035835"/>
            <a:ext cx="3962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পাঠ: 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সময়: ৫০ মিনিট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7338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কোন দিনকে মনে করিয়ে দেয়?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599" y="6124902"/>
            <a:ext cx="4206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৭ই মার্চের ভাষণের ফলে কি ঘটে?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9" name="Picture 3" descr="C:\Documents and Settings\Delower\Desktop\Final\4-5\gorra-600-640x4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9738" y="3200400"/>
            <a:ext cx="3753262" cy="281494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Delower\Desktop\Final\4-5\14256265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2992"/>
            <a:ext cx="4879693" cy="3049808"/>
          </a:xfrm>
          <a:prstGeom prst="round2DiagRect">
            <a:avLst>
              <a:gd name="adj1" fmla="val 13156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55ba30ae27a3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457200"/>
            <a:ext cx="348536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61235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2899" y="690460"/>
            <a:ext cx="8420101" cy="121454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5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৭ই মার্চের ভাষণের বৈশিষ্ট্য</a:t>
            </a:r>
            <a:endParaRPr kumimoji="0" lang="en-US" sz="36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0242" name="Picture 2" descr="C:\Documents and Settings\Delower\Desktop\Final\4-5\fr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159893"/>
            <a:ext cx="5651500" cy="4088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502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381000"/>
            <a:ext cx="84582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bn-BD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849801582"/>
              </p:ext>
            </p:extLst>
          </p:nvPr>
        </p:nvGraphicFramePr>
        <p:xfrm>
          <a:off x="457200" y="1752600"/>
          <a:ext cx="8305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550113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7000"/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1358" y="5410200"/>
            <a:ext cx="4995041" cy="6524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bn-BD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নির্বাচন ও ফলাফল</a:t>
            </a:r>
            <a:endParaRPr lang="en-US" sz="28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266" name="Picture 2" descr="C:\Documents and Settings\Delower\Desktop\Final\4-5\538606e0267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359" y="2015359"/>
            <a:ext cx="3318641" cy="3318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Delower\Desktop\11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8150"/>
            <a:ext cx="3048000" cy="56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Delower\Desktop\Final\4-5\325435-Elections-1327214010-335-640x4801-300x22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584" y="396438"/>
            <a:ext cx="2011416" cy="1508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35800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Delower\Desktop\Final\4-5\Historical 7th March 1971 Crowd in Dhak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1462" y="3515930"/>
            <a:ext cx="4177860" cy="27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Documents and Settings\Delower\Desktop\Final\4-5\15-March-197101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851" y="304799"/>
            <a:ext cx="3090149" cy="20859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Documents and Settings\Delower\Desktop\Final\4-5\zulfiqar-ali-bhutto-0204_l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57800" y="304800"/>
            <a:ext cx="3516367" cy="20859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11358378"/>
              </p:ext>
            </p:extLst>
          </p:nvPr>
        </p:nvGraphicFramePr>
        <p:xfrm>
          <a:off x="3520671" y="1981200"/>
          <a:ext cx="1737129" cy="1357132"/>
        </p:xfrm>
        <a:graphic>
          <a:graphicData uri="http://schemas.openxmlformats.org/presentationml/2006/ole">
            <p:oleObj spid="_x0000_s1026" name="Packager Shell Object" showAsIcon="1" r:id="rId6" imgW="914400" imgH="714240" progId="Package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262759" y="2467892"/>
            <a:ext cx="3166241" cy="6955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bn-BD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ইয়াহিয়া খাঁন</a:t>
            </a:r>
            <a:endParaRPr lang="en-US" sz="3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467892"/>
            <a:ext cx="3516367" cy="7325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bn-BD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জুলফিকার আলী ভুট্টো</a:t>
            </a:r>
            <a:endParaRPr lang="en-US" sz="3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3913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18142" y="304799"/>
            <a:ext cx="2272658" cy="3396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19400" y="304800"/>
            <a:ext cx="5943600" cy="3396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/>
          <p:nvPr/>
        </p:nvGrpSpPr>
        <p:grpSpPr>
          <a:xfrm>
            <a:off x="326182" y="3788934"/>
            <a:ext cx="3665120" cy="2766936"/>
            <a:chOff x="465083" y="3155732"/>
            <a:chExt cx="4106917" cy="3168868"/>
          </a:xfrm>
        </p:grpSpPr>
        <p:sp>
          <p:nvSpPr>
            <p:cNvPr id="3" name="Right Arrow Callout 2"/>
            <p:cNvSpPr/>
            <p:nvPr/>
          </p:nvSpPr>
          <p:spPr>
            <a:xfrm>
              <a:off x="465083" y="3886200"/>
              <a:ext cx="4106917" cy="2438400"/>
            </a:xfrm>
            <a:prstGeom prst="rightArrowCallout">
              <a:avLst>
                <a:gd name="adj1" fmla="val 18535"/>
                <a:gd name="adj2" fmla="val 19181"/>
                <a:gd name="adj3" fmla="val 25000"/>
                <a:gd name="adj4" fmla="val 80717"/>
              </a:avLst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এভাবেই তিনি বাংলার স্বাধীনতার ঘোষণা দিয়ে 'বাংলাদেশ' নামকরণ করেন।</a:t>
              </a:r>
              <a:endParaRPr lang="en-US" sz="24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Up Arrow 3"/>
            <p:cNvSpPr/>
            <p:nvPr/>
          </p:nvSpPr>
          <p:spPr>
            <a:xfrm>
              <a:off x="1828800" y="3155732"/>
              <a:ext cx="685800" cy="914400"/>
            </a:xfrm>
            <a:prstGeom prst="upArrow">
              <a:avLst>
                <a:gd name="adj1" fmla="val 50000"/>
                <a:gd name="adj2" fmla="val 6839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07932" y="3912472"/>
              <a:ext cx="838200" cy="197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 descr="C:\Documents and Settings\Delower\Desktop\Final\4-5\253770_459312974146072_467025604_n-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156837" y="3836232"/>
            <a:ext cx="3707423" cy="2745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07515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70" y="531674"/>
            <a:ext cx="8277829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ক্ষমতা হস্তান্তরের পথ উন্মুক্ত করতে ২৫ মার্চ অধিবেশনে যোগদানের ক্ষেত্রে তিনি ভাষণে চারটি শর্ত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প্রদান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করেন: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08971" y="2451080"/>
            <a:ext cx="8277828" cy="3046988"/>
          </a:xfrm>
          <a:prstGeom prst="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সামরিক শাসন প্রত্যাহার করতে হবে।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393700" indent="-393700" algn="just"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গণপ্রতিনিধিদের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কাছে  ক্ষমতা হস্তান্তর করতে হবে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৩. সেনাবাহিনীর গণহত্যার তদন্ত করতে হবে।</a:t>
            </a:r>
          </a:p>
          <a:p>
            <a:pPr algn="just">
              <a:lnSpc>
                <a:spcPct val="15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৪. সৈন্যদের ব্যারাকে ফিরিয়ে নিতে হবে।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5237596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336</Words>
  <Application>Microsoft Office PowerPoint</Application>
  <PresentationFormat>On-screen Show (4:3)</PresentationFormat>
  <Paragraphs>51</Paragraphs>
  <Slides>16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IT_Park</dc:creator>
  <cp:lastModifiedBy>IT_Park</cp:lastModifiedBy>
  <cp:revision>24</cp:revision>
  <dcterms:created xsi:type="dcterms:W3CDTF">2006-08-16T00:00:00Z</dcterms:created>
  <dcterms:modified xsi:type="dcterms:W3CDTF">2019-11-07T15:06:36Z</dcterms:modified>
</cp:coreProperties>
</file>