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0" r:id="rId2"/>
    <p:sldId id="261" r:id="rId3"/>
    <p:sldId id="263" r:id="rId4"/>
    <p:sldId id="264" r:id="rId5"/>
    <p:sldId id="265" r:id="rId6"/>
    <p:sldId id="256" r:id="rId7"/>
    <p:sldId id="262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" y="1600200"/>
            <a:ext cx="8909588" cy="4800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2012" y="143470"/>
            <a:ext cx="8909588" cy="1323439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2674625" y="696780"/>
            <a:ext cx="4250120" cy="144200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C000"/>
                </a:solidFill>
              </a:rPr>
              <a:t>দলীয় কাজ 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৭ 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83932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ঊপপাদ্য -৩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সামান্তরিকের কর্ণদ্বয় পরস্পরকে সমদ্বিখন্ডিত করে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52400" y="2438400"/>
                <a:ext cx="8520545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bn-IN" sz="4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PQ || </a:t>
                </a:r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SR</a:t>
                </a:r>
                <a:r>
                  <a:rPr lang="bn-IN" sz="4400" dirty="0">
                    <a:latin typeface="NikoshBAN" pitchFamily="2" charset="0"/>
                    <a:cs typeface="NikoshBAN" pitchFamily="2" charset="0"/>
                  </a:rPr>
                  <a:t> এবং </a:t>
                </a:r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PR </a:t>
                </a:r>
                <a:r>
                  <a:rPr lang="bn-IN" sz="4400" dirty="0">
                    <a:latin typeface="NikoshBAN" pitchFamily="2" charset="0"/>
                    <a:cs typeface="NikoshBAN" pitchFamily="2" charset="0"/>
                  </a:rPr>
                  <a:t>ছেদক </a:t>
                </a: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হলে ,</a:t>
                </a:r>
                <a:endParaRPr lang="bn-IN" sz="4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4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4400" dirty="0">
                    <a:latin typeface="NikoshBAN" pitchFamily="2" charset="0"/>
                    <a:cs typeface="NikoshBAN" pitchFamily="2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bn-IN" sz="4400" i="1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  <m:r>
                      <a:rPr lang="en-US" sz="4400" i="1">
                        <a:latin typeface="Cambria Math"/>
                        <a:ea typeface="Cambria Math"/>
                        <a:cs typeface="NikoshBAN" pitchFamily="2" charset="0"/>
                      </a:rPr>
                      <m:t>𝑄𝑃𝑅</m:t>
                    </m:r>
                    <m:r>
                      <a:rPr lang="en-US" sz="4400" i="1">
                        <a:latin typeface="Cambria Math"/>
                        <a:ea typeface="Cambria Math"/>
                        <a:cs typeface="NikoshBAN" pitchFamily="2" charset="0"/>
                      </a:rPr>
                      <m:t>=  </m:t>
                    </m:r>
                  </m:oMath>
                </a14:m>
                <a:r>
                  <a:rPr lang="bn-IN" sz="440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?</a:t>
                </a:r>
                <a:endParaRPr lang="en-US" sz="4400" dirty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438400"/>
                <a:ext cx="8520545" cy="2123658"/>
              </a:xfrm>
              <a:prstGeom prst="rect">
                <a:avLst/>
              </a:prstGeom>
              <a:blipFill rotWithShape="1">
                <a:blip r:embed="rId2"/>
                <a:stretch>
                  <a:fillRect l="-2861" t="-5747" b="-12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384410" y="228600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16306" y="1632178"/>
            <a:ext cx="4313094" cy="1833430"/>
            <a:chOff x="4594514" y="989507"/>
            <a:chExt cx="3988377" cy="2230003"/>
          </a:xfrm>
        </p:grpSpPr>
        <p:grpSp>
          <p:nvGrpSpPr>
            <p:cNvPr id="5" name="Group 4"/>
            <p:cNvGrpSpPr/>
            <p:nvPr/>
          </p:nvGrpSpPr>
          <p:grpSpPr>
            <a:xfrm>
              <a:off x="4888923" y="1219200"/>
              <a:ext cx="3200400" cy="1600200"/>
              <a:chOff x="4876800" y="1219200"/>
              <a:chExt cx="3200400" cy="1600200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4876800" y="1219200"/>
                <a:ext cx="3200400" cy="1600200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4876800" y="1219200"/>
                <a:ext cx="3200400" cy="16002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257800" y="1219200"/>
                <a:ext cx="2438400" cy="16002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743450" y="989507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94514" y="2819400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P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63791" y="1034534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R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70223" y="2787809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Q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7450" y="1563561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M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389475" y="3445225"/>
            <a:ext cx="4037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চিত্রে,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PQ=SR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PQ || SR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4038600"/>
            <a:ext cx="85154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PQ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ভূমিবিশিষ্ট  দুইটি  ত্রিভুজের নাম লেখ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প্রমাণ কর যে,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PS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QR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পরস্পর সমান ও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সমান্তরাল।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দেখাও যে,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PM=RM 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QM=MS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336" y="467362"/>
            <a:ext cx="8448681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818" y="3786425"/>
            <a:ext cx="3429000" cy="2985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ও সাঃ বিজ্ঞান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</a:p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90675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Picture 24" descr="sdff.jpg"/>
          <p:cNvPicPr>
            <a:picLocks noChangeAspect="1"/>
          </p:cNvPicPr>
          <p:nvPr/>
        </p:nvPicPr>
        <p:blipFill>
          <a:blip r:embed="rId4"/>
          <a:srcRect l="3624" t="3333" r="84811" b="3333"/>
          <a:stretch>
            <a:fillRect/>
          </a:stretch>
        </p:blipFill>
        <p:spPr>
          <a:xfrm>
            <a:off x="0" y="0"/>
            <a:ext cx="457200" cy="6858000"/>
          </a:xfrm>
          <a:prstGeom prst="rect">
            <a:avLst/>
          </a:prstGeom>
        </p:spPr>
      </p:pic>
      <p:pic>
        <p:nvPicPr>
          <p:cNvPr id="26" name="Picture 25" descr="sdff.jpg"/>
          <p:cNvPicPr>
            <a:picLocks noChangeAspect="1"/>
          </p:cNvPicPr>
          <p:nvPr/>
        </p:nvPicPr>
        <p:blipFill>
          <a:blip r:embed="rId4"/>
          <a:srcRect l="3624" t="3333" r="84811" b="3333"/>
          <a:stretch>
            <a:fillRect/>
          </a:stretch>
        </p:blipFill>
        <p:spPr>
          <a:xfrm>
            <a:off x="8686800" y="0"/>
            <a:ext cx="457200" cy="6858000"/>
          </a:xfrm>
          <a:prstGeom prst="rect">
            <a:avLst/>
          </a:prstGeom>
        </p:spPr>
      </p:pic>
      <p:pic>
        <p:nvPicPr>
          <p:cNvPr id="27" name="Picture 26" descr="sdff.jpg"/>
          <p:cNvPicPr>
            <a:picLocks noChangeAspect="1"/>
          </p:cNvPicPr>
          <p:nvPr/>
        </p:nvPicPr>
        <p:blipFill>
          <a:blip r:embed="rId4"/>
          <a:srcRect l="3624" t="3333" r="84811" b="3333"/>
          <a:stretch>
            <a:fillRect/>
          </a:stretch>
        </p:blipFill>
        <p:spPr>
          <a:xfrm rot="16200000">
            <a:off x="4300220" y="-3919220"/>
            <a:ext cx="467360" cy="8305800"/>
          </a:xfrm>
          <a:prstGeom prst="rect">
            <a:avLst/>
          </a:prstGeom>
        </p:spPr>
      </p:pic>
      <p:pic>
        <p:nvPicPr>
          <p:cNvPr id="28" name="Picture 27" descr="sdff.jpg"/>
          <p:cNvPicPr>
            <a:picLocks noChangeAspect="1"/>
          </p:cNvPicPr>
          <p:nvPr/>
        </p:nvPicPr>
        <p:blipFill>
          <a:blip r:embed="rId4"/>
          <a:srcRect l="3624" t="3333" r="84811" b="3333"/>
          <a:stretch>
            <a:fillRect/>
          </a:stretch>
        </p:blipFill>
        <p:spPr>
          <a:xfrm rot="16200000">
            <a:off x="4376420" y="2471420"/>
            <a:ext cx="467360" cy="8305800"/>
          </a:xfrm>
          <a:prstGeom prst="rect">
            <a:avLst/>
          </a:prstGeom>
        </p:spPr>
      </p:pic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0556">
            <a:off x="3886200" y="1371600"/>
            <a:ext cx="771525" cy="50292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অষ্টম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অষ্টম</a:t>
              </a: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০৮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/১১/১৯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219200" y="609600"/>
            <a:ext cx="7239000" cy="990600"/>
            <a:chOff x="1219200" y="609600"/>
            <a:chExt cx="7239000" cy="990600"/>
          </a:xfrm>
        </p:grpSpPr>
        <p:sp>
          <p:nvSpPr>
            <p:cNvPr id="4" name="Rounded Rectangle 3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524000" y="720179"/>
              <a:ext cx="66294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4400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তোমরা কিসের ছবি দেখছ</a:t>
              </a:r>
              <a:endParaRPr lang="en-US" sz="4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Parallelogram 11"/>
          <p:cNvSpPr/>
          <p:nvPr/>
        </p:nvSpPr>
        <p:spPr>
          <a:xfrm>
            <a:off x="2819400" y="2514600"/>
            <a:ext cx="4038600" cy="2209800"/>
          </a:xfrm>
          <a:prstGeom prst="parallelogram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/>
          </a:p>
        </p:txBody>
      </p:sp>
      <p:sp>
        <p:nvSpPr>
          <p:cNvPr id="16" name="TextBox 15"/>
          <p:cNvSpPr txBox="1"/>
          <p:nvPr/>
        </p:nvSpPr>
        <p:spPr>
          <a:xfrm>
            <a:off x="3810000" y="3327112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5087034"/>
            <a:ext cx="4599709" cy="646331"/>
            <a:chOff x="609600" y="5087034"/>
            <a:chExt cx="4599709" cy="646331"/>
          </a:xfrm>
        </p:grpSpPr>
        <p:sp>
          <p:nvSpPr>
            <p:cNvPr id="17" name="Rounded Rectangle 16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7309" y="5087034"/>
              <a:ext cx="457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সামান্তরিক এর সংজ্ঞা বল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57200" y="4968105"/>
            <a:ext cx="8458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যে চতুর্ভুজের বিপরীত বাহু গুলো </a:t>
            </a:r>
            <a:r>
              <a:rPr lang="bn-IN" sz="4000" dirty="0" smtClean="0"/>
              <a:t>পরস্পর সমান ও সমান্তরাল</a:t>
            </a:r>
            <a:r>
              <a:rPr lang="bn-IN" sz="4000" dirty="0" smtClean="0"/>
              <a:t>, তা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সামান্তরিক 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2098964" y="3429000"/>
            <a:ext cx="5029200" cy="1676400"/>
            <a:chOff x="2098964" y="3429000"/>
            <a:chExt cx="50292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2098964" y="3429000"/>
              <a:ext cx="50292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1073" y="3628072"/>
              <a:ext cx="35073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7200" dirty="0">
                  <a:latin typeface="NikoshBAN" pitchFamily="2" charset="0"/>
                  <a:cs typeface="NikoshBAN" pitchFamily="2" charset="0"/>
                </a:rPr>
                <a:t>সামান্তরিক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 সামান্তরিক এর ধর্মাবলি যাচাই                     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করতে পারবে 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২।  সামান্তরিক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ধর্মাবলির  যুক্তিমূলক                             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প্রমান করতে পারবে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1896" y="228600"/>
            <a:ext cx="8872104" cy="1438364"/>
            <a:chOff x="271896" y="228600"/>
            <a:chExt cx="8872104" cy="1438364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271896" y="228600"/>
              <a:ext cx="8872104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1896" y="347617"/>
              <a:ext cx="88721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সমস্যা ০১- সামান্তরিকের বিপরীত বাহুগুলো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পরস্পর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সমান ও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সমান্তরাল ।</a:t>
              </a:r>
              <a:endParaRPr lang="bn-IN" sz="3600" dirty="0" smtClean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30041" y="2193665"/>
            <a:ext cx="3939886" cy="2230003"/>
            <a:chOff x="4830041" y="2193665"/>
            <a:chExt cx="3939886" cy="2230003"/>
          </a:xfrm>
        </p:grpSpPr>
        <p:sp>
          <p:nvSpPr>
            <p:cNvPr id="17" name="TextBox 16"/>
            <p:cNvSpPr txBox="1"/>
            <p:nvPr/>
          </p:nvSpPr>
          <p:spPr>
            <a:xfrm>
              <a:off x="4978977" y="2193665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30041" y="4023558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P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05750" y="3991967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Q</a:t>
              </a:r>
            </a:p>
          </p:txBody>
        </p:sp>
        <p:sp>
          <p:nvSpPr>
            <p:cNvPr id="24" name="Parallelogram 23"/>
            <p:cNvSpPr/>
            <p:nvPr/>
          </p:nvSpPr>
          <p:spPr>
            <a:xfrm>
              <a:off x="5150427" y="2423358"/>
              <a:ext cx="3200400" cy="160020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50827" y="2255940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62550" y="2463918"/>
            <a:ext cx="3162300" cy="1568609"/>
            <a:chOff x="5188527" y="2423358"/>
            <a:chExt cx="3162300" cy="1568609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5562600" y="2423358"/>
              <a:ext cx="2788227" cy="113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188527" y="3990828"/>
              <a:ext cx="2788227" cy="113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71896" y="1905000"/>
            <a:ext cx="2776104" cy="750330"/>
            <a:chOff x="271896" y="1905000"/>
            <a:chExt cx="2776104" cy="750330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271896" y="1905000"/>
              <a:ext cx="2776104" cy="75033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1896" y="2008999"/>
              <a:ext cx="277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বিশেষ </a:t>
              </a:r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নির্বচন 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:</a:t>
              </a:r>
              <a:endParaRPr lang="en-US" sz="36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1895" y="3024899"/>
            <a:ext cx="4558146" cy="1444915"/>
            <a:chOff x="271895" y="2819400"/>
            <a:chExt cx="4558146" cy="1444915"/>
          </a:xfrm>
        </p:grpSpPr>
        <p:sp>
          <p:nvSpPr>
            <p:cNvPr id="45" name="Rectangle 44"/>
            <p:cNvSpPr/>
            <p:nvPr/>
          </p:nvSpPr>
          <p:spPr>
            <a:xfrm>
              <a:off x="271895" y="2819400"/>
              <a:ext cx="4558145" cy="1444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2285" y="2851666"/>
              <a:ext cx="45477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মনে করি, 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PQRS 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সামান্তরিকের 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PQ=SR  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এবং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 PQ || SR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।</a:t>
              </a:r>
              <a:endParaRPr lang="en-US" sz="3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8040" y="4953000"/>
            <a:ext cx="7623465" cy="1295400"/>
            <a:chOff x="271895" y="2819400"/>
            <a:chExt cx="4558146" cy="1444915"/>
          </a:xfrm>
        </p:grpSpPr>
        <p:sp>
          <p:nvSpPr>
            <p:cNvPr id="50" name="Rectangle 49"/>
            <p:cNvSpPr/>
            <p:nvPr/>
          </p:nvSpPr>
          <p:spPr>
            <a:xfrm>
              <a:off x="271895" y="2819400"/>
              <a:ext cx="4558145" cy="1444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82285" y="3144053"/>
              <a:ext cx="4547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প্রমাণ করতে হবে যে,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PS=QR  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এবং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 PS || QR .</a:t>
              </a:r>
              <a:endParaRPr lang="bn-IN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204110" y="2423358"/>
            <a:ext cx="3132859" cy="1585174"/>
            <a:chOff x="5183331" y="2406792"/>
            <a:chExt cx="3132859" cy="1585174"/>
          </a:xfrm>
        </p:grpSpPr>
        <p:cxnSp>
          <p:nvCxnSpPr>
            <p:cNvPr id="53" name="Straight Connector 52"/>
            <p:cNvCxnSpPr/>
            <p:nvPr/>
          </p:nvCxnSpPr>
          <p:spPr>
            <a:xfrm flipH="1">
              <a:off x="5183331" y="2423357"/>
              <a:ext cx="374073" cy="156860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7942117" y="2406792"/>
              <a:ext cx="374073" cy="156860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43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5178136" y="791567"/>
            <a:ext cx="3200400" cy="16002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876800" y="593465"/>
            <a:ext cx="3988377" cy="2230003"/>
            <a:chOff x="4876800" y="593465"/>
            <a:chExt cx="3988377" cy="2230003"/>
          </a:xfrm>
        </p:grpSpPr>
        <p:sp>
          <p:nvSpPr>
            <p:cNvPr id="5" name="TextBox 4"/>
            <p:cNvSpPr txBox="1"/>
            <p:nvPr/>
          </p:nvSpPr>
          <p:spPr>
            <a:xfrm>
              <a:off x="5025736" y="593465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76800" y="2423358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P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446077" y="638492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R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52509" y="2391767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Q</a:t>
              </a:r>
            </a:p>
          </p:txBody>
        </p:sp>
        <p:sp>
          <p:nvSpPr>
            <p:cNvPr id="12" name="Parallelogram 11"/>
            <p:cNvSpPr/>
            <p:nvPr/>
          </p:nvSpPr>
          <p:spPr>
            <a:xfrm>
              <a:off x="5171209" y="809907"/>
              <a:ext cx="3200400" cy="160020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7872" y="1055130"/>
            <a:ext cx="4191000" cy="1076516"/>
            <a:chOff x="332509" y="296267"/>
            <a:chExt cx="4191000" cy="1076516"/>
          </a:xfrm>
        </p:grpSpPr>
        <p:sp>
          <p:nvSpPr>
            <p:cNvPr id="13" name="Round Diagonal Corner Rectangle 12"/>
            <p:cNvSpPr/>
            <p:nvPr/>
          </p:nvSpPr>
          <p:spPr>
            <a:xfrm>
              <a:off x="332509" y="296267"/>
              <a:ext cx="4191000" cy="9906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7982" y="449453"/>
              <a:ext cx="4038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অঙ্কন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P,R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যোগ করি 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46362" y="2823469"/>
            <a:ext cx="5915891" cy="1408407"/>
            <a:chOff x="332509" y="1591667"/>
            <a:chExt cx="5915891" cy="1761133"/>
          </a:xfrm>
        </p:grpSpPr>
        <p:sp>
          <p:nvSpPr>
            <p:cNvPr id="2" name="Rounded Rectangle 1"/>
            <p:cNvSpPr/>
            <p:nvPr/>
          </p:nvSpPr>
          <p:spPr>
            <a:xfrm>
              <a:off x="332509" y="1591667"/>
              <a:ext cx="5915891" cy="17611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91836" y="1653917"/>
              <a:ext cx="552796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latin typeface="NikoshBAN" pitchFamily="2" charset="0"/>
                  <a:cs typeface="NikoshBAN" pitchFamily="2" charset="0"/>
                </a:rPr>
                <a:t>প্রমাণ 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:</a:t>
              </a:r>
            </a:p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যেহেতু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PQ || SR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এবং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PR 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ছেদক ।</a:t>
              </a:r>
            </a:p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90259" y="825701"/>
            <a:ext cx="3162300" cy="1584406"/>
            <a:chOff x="5150427" y="825702"/>
            <a:chExt cx="3162300" cy="1584406"/>
          </a:xfrm>
        </p:grpSpPr>
        <p:grpSp>
          <p:nvGrpSpPr>
            <p:cNvPr id="17" name="Group 16"/>
            <p:cNvGrpSpPr/>
            <p:nvPr/>
          </p:nvGrpSpPr>
          <p:grpSpPr>
            <a:xfrm>
              <a:off x="5150427" y="825702"/>
              <a:ext cx="3162300" cy="1568609"/>
              <a:chOff x="5188527" y="2423358"/>
              <a:chExt cx="3162300" cy="1568609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V="1">
                <a:off x="5562600" y="2423358"/>
                <a:ext cx="2788227" cy="1139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5188527" y="3990828"/>
                <a:ext cx="2788227" cy="1139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flipV="1">
              <a:off x="5190259" y="838547"/>
              <a:ext cx="3122468" cy="157156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97872" y="4572000"/>
            <a:ext cx="5964381" cy="685800"/>
            <a:chOff x="297872" y="4572000"/>
            <a:chExt cx="5964381" cy="685800"/>
          </a:xfrm>
        </p:grpSpPr>
        <p:sp>
          <p:nvSpPr>
            <p:cNvPr id="32" name="Rounded Rectangle 31"/>
            <p:cNvSpPr/>
            <p:nvPr/>
          </p:nvSpPr>
          <p:spPr>
            <a:xfrm>
              <a:off x="297872" y="4572000"/>
              <a:ext cx="5964381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04797" y="4611469"/>
                  <a:ext cx="544483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𝑄𝑃𝑅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= 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𝑃𝑅𝑆</m:t>
                      </m:r>
                    </m:oMath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97" y="4611469"/>
                  <a:ext cx="5444838" cy="6463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3359" t="-19626" b="-35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Arc 34"/>
          <p:cNvSpPr/>
          <p:nvPr/>
        </p:nvSpPr>
        <p:spPr>
          <a:xfrm rot="11268541">
            <a:off x="7463389" y="396830"/>
            <a:ext cx="457200" cy="883437"/>
          </a:xfrm>
          <a:prstGeom prst="arc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>
            <a:off x="5759278" y="1989814"/>
            <a:ext cx="457200" cy="883437"/>
          </a:xfrm>
          <a:prstGeom prst="arc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76800" y="593465"/>
            <a:ext cx="3988377" cy="2230003"/>
            <a:chOff x="4876800" y="593465"/>
            <a:chExt cx="3988377" cy="2230003"/>
          </a:xfrm>
        </p:grpSpPr>
        <p:grpSp>
          <p:nvGrpSpPr>
            <p:cNvPr id="2" name="Group 1"/>
            <p:cNvGrpSpPr/>
            <p:nvPr/>
          </p:nvGrpSpPr>
          <p:grpSpPr>
            <a:xfrm>
              <a:off x="4876800" y="593465"/>
              <a:ext cx="3988377" cy="2230003"/>
              <a:chOff x="4876800" y="593465"/>
              <a:chExt cx="3988377" cy="2230003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5025736" y="593465"/>
                <a:ext cx="419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</a:t>
                </a:r>
                <a:endParaRPr lang="en-US" sz="2400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4876800" y="2423358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P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446077" y="638492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R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952509" y="2391767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Q</a:t>
                </a:r>
              </a:p>
            </p:txBody>
          </p:sp>
          <p:sp>
            <p:nvSpPr>
              <p:cNvPr id="7" name="Parallelogram 6"/>
              <p:cNvSpPr/>
              <p:nvPr/>
            </p:nvSpPr>
            <p:spPr>
              <a:xfrm>
                <a:off x="5171209" y="809907"/>
                <a:ext cx="3200400" cy="1600200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 flipV="1">
              <a:off x="5171209" y="809907"/>
              <a:ext cx="3200400" cy="160020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645371"/>
            <a:ext cx="4876800" cy="1248236"/>
            <a:chOff x="0" y="645371"/>
            <a:chExt cx="4876800" cy="1248236"/>
          </a:xfrm>
        </p:grpSpPr>
        <p:sp>
          <p:nvSpPr>
            <p:cNvPr id="11" name="Rounded Rectangle 10"/>
            <p:cNvSpPr/>
            <p:nvPr/>
          </p:nvSpPr>
          <p:spPr>
            <a:xfrm>
              <a:off x="86591" y="645371"/>
              <a:ext cx="4790209" cy="11903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0" y="693278"/>
                  <a:ext cx="4876800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.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এখন </a:t>
                  </a:r>
                  <a:r>
                    <a:rPr lang="en-US" sz="3600" dirty="0">
                      <a:latin typeface="Algerian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∆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𝑃𝑄𝑅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 </m:t>
                      </m:r>
                    </m:oMath>
                  </a14:m>
                  <a:r>
                    <a:rPr lang="bn-IN" sz="3600" dirty="0">
                      <a:latin typeface="Algerian"/>
                      <a:cs typeface="NikoshBAN" pitchFamily="2" charset="0"/>
                    </a:rPr>
                    <a:t>ও </a:t>
                  </a:r>
                  <a14:m>
                    <m:oMath xmlns:m="http://schemas.openxmlformats.org/officeDocument/2006/math">
                      <m:r>
                        <a:rPr lang="bn-IN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∆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𝑃𝑆𝑅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 </m:t>
                      </m:r>
                    </m:oMath>
                  </a14:m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এ</a:t>
                  </a:r>
                </a:p>
                <a:p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             </a:t>
                  </a:r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PQ = SR</a:t>
                  </a: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693278"/>
                  <a:ext cx="4876800" cy="120032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3750" t="-9645" r="-1250" b="-182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Isosceles Triangle 29"/>
          <p:cNvSpPr/>
          <p:nvPr/>
        </p:nvSpPr>
        <p:spPr>
          <a:xfrm>
            <a:off x="5715000" y="1055130"/>
            <a:ext cx="914400" cy="392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6781800" y="1697272"/>
            <a:ext cx="914400" cy="392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172941" y="826591"/>
            <a:ext cx="3162300" cy="1568609"/>
            <a:chOff x="5188527" y="2423358"/>
            <a:chExt cx="3162300" cy="1568609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5562600" y="2423358"/>
              <a:ext cx="2788227" cy="113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188527" y="3990828"/>
              <a:ext cx="2788227" cy="113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6591" y="2089942"/>
            <a:ext cx="4790209" cy="995136"/>
            <a:chOff x="86591" y="2089942"/>
            <a:chExt cx="4790209" cy="995136"/>
          </a:xfrm>
        </p:grpSpPr>
        <p:sp>
          <p:nvSpPr>
            <p:cNvPr id="38" name="Rounded Rectangle 37"/>
            <p:cNvSpPr/>
            <p:nvPr/>
          </p:nvSpPr>
          <p:spPr>
            <a:xfrm>
              <a:off x="86591" y="2089942"/>
              <a:ext cx="4790209" cy="8818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3740" y="2161748"/>
              <a:ext cx="41044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3. PR = PR</a:t>
              </a:r>
            </a:p>
            <a:p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6591" y="3147536"/>
            <a:ext cx="8215746" cy="989357"/>
            <a:chOff x="86591" y="2089942"/>
            <a:chExt cx="4790209" cy="1075946"/>
          </a:xfrm>
        </p:grpSpPr>
        <p:sp>
          <p:nvSpPr>
            <p:cNvPr id="42" name="Rounded Rectangle 41"/>
            <p:cNvSpPr/>
            <p:nvPr/>
          </p:nvSpPr>
          <p:spPr>
            <a:xfrm>
              <a:off x="86591" y="2089942"/>
              <a:ext cx="4790209" cy="8818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43739" y="2161748"/>
                  <a:ext cx="4529092" cy="10041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4.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এবং অন্তভূর্ক্ত  </a:t>
                  </a:r>
                  <a14:m>
                    <m:oMath xmlns:m="http://schemas.openxmlformats.org/officeDocument/2006/math">
                      <m:r>
                        <a:rPr lang="bn-IN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𝑄𝑃𝑅</m:t>
                      </m:r>
                    </m:oMath>
                  </a14:m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= অন্তভূর্ক্ত </a:t>
                  </a:r>
                  <a14:m>
                    <m:oMath xmlns:m="http://schemas.openxmlformats.org/officeDocument/2006/math"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𝑃𝑅𝑆</m:t>
                      </m:r>
                    </m:oMath>
                  </a14:m>
                  <a:endParaRPr lang="bn-IN" sz="3600" dirty="0">
                    <a:latin typeface="NikoshBAN" pitchFamily="2" charset="0"/>
                    <a:ea typeface="Cambria Math"/>
                    <a:cs typeface="NikoshBAN" pitchFamily="2" charset="0"/>
                  </a:endParaRPr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739" y="2161748"/>
                  <a:ext cx="4529092" cy="10041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353" t="-8553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69271" y="4086469"/>
            <a:ext cx="8215746" cy="810889"/>
            <a:chOff x="69271" y="4086469"/>
            <a:chExt cx="8215746" cy="810889"/>
          </a:xfrm>
        </p:grpSpPr>
        <p:grpSp>
          <p:nvGrpSpPr>
            <p:cNvPr id="44" name="Group 43"/>
            <p:cNvGrpSpPr/>
            <p:nvPr/>
          </p:nvGrpSpPr>
          <p:grpSpPr>
            <a:xfrm>
              <a:off x="69271" y="4086469"/>
              <a:ext cx="8215746" cy="810889"/>
              <a:chOff x="86591" y="2089942"/>
              <a:chExt cx="4790209" cy="881858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86591" y="2089942"/>
                <a:ext cx="4790209" cy="88185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143739" y="2161748"/>
                    <a:ext cx="4529092" cy="7028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∆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𝑃𝑄𝑅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360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~</m:t>
                        </m:r>
                        <m:r>
                          <a:rPr lang="bn-IN" sz="360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</m:oMath>
                    </a14:m>
                    <a:r>
                      <a:rPr lang="bn-IN" sz="3600" dirty="0">
                        <a:latin typeface="Algerian"/>
                        <a:cs typeface="NikoshBAN" pitchFamily="2" charset="0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∆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𝑃𝑆𝑅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739" y="2161748"/>
                    <a:ext cx="4529092" cy="70289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19811" b="-3679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/>
            <p:cNvGrpSpPr/>
            <p:nvPr/>
          </p:nvGrpSpPr>
          <p:grpSpPr>
            <a:xfrm>
              <a:off x="1676400" y="4537364"/>
              <a:ext cx="171450" cy="34636"/>
              <a:chOff x="6797386" y="4308764"/>
              <a:chExt cx="171450" cy="34636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6797386" y="4343400"/>
                <a:ext cx="17145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6797386" y="4308764"/>
                <a:ext cx="17145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50"/>
          <p:cNvGrpSpPr/>
          <p:nvPr/>
        </p:nvGrpSpPr>
        <p:grpSpPr>
          <a:xfrm>
            <a:off x="86591" y="5069157"/>
            <a:ext cx="8215746" cy="989357"/>
            <a:chOff x="86591" y="2089942"/>
            <a:chExt cx="4790209" cy="1075946"/>
          </a:xfrm>
        </p:grpSpPr>
        <p:sp>
          <p:nvSpPr>
            <p:cNvPr id="52" name="Rounded Rectangle 51"/>
            <p:cNvSpPr/>
            <p:nvPr/>
          </p:nvSpPr>
          <p:spPr>
            <a:xfrm>
              <a:off x="86591" y="2089942"/>
              <a:ext cx="4790209" cy="8818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43739" y="2161748"/>
              <a:ext cx="4529092" cy="1004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ea typeface="Cambria Math"/>
                  <a:cs typeface="NikoshBAN" pitchFamily="2" charset="0"/>
                </a:rPr>
                <a:t>সুতারাং </a:t>
              </a:r>
              <a:r>
                <a:rPr lang="en-US" sz="3600" dirty="0">
                  <a:latin typeface="NikoshBAN" pitchFamily="2" charset="0"/>
                  <a:ea typeface="Cambria Math"/>
                  <a:cs typeface="NikoshBAN" pitchFamily="2" charset="0"/>
                </a:rPr>
                <a:t>PS = QR </a:t>
              </a:r>
            </a:p>
            <a:p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39966" y="391518"/>
            <a:ext cx="3162300" cy="2476421"/>
            <a:chOff x="5190259" y="396830"/>
            <a:chExt cx="3162300" cy="2476421"/>
          </a:xfrm>
        </p:grpSpPr>
        <p:grpSp>
          <p:nvGrpSpPr>
            <p:cNvPr id="34" name="Group 33"/>
            <p:cNvGrpSpPr/>
            <p:nvPr/>
          </p:nvGrpSpPr>
          <p:grpSpPr>
            <a:xfrm>
              <a:off x="5190259" y="825701"/>
              <a:ext cx="3162300" cy="1584406"/>
              <a:chOff x="5150427" y="825702"/>
              <a:chExt cx="3162300" cy="1584406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150427" y="825702"/>
                <a:ext cx="3162300" cy="1568609"/>
                <a:chOff x="5188527" y="2423358"/>
                <a:chExt cx="3162300" cy="1568609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562600" y="2423358"/>
                  <a:ext cx="2788227" cy="1139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5188527" y="3990828"/>
                  <a:ext cx="2788227" cy="1139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/>
              <p:nvPr/>
            </p:nvCxnSpPr>
            <p:spPr>
              <a:xfrm flipV="1">
                <a:off x="5190259" y="838547"/>
                <a:ext cx="3122468" cy="1571561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Arc 57"/>
            <p:cNvSpPr/>
            <p:nvPr/>
          </p:nvSpPr>
          <p:spPr>
            <a:xfrm rot="11268541">
              <a:off x="7463389" y="396830"/>
              <a:ext cx="457200" cy="883437"/>
            </a:xfrm>
            <a:prstGeom prst="arc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>
              <a:off x="5759278" y="1989814"/>
              <a:ext cx="457200" cy="883437"/>
            </a:xfrm>
            <a:prstGeom prst="arc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02382" y="806593"/>
            <a:ext cx="3132859" cy="1585174"/>
            <a:chOff x="5183331" y="2406792"/>
            <a:chExt cx="3132859" cy="1585174"/>
          </a:xfrm>
        </p:grpSpPr>
        <p:cxnSp>
          <p:nvCxnSpPr>
            <p:cNvPr id="64" name="Straight Connector 63"/>
            <p:cNvCxnSpPr/>
            <p:nvPr/>
          </p:nvCxnSpPr>
          <p:spPr>
            <a:xfrm flipH="1">
              <a:off x="5183331" y="2423357"/>
              <a:ext cx="374073" cy="156860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7942117" y="2406792"/>
              <a:ext cx="374073" cy="156860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172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5171209" y="809907"/>
            <a:ext cx="3200400" cy="16002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876800" y="593465"/>
            <a:ext cx="3988377" cy="2230003"/>
            <a:chOff x="4876800" y="593465"/>
            <a:chExt cx="3988377" cy="2230003"/>
          </a:xfrm>
        </p:grpSpPr>
        <p:grpSp>
          <p:nvGrpSpPr>
            <p:cNvPr id="7" name="Group 6"/>
            <p:cNvGrpSpPr/>
            <p:nvPr/>
          </p:nvGrpSpPr>
          <p:grpSpPr>
            <a:xfrm>
              <a:off x="4876800" y="593465"/>
              <a:ext cx="3988377" cy="2230003"/>
              <a:chOff x="4876800" y="593465"/>
              <a:chExt cx="3988377" cy="2230003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025736" y="593465"/>
                <a:ext cx="419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</a:t>
                </a:r>
                <a:endParaRPr lang="en-US" sz="24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876800" y="2423358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P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446077" y="638492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R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952509" y="2391767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Q</a:t>
                </a:r>
              </a:p>
            </p:txBody>
          </p:sp>
          <p:sp>
            <p:nvSpPr>
              <p:cNvPr id="13" name="Parallelogram 12"/>
              <p:cNvSpPr/>
              <p:nvPr/>
            </p:nvSpPr>
            <p:spPr>
              <a:xfrm>
                <a:off x="5171209" y="809907"/>
                <a:ext cx="3200400" cy="1600200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5171209" y="809907"/>
              <a:ext cx="3200400" cy="160020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52400" y="1205353"/>
            <a:ext cx="4572000" cy="964405"/>
            <a:chOff x="152400" y="1205353"/>
            <a:chExt cx="4572000" cy="964405"/>
          </a:xfrm>
        </p:grpSpPr>
        <p:sp>
          <p:nvSpPr>
            <p:cNvPr id="14" name="Rounded Rectangle 13"/>
            <p:cNvSpPr/>
            <p:nvPr/>
          </p:nvSpPr>
          <p:spPr>
            <a:xfrm>
              <a:off x="152400" y="1205353"/>
              <a:ext cx="4572000" cy="8093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32064" y="1246428"/>
                  <a:ext cx="4343400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𝑃𝑅𝑄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= 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𝑅𝑃𝑆</m:t>
                      </m:r>
                    </m:oMath>
                  </a14:m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en-US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064" y="1246428"/>
                  <a:ext cx="4343400" cy="92333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122" t="-8553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Arc 16"/>
          <p:cNvSpPr/>
          <p:nvPr/>
        </p:nvSpPr>
        <p:spPr>
          <a:xfrm rot="6151033">
            <a:off x="5179042" y="449449"/>
            <a:ext cx="764308" cy="629281"/>
          </a:xfrm>
          <a:prstGeom prst="arc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6200000">
            <a:off x="7660959" y="2069503"/>
            <a:ext cx="764308" cy="629281"/>
          </a:xfrm>
          <a:prstGeom prst="arc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32064" y="2849768"/>
            <a:ext cx="8503227" cy="2707355"/>
            <a:chOff x="232064" y="2849768"/>
            <a:chExt cx="8503227" cy="2707355"/>
          </a:xfrm>
        </p:grpSpPr>
        <p:sp>
          <p:nvSpPr>
            <p:cNvPr id="19" name="Rounded Rectangle 18"/>
            <p:cNvSpPr/>
            <p:nvPr/>
          </p:nvSpPr>
          <p:spPr>
            <a:xfrm>
              <a:off x="232064" y="2849768"/>
              <a:ext cx="8503227" cy="26629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2064" y="2971800"/>
              <a:ext cx="842356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এখন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PS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ও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QR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রেখাদ্বয়ের ছেদক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PR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 দ্বারা উৎপন্ন একান্তর কোনদ্বয় সমান হওয়ায়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PS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ও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QR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রেখাদ্বয় সমান্তরাল 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PS=QR 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এবং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PS || QR .</a:t>
              </a:r>
              <a:endParaRPr lang="bn-IN" sz="36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292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394</TotalTime>
  <Words>307</Words>
  <Application>Microsoft Office PowerPoint</Application>
  <PresentationFormat>On-screen Show (4:3)</PresentationFormat>
  <Paragraphs>78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54</cp:revision>
  <dcterms:created xsi:type="dcterms:W3CDTF">2006-08-16T00:00:00Z</dcterms:created>
  <dcterms:modified xsi:type="dcterms:W3CDTF">2019-11-08T14:26:18Z</dcterms:modified>
</cp:coreProperties>
</file>