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6" r:id="rId8"/>
    <p:sldId id="265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shfekulislam@gmail.com" initials="m" lastIdx="1" clrIdx="0">
    <p:extLst>
      <p:ext uri="{19B8F6BF-5375-455C-9EA6-DF929625EA0E}">
        <p15:presenceInfo xmlns:p15="http://schemas.microsoft.com/office/powerpoint/2012/main" userId="7f29ce5e174fd7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commentAuthors" Target="commentAuthor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6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oshfekulislam@gmail.com" TargetMode="External" /><Relationship Id="rId1" Type="http://schemas.openxmlformats.org/officeDocument/2006/relationships/slideLayout" Target="../slideLayouts/slideLayout4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EF2DD-A8D0-D34F-B676-D07B47393F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3"/>
            <a:ext cx="7766936" cy="402633"/>
          </a:xfrm>
        </p:spPr>
        <p:txBody>
          <a:bodyPr/>
          <a:lstStyle/>
          <a:p>
            <a:pPr algn="ctr"/>
            <a:r>
              <a:rPr lang="en-GB" sz="7200" b="1">
                <a:solidFill>
                  <a:srgbClr val="FF0000"/>
                </a:solidFill>
              </a:rPr>
              <a:t>স্বাগতম</a:t>
            </a:r>
            <a:br>
              <a:rPr lang="en-GB" sz="7200" b="1">
                <a:solidFill>
                  <a:srgbClr val="FF0000"/>
                </a:solidFill>
              </a:rPr>
            </a:br>
            <a:endParaRPr lang="en-US" sz="7200" b="1">
              <a:solidFill>
                <a:srgbClr val="FF0000"/>
              </a:solidFill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E5B7600-6983-494B-8933-066ADAD28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4869" y="1928811"/>
            <a:ext cx="3052798" cy="37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0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DC243-EFD9-0A4C-AE98-6FAF623B2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>
                <a:solidFill>
                  <a:srgbClr val="FF0000"/>
                </a:solidFill>
              </a:rPr>
              <a:t>বাড়ীর কাজঃ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9C06E-A33A-FE45-828F-EA9E5894A7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/>
              <a:t>১। প্রতিসরণাংকের চিত্র অংকন।</a:t>
            </a:r>
          </a:p>
          <a:p>
            <a:pPr marL="0" indent="0">
              <a:buNone/>
            </a:pPr>
            <a:r>
              <a:rPr lang="en-GB" sz="2800"/>
              <a:t>২। সূত্র মূখস্তকরন।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753763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C2A75-E180-9645-98B2-A66581033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7200" b="1">
                <a:solidFill>
                  <a:srgbClr val="FF0000"/>
                </a:solidFill>
              </a:rPr>
              <a:t>ধন্যবাদ </a:t>
            </a:r>
            <a:endParaRPr lang="en-US" sz="7200" b="1">
              <a:solidFill>
                <a:srgbClr val="FF0000"/>
              </a:solidFill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BCF66D17-A3C7-DF4E-A184-92F1353B07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5714" y="1842426"/>
            <a:ext cx="3899907" cy="4405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214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DDAA7-483B-0044-BA9A-22AD5ABFE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u="sng">
                <a:solidFill>
                  <a:srgbClr val="FF0000"/>
                </a:solidFill>
              </a:rPr>
              <a:t>পরিচিতিঃ</a:t>
            </a:r>
            <a:endParaRPr lang="en-US" sz="5400" b="1" u="sng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078E3-704D-9649-8264-D90D52B960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673888" y="2160589"/>
            <a:ext cx="4184035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মোঃমোশফেকুল ইসলাম</a:t>
            </a:r>
          </a:p>
          <a:p>
            <a:pPr marL="0" indent="0">
              <a:buNone/>
            </a:pPr>
            <a:r>
              <a:rPr lang="en-GB" sz="2400"/>
              <a:t>সহকারী শিক্ষক (বিজ্ঞান)</a:t>
            </a:r>
          </a:p>
          <a:p>
            <a:pPr marL="0" indent="0">
              <a:buNone/>
            </a:pPr>
            <a:r>
              <a:rPr lang="en-GB" sz="2400"/>
              <a:t>ওসমানপুর উচ্চবিদ্যালয়</a:t>
            </a:r>
          </a:p>
          <a:p>
            <a:pPr marL="0" indent="0">
              <a:buNone/>
            </a:pPr>
            <a:r>
              <a:rPr lang="en-GB" sz="2400"/>
              <a:t>ঘোড়াঘাট, দিনাজপুর।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E-mail: </a:t>
            </a:r>
            <a:r>
              <a:rPr lang="en-GB" sz="2400">
                <a:hlinkClick r:id="rId2"/>
              </a:rPr>
              <a:t>moshfekulislam@gmail.com</a:t>
            </a:r>
            <a:endParaRPr lang="en-GB" sz="2400"/>
          </a:p>
          <a:p>
            <a:pPr marL="0" indent="0">
              <a:buNone/>
            </a:pPr>
            <a:r>
              <a:rPr lang="en-GB" sz="2400"/>
              <a:t>Cell: 01734-102860</a:t>
            </a:r>
            <a:endParaRPr lang="en-US" sz="240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6D623D-797D-1B4E-96B8-8BA58EFA0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57923" y="2160588"/>
            <a:ext cx="418403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/>
              <a:t>  শ্রেণিঃ ৯ম</a:t>
            </a:r>
          </a:p>
          <a:p>
            <a:pPr marL="0" indent="0">
              <a:buNone/>
            </a:pPr>
            <a:r>
              <a:rPr lang="en-GB" sz="2400"/>
              <a:t>  বিষয়ঃ পদার্থ বিজ্ঞান</a:t>
            </a:r>
          </a:p>
          <a:p>
            <a:pPr marL="0" indent="0">
              <a:buNone/>
            </a:pPr>
            <a:r>
              <a:rPr lang="en-GB" sz="2400"/>
              <a:t>  পাঠঃ প্রতিসরণাঙ্ক</a:t>
            </a:r>
          </a:p>
          <a:p>
            <a:pPr marL="0" indent="0">
              <a:buNone/>
            </a:pPr>
            <a:r>
              <a:rPr lang="en-GB" sz="2400"/>
              <a:t>  তারিখঃ ১৬/১০/২০১৯ ইং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  সময়ঃ ৫০ মিনিট।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53328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DB7AC-DD9E-4E4E-BDE6-7F540E9A8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3900"/>
          </a:xfrm>
        </p:spPr>
        <p:txBody>
          <a:bodyPr>
            <a:noAutofit/>
          </a:bodyPr>
          <a:lstStyle/>
          <a:p>
            <a:pPr algn="ctr"/>
            <a:r>
              <a:rPr lang="en-GB" sz="5400" b="1" u="sng">
                <a:solidFill>
                  <a:srgbClr val="FF0000"/>
                </a:solidFill>
              </a:rPr>
              <a:t>শিখনফলঃ</a:t>
            </a:r>
            <a:endParaRPr lang="en-US" sz="5400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93B39-6181-C144-A724-47A082658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33501"/>
            <a:ext cx="8596668" cy="34706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r>
              <a:rPr lang="en-GB" sz="2400"/>
              <a:t>এই পাঠ শেষে শিক্ষার্থীরা –</a:t>
            </a:r>
          </a:p>
          <a:p>
            <a:pPr marL="0" indent="0">
              <a:buNone/>
            </a:pPr>
            <a:r>
              <a:rPr lang="en-GB" sz="2400"/>
              <a:t>১। প্রতিসরণাঙ্ক সম্পর্কে ধারনা দিতে পারবে।</a:t>
            </a:r>
          </a:p>
          <a:p>
            <a:pPr marL="0" indent="0">
              <a:buNone/>
            </a:pPr>
            <a:r>
              <a:rPr lang="en-GB" sz="2400"/>
              <a:t>২। ভিন্ন ভিন্ন উপায়ে প্রতিসরণাঙ্ক হিসাব করতে পারবে।</a:t>
            </a:r>
          </a:p>
          <a:p>
            <a:pPr marL="0" indent="0">
              <a:buNone/>
            </a:pPr>
            <a:r>
              <a:rPr lang="en-GB" sz="2400"/>
              <a:t>৩। এক মাধ্যমের সাপেক্ষে অন্য মাধ্যমের প্রতিসরণাঙ্ক  হিসাব করতে পারবে।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0562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1B005-3250-4349-87F0-C055C4B34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677334" y="1143000"/>
            <a:ext cx="8395229" cy="803672"/>
          </a:xfrm>
        </p:spPr>
        <p:txBody>
          <a:bodyPr>
            <a:noAutofit/>
          </a:bodyPr>
          <a:lstStyle/>
          <a:p>
            <a:pPr algn="ctr"/>
            <a:r>
              <a:rPr lang="en-GB" sz="5400" b="1" u="sng">
                <a:solidFill>
                  <a:srgbClr val="FF0000"/>
                </a:solidFill>
              </a:rPr>
              <a:t>উপকরনঃ</a:t>
            </a:r>
            <a:endParaRPr lang="en-US" sz="5400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F7807-C7B0-0F4A-AF94-4189933D4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2400"/>
          </a:p>
          <a:p>
            <a:pPr algn="ctr"/>
            <a:r>
              <a:rPr lang="en-GB" sz="2400"/>
              <a:t>একটি কাচফলক</a:t>
            </a:r>
          </a:p>
          <a:p>
            <a:pPr algn="ctr"/>
            <a:r>
              <a:rPr lang="en-GB" sz="2400"/>
              <a:t>৪টি পিন কাটা</a:t>
            </a:r>
          </a:p>
          <a:p>
            <a:pPr algn="ctr"/>
            <a:r>
              <a:rPr lang="en-GB" sz="2400"/>
              <a:t>পেন্সিল</a:t>
            </a:r>
          </a:p>
          <a:p>
            <a:pPr algn="ctr"/>
            <a:r>
              <a:rPr lang="en-GB" sz="2400"/>
              <a:t>চাঁদা</a:t>
            </a:r>
          </a:p>
          <a:p>
            <a:pPr algn="ctr"/>
            <a:r>
              <a:rPr lang="en-GB" sz="2400"/>
              <a:t>ক্যালকুলেটর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3323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D3335-AE47-304E-B6C8-6EE3DE9BCB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234283"/>
            <a:ext cx="8596668" cy="926306"/>
          </a:xfrm>
        </p:spPr>
        <p:txBody>
          <a:bodyPr>
            <a:normAutofit/>
          </a:bodyPr>
          <a:lstStyle/>
          <a:p>
            <a:pPr algn="ctr"/>
            <a:r>
              <a:rPr lang="en-GB" sz="5400" b="1" u="sng">
                <a:solidFill>
                  <a:srgbClr val="FF0000"/>
                </a:solidFill>
              </a:rPr>
              <a:t>পদ্ধতিঃ</a:t>
            </a:r>
            <a:endParaRPr lang="en-US" sz="5400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39C92-901F-3146-9FAD-69DA2426B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2400"/>
          </a:p>
          <a:p>
            <a:pPr algn="ctr"/>
            <a:r>
              <a:rPr lang="en-GB" sz="2400"/>
              <a:t>আলোচনা</a:t>
            </a:r>
          </a:p>
          <a:p>
            <a:pPr algn="ctr"/>
            <a:r>
              <a:rPr lang="en-GB" sz="2400"/>
              <a:t>প্রদর্শন</a:t>
            </a:r>
          </a:p>
          <a:p>
            <a:pPr algn="ctr"/>
            <a:r>
              <a:rPr lang="en-GB" sz="2400"/>
              <a:t>দলীয়কাজ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407922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5BD4D-76F8-6641-B3E6-AC2009C71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 u="sng">
                <a:solidFill>
                  <a:srgbClr val="FF0000"/>
                </a:solidFill>
              </a:rPr>
              <a:t>    প্রস্তুতিঃ</a:t>
            </a:r>
            <a:endParaRPr lang="en-US" sz="5400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A2DFA-95B3-454D-AAAD-AC87980902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/>
              <a:t>পূর্বজ্ঞান যাচাইঃ</a:t>
            </a:r>
          </a:p>
          <a:p>
            <a:pPr marL="0" indent="0">
              <a:buNone/>
            </a:pPr>
            <a:r>
              <a:rPr lang="en-GB" sz="2400"/>
              <a:t>১। আলোর প্রতিসরণ কাকে বলে?</a:t>
            </a:r>
          </a:p>
          <a:p>
            <a:pPr marL="0" indent="0">
              <a:buNone/>
            </a:pPr>
            <a:r>
              <a:rPr lang="en-GB" sz="2400"/>
              <a:t>২। ক্যাল্কুলেটরের সাহায্যে sin25  এর মান নির্ণয়  কর।</a:t>
            </a:r>
          </a:p>
          <a:p>
            <a:pPr marL="0" indent="0">
              <a:buNone/>
            </a:pPr>
            <a:r>
              <a:rPr lang="en-GB" sz="2400"/>
              <a:t>৩। আপতন কোনের সাইন ও প্রতিসরন কোনের সাইনের অনুপাতকে কি বলে?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48838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FBF27-A17D-7741-862F-AA7B66CED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588"/>
          </a:xfrm>
        </p:spPr>
        <p:txBody>
          <a:bodyPr/>
          <a:lstStyle/>
          <a:p>
            <a:r>
              <a:rPr lang="en-GB" b="1">
                <a:solidFill>
                  <a:srgbClr val="FF0000"/>
                </a:solidFill>
              </a:rPr>
              <a:t>প্রতিসরণাঙ্ক নির্ণয়ের সূত্রাবলীঃ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2D6B-C6E8-E74F-82C1-07AC83158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85876"/>
            <a:ext cx="5787760" cy="89058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/>
          </a:p>
          <a:p>
            <a:pPr marL="0" indent="0">
              <a:buNone/>
            </a:pPr>
            <a:r>
              <a:rPr lang="en-GB" sz="2000"/>
              <a:t>১। প্রতিসরণাঙ্ক, n=</a:t>
            </a:r>
            <a:endParaRPr lang="en-US" sz="200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212CD46-9E2E-7C4C-894D-3EF6A63030CD}"/>
              </a:ext>
            </a:extLst>
          </p:cNvPr>
          <p:cNvCxnSpPr>
            <a:cxnSpLocks/>
          </p:cNvCxnSpPr>
          <p:nvPr/>
        </p:nvCxnSpPr>
        <p:spPr>
          <a:xfrm>
            <a:off x="2673594" y="1852678"/>
            <a:ext cx="2871742" cy="0"/>
          </a:xfrm>
          <a:prstGeom prst="straightConnector1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5347EC4-DA70-B449-9C7E-F4633ADDFE43}"/>
              </a:ext>
            </a:extLst>
          </p:cNvPr>
          <p:cNvSpPr txBox="1"/>
          <p:nvPr/>
        </p:nvSpPr>
        <p:spPr>
          <a:xfrm>
            <a:off x="3176758" y="1483346"/>
            <a:ext cx="18654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/>
              <a:t>আলোর বেগ</a:t>
            </a:r>
            <a:endParaRPr lang="en-US" sz="200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1CA658-FF6E-DA4C-8F91-23340B6223D9}"/>
              </a:ext>
            </a:extLst>
          </p:cNvPr>
          <p:cNvSpPr txBox="1"/>
          <p:nvPr/>
        </p:nvSpPr>
        <p:spPr>
          <a:xfrm>
            <a:off x="3110254" y="1865483"/>
            <a:ext cx="3354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/>
              <a:t>নির্দিষ্ট  মাধ্যমে আলোর বেগ</a:t>
            </a:r>
            <a:endParaRPr lang="en-US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BC2457-3DFD-D644-9D1E-BD85B46D7A58}"/>
              </a:ext>
            </a:extLst>
          </p:cNvPr>
          <p:cNvSpPr txBox="1"/>
          <p:nvPr/>
        </p:nvSpPr>
        <p:spPr>
          <a:xfrm>
            <a:off x="956414" y="2785294"/>
            <a:ext cx="52765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/>
              <a:t>২। প্রতিসরণাঙ্ক, n=</a:t>
            </a:r>
            <a:endParaRPr lang="en-US" sz="200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009A65-38F6-6A47-B704-BB69524E8CD3}"/>
              </a:ext>
            </a:extLst>
          </p:cNvPr>
          <p:cNvSpPr txBox="1"/>
          <p:nvPr/>
        </p:nvSpPr>
        <p:spPr>
          <a:xfrm rot="10800000" flipV="1">
            <a:off x="3291505" y="2482633"/>
            <a:ext cx="60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Sin i</a:t>
            </a:r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64FCD4F-DD31-BF4A-989B-88054BE8812E}"/>
              </a:ext>
            </a:extLst>
          </p:cNvPr>
          <p:cNvCxnSpPr>
            <a:cxnSpLocks/>
          </p:cNvCxnSpPr>
          <p:nvPr/>
        </p:nvCxnSpPr>
        <p:spPr>
          <a:xfrm>
            <a:off x="2949520" y="3024897"/>
            <a:ext cx="1596606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A362BAB6-3DB9-B446-896D-6E67BFA21B9A}"/>
              </a:ext>
            </a:extLst>
          </p:cNvPr>
          <p:cNvCxnSpPr>
            <a:cxnSpLocks/>
          </p:cNvCxnSpPr>
          <p:nvPr/>
        </p:nvCxnSpPr>
        <p:spPr>
          <a:xfrm>
            <a:off x="9272758" y="6398960"/>
            <a:ext cx="2556101" cy="0"/>
          </a:xfrm>
          <a:prstGeom prst="straightConnector1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6F9113D-4875-9844-94C9-D43950C37BA4}"/>
              </a:ext>
            </a:extLst>
          </p:cNvPr>
          <p:cNvSpPr txBox="1"/>
          <p:nvPr/>
        </p:nvSpPr>
        <p:spPr>
          <a:xfrm rot="10800000" flipV="1">
            <a:off x="3291504" y="3047703"/>
            <a:ext cx="606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Sin r</a:t>
            </a:r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7643A17-92F7-D14C-BB2E-28AB64CE79B5}"/>
              </a:ext>
            </a:extLst>
          </p:cNvPr>
          <p:cNvSpPr txBox="1"/>
          <p:nvPr/>
        </p:nvSpPr>
        <p:spPr>
          <a:xfrm>
            <a:off x="1547548" y="3903372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/>
              <a:t>৩। a </a:t>
            </a:r>
            <a:r>
              <a:rPr lang="en-GB" sz="2400"/>
              <a:t>n </a:t>
            </a:r>
            <a:r>
              <a:rPr lang="en-GB" sz="1600"/>
              <a:t>b =</a:t>
            </a:r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F122088-48FD-4E46-A93C-CDF76247219B}"/>
              </a:ext>
            </a:extLst>
          </p:cNvPr>
          <p:cNvCxnSpPr>
            <a:cxnSpLocks/>
          </p:cNvCxnSpPr>
          <p:nvPr/>
        </p:nvCxnSpPr>
        <p:spPr>
          <a:xfrm>
            <a:off x="2609039" y="4159983"/>
            <a:ext cx="1971254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13C5838-B7C7-1249-B457-72E0960F5FEB}"/>
              </a:ext>
            </a:extLst>
          </p:cNvPr>
          <p:cNvCxnSpPr>
            <a:cxnSpLocks/>
          </p:cNvCxnSpPr>
          <p:nvPr/>
        </p:nvCxnSpPr>
        <p:spPr>
          <a:xfrm>
            <a:off x="12328922" y="6214294"/>
            <a:ext cx="1971254" cy="0"/>
          </a:xfrm>
          <a:prstGeom prst="straightConnector1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B55074F-042C-1548-A223-641274B34FEE}"/>
              </a:ext>
            </a:extLst>
          </p:cNvPr>
          <p:cNvSpPr txBox="1"/>
          <p:nvPr/>
        </p:nvSpPr>
        <p:spPr>
          <a:xfrm rot="10800000" flipV="1">
            <a:off x="2673594" y="3693124"/>
            <a:ext cx="578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/>
              <a:t>a মাধ্যমে আলোর বেগ</a:t>
            </a:r>
            <a:endParaRPr lang="en-US" sz="200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A8DA5B1-7542-B040-AA6D-5A22E7B5BFB8}"/>
              </a:ext>
            </a:extLst>
          </p:cNvPr>
          <p:cNvSpPr txBox="1"/>
          <p:nvPr/>
        </p:nvSpPr>
        <p:spPr>
          <a:xfrm>
            <a:off x="2757059" y="4246839"/>
            <a:ext cx="2788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/>
              <a:t>b মাধ্যমে আলোর বেগ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972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>
            <a:extLst>
              <a:ext uri="{FF2B5EF4-FFF2-40B4-BE49-F238E27FC236}">
                <a16:creationId xmlns:a16="http://schemas.microsoft.com/office/drawing/2014/main" id="{6B5E49F1-78E8-2241-9EE7-FC931713BC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7150" y="1516741"/>
            <a:ext cx="5613085" cy="473165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7B92993-FE56-EB4C-811B-A857ED53737C}"/>
              </a:ext>
            </a:extLst>
          </p:cNvPr>
          <p:cNvSpPr txBox="1"/>
          <p:nvPr/>
        </p:nvSpPr>
        <p:spPr>
          <a:xfrm>
            <a:off x="1103710" y="297541"/>
            <a:ext cx="76652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>
                <a:solidFill>
                  <a:srgbClr val="FF0000"/>
                </a:solidFill>
              </a:rPr>
              <a:t>বায়ু সাপেক্ষে কাচের প্রতিসরণাঙ্ক নির্ণয়ের রশ্মিচিত্রঃ</a:t>
            </a:r>
            <a:endParaRPr lang="en-US" sz="36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29D29-01B4-4547-BF0E-9BA4D1B89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5400" b="1">
                <a:solidFill>
                  <a:srgbClr val="FF0000"/>
                </a:solidFill>
              </a:rPr>
              <a:t>মূল্যায়নঃ</a:t>
            </a:r>
            <a:endParaRPr lang="en-US" sz="54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B0F1-249B-454C-80B7-969E6F6408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/>
              <a:t>প্রশ্নঃ</a:t>
            </a:r>
          </a:p>
          <a:p>
            <a:pPr marL="0" indent="0">
              <a:buNone/>
            </a:pPr>
            <a:r>
              <a:rPr lang="en-GB" sz="2400"/>
              <a:t>১। প্রতিসরণাঙ্ক কাকে বলে?</a:t>
            </a:r>
          </a:p>
          <a:p>
            <a:pPr marL="0" indent="0">
              <a:buNone/>
            </a:pPr>
            <a:r>
              <a:rPr lang="en-GB" sz="2400"/>
              <a:t>২। প্রতিসরণাঙ্ক নির্নয়ের সূত্রগুলো কি কি?</a:t>
            </a:r>
          </a:p>
          <a:p>
            <a:pPr marL="0" indent="0">
              <a:buNone/>
            </a:pPr>
            <a:r>
              <a:rPr lang="en-GB" sz="2400"/>
              <a:t>৩। আপতন কোন ও প্রতিফলন কোনের তুলনা কর।</a:t>
            </a:r>
          </a:p>
          <a:p>
            <a:pPr marL="0" indent="0">
              <a:buNone/>
            </a:pPr>
            <a:r>
              <a:rPr lang="en-GB" sz="2400"/>
              <a:t>৪।পরীক্ষনের প্রতিবার পর্যবেক্ষনে একই মান আসার কারন কি?</a:t>
            </a:r>
          </a:p>
          <a:p>
            <a:pPr marL="0" indent="0">
              <a:buNone/>
            </a:pPr>
            <a:r>
              <a:rPr lang="en-GB" sz="2400"/>
              <a:t>৫। প্রতিসরণাঙ্ক একটি ধ্রুব সংখ্যা কেন?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98894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Facet</vt:lpstr>
      <vt:lpstr>স্বাগতম </vt:lpstr>
      <vt:lpstr>পরিচিতিঃ</vt:lpstr>
      <vt:lpstr>শিখনফলঃ</vt:lpstr>
      <vt:lpstr>উপকরনঃ</vt:lpstr>
      <vt:lpstr>পদ্ধতিঃ</vt:lpstr>
      <vt:lpstr>    প্রস্তুতিঃ</vt:lpstr>
      <vt:lpstr>প্রতিসরণাঙ্ক নির্ণয়ের সূত্রাবলীঃ</vt:lpstr>
      <vt:lpstr>PowerPoint Presentation</vt:lpstr>
      <vt:lpstr>মূল্যায়নঃ</vt:lpstr>
      <vt:lpstr>বাড়ীর কাজঃ</vt:lpstr>
      <vt:lpstr>ধন্যবাদ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 </dc:title>
  <dc:creator>Unknown User</dc:creator>
  <cp:lastModifiedBy>moshfekulislam@gmail.com</cp:lastModifiedBy>
  <cp:revision>15</cp:revision>
  <dcterms:created xsi:type="dcterms:W3CDTF">2019-11-05T06:38:18Z</dcterms:created>
  <dcterms:modified xsi:type="dcterms:W3CDTF">2019-11-09T06:39:28Z</dcterms:modified>
</cp:coreProperties>
</file>