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58" r:id="rId3"/>
    <p:sldId id="274" r:id="rId4"/>
    <p:sldId id="281" r:id="rId5"/>
    <p:sldId id="282" r:id="rId6"/>
    <p:sldId id="284" r:id="rId7"/>
    <p:sldId id="283" r:id="rId8"/>
    <p:sldId id="285" r:id="rId9"/>
    <p:sldId id="311" r:id="rId10"/>
    <p:sldId id="306" r:id="rId11"/>
    <p:sldId id="290" r:id="rId12"/>
    <p:sldId id="298" r:id="rId13"/>
    <p:sldId id="308" r:id="rId14"/>
    <p:sldId id="312" r:id="rId15"/>
    <p:sldId id="313" r:id="rId16"/>
    <p:sldId id="314" r:id="rId17"/>
    <p:sldId id="286" r:id="rId18"/>
    <p:sldId id="297" r:id="rId19"/>
    <p:sldId id="302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16AE2-721E-4FAA-8BDE-A5B1A79802A5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79602-C765-44DD-A76D-3A514362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3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318162A-92D9-4262-84AE-E30FA2EA8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cap="flat">
            <a:round/>
            <a:headEnd type="none" w="med" len="med"/>
            <a:tailEnd type="none" w="med" len="med"/>
          </a:ln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3A986D9-B7C9-49A8-9F1D-8E20713B2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A845B60-B803-4A12-ACB9-7ED1D60222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65D26D-64E0-4D1F-B914-C9CCCA0BD20F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318162A-92D9-4262-84AE-E30FA2EA8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cap="flat">
            <a:round/>
            <a:headEnd type="none" w="med" len="med"/>
            <a:tailEnd type="none" w="med" len="med"/>
          </a:ln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3A986D9-B7C9-49A8-9F1D-8E20713B2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A845B60-B803-4A12-ACB9-7ED1D60222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65D26D-64E0-4D1F-B914-C9CCCA0BD20F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40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318162A-92D9-4262-84AE-E30FA2EA8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cap="flat">
            <a:round/>
            <a:headEnd type="none" w="med" len="med"/>
            <a:tailEnd type="none" w="med" len="med"/>
          </a:ln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3A986D9-B7C9-49A8-9F1D-8E20713B2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A845B60-B803-4A12-ACB9-7ED1D60222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65D26D-64E0-4D1F-B914-C9CCCA0BD20F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41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318162A-92D9-4262-84AE-E30FA2EA8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cap="flat">
            <a:round/>
            <a:headEnd type="none" w="med" len="med"/>
            <a:tailEnd type="none" w="med" len="med"/>
          </a:ln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3A986D9-B7C9-49A8-9F1D-8E20713B2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A845B60-B803-4A12-ACB9-7ED1D60222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65D26D-64E0-4D1F-B914-C9CCCA0BD20F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79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318162A-92D9-4262-84AE-E30FA2EA8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cap="flat">
            <a:round/>
            <a:headEnd type="none" w="med" len="med"/>
            <a:tailEnd type="none" w="med" len="med"/>
          </a:ln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3A986D9-B7C9-49A8-9F1D-8E20713B2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A845B60-B803-4A12-ACB9-7ED1D60222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65D26D-64E0-4D1F-B914-C9CCCA0BD20F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31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83011-5A66-4A50-B383-024EDF5D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657" y="352289"/>
            <a:ext cx="127798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DD704539-B685-46F8-86B7-8B8CF87C737E}" type="datetime1">
              <a:rPr lang="en-US" smtClean="0"/>
              <a:t>09-Nov-19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61B9E38-D3DD-4F65-B55D-C115386FFA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7B047C9-9B39-4880-9482-E7192C27855C}"/>
              </a:ext>
            </a:extLst>
          </p:cNvPr>
          <p:cNvSpPr/>
          <p:nvPr userDrawn="1"/>
        </p:nvSpPr>
        <p:spPr>
          <a:xfrm>
            <a:off x="97970" y="86179"/>
            <a:ext cx="770709" cy="770708"/>
          </a:xfrm>
          <a:prstGeom prst="halfFra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EC1773F-E9AF-4BD5-86F4-B6997462422B}"/>
              </a:ext>
            </a:extLst>
          </p:cNvPr>
          <p:cNvSpPr/>
          <p:nvPr userDrawn="1"/>
        </p:nvSpPr>
        <p:spPr>
          <a:xfrm rot="10800000">
            <a:off x="11323320" y="6001112"/>
            <a:ext cx="770709" cy="770708"/>
          </a:xfrm>
          <a:prstGeom prst="halfFra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6CC46117-E6B6-443F-8A4F-38C967657537}"/>
              </a:ext>
            </a:extLst>
          </p:cNvPr>
          <p:cNvSpPr/>
          <p:nvPr userDrawn="1"/>
        </p:nvSpPr>
        <p:spPr>
          <a:xfrm rot="16200000">
            <a:off x="97971" y="6001113"/>
            <a:ext cx="770709" cy="770708"/>
          </a:xfrm>
          <a:prstGeom prst="halfFra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CAC5AD3A-C910-4AF4-8212-F26CC4BA6298}"/>
              </a:ext>
            </a:extLst>
          </p:cNvPr>
          <p:cNvSpPr/>
          <p:nvPr userDrawn="1"/>
        </p:nvSpPr>
        <p:spPr>
          <a:xfrm rot="5400000">
            <a:off x="11323323" y="86180"/>
            <a:ext cx="770709" cy="770708"/>
          </a:xfrm>
          <a:prstGeom prst="halfFra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2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D1C4C-E9D4-4364-B221-1CF675FB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81D8-B159-42E7-B941-16FF584E3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77126-8D2A-436F-BF15-3C32FB809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572A-E535-4DF2-B7A1-8C9B4EB5E0AC}" type="datetime1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BA094-CDD6-472C-9BBB-E524E109C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72AD-A1A0-4B0E-9086-D4A0ED575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017C-013A-4C33-9222-9D0B0A5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eb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DE39AB-9015-42F8-B3E8-0114FD159030}"/>
              </a:ext>
            </a:extLst>
          </p:cNvPr>
          <p:cNvSpPr/>
          <p:nvPr/>
        </p:nvSpPr>
        <p:spPr>
          <a:xfrm>
            <a:off x="1693993" y="340816"/>
            <a:ext cx="8804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/>
                <a:latin typeface="Algerian" panose="04020705040A02060702" pitchFamily="82" charset="0"/>
                <a:cs typeface="Times New Roman" pitchFamily="18" charset="0"/>
              </a:rPr>
              <a:t>Welcome to Multimedia Class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D717D-6D55-4A7E-A789-9F7C22F2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CECA-347A-4965-81F1-856DFF518E08}" type="datetime1">
              <a:rPr lang="en-US" smtClean="0"/>
              <a:t>09-Nov-19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651F5-F322-46F2-AC44-3D49B1E54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60" y="1293456"/>
            <a:ext cx="6268277" cy="469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lowchart: Alternate Process 7">
            <a:extLst>
              <a:ext uri="{FF2B5EF4-FFF2-40B4-BE49-F238E27FC236}">
                <a16:creationId xmlns:a16="http://schemas.microsoft.com/office/drawing/2014/main" id="{AE4782D3-7F85-4EE1-9D6D-3A05D4B73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2" y="5363481"/>
            <a:ext cx="11317356" cy="914089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Flowchart: Alternate Process 10">
            <a:extLst>
              <a:ext uri="{FF2B5EF4-FFF2-40B4-BE49-F238E27FC236}">
                <a16:creationId xmlns:a16="http://schemas.microsoft.com/office/drawing/2014/main" id="{9D5DDAF5-9F26-4EAA-848E-85EB1315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253008"/>
            <a:ext cx="7572374" cy="47625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Education of Chawla</a:t>
            </a:r>
            <a:endParaRPr lang="en-US" alt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BA81C-BE29-4E60-9C63-FC5C6651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5B4E-1B37-47EF-8D29-C284C7400F09}" type="datetime1">
              <a:rPr lang="en-US" smtClean="0"/>
              <a:t>09-Nov-19</a:t>
            </a:fld>
            <a:endParaRPr lang="en-US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086730F-774B-4EFE-8459-05FACF20A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1" y="5367130"/>
            <a:ext cx="11224591" cy="1024251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Chawla completed her earlier schooling at Tagore Baal Niketan Senior Secondary School , Karnal .</a:t>
            </a: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156E3-8520-4CFF-8C7D-8C6EA2855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79" y="1030558"/>
            <a:ext cx="8570069" cy="421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7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B39C-7D88-4EFA-8728-B2841A98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E4DF-57DF-4F19-8895-07A7317C82C8}" type="datetime1">
              <a:rPr lang="en-US" smtClean="0"/>
              <a:t>09-Nov-19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CAE72-7FBD-4CAC-8CA8-9E7BE52D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5" y="963606"/>
            <a:ext cx="10025639" cy="564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Alternate Process 10">
            <a:extLst>
              <a:ext uri="{FF2B5EF4-FFF2-40B4-BE49-F238E27FC236}">
                <a16:creationId xmlns:a16="http://schemas.microsoft.com/office/drawing/2014/main" id="{A7CDA92B-68F6-43DE-AC30-796AE4B67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253008"/>
            <a:ext cx="7572374" cy="47625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of Kalpana Chawla</a:t>
            </a:r>
            <a:endParaRPr lang="en-US" alt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Up Ribbon 6">
            <a:extLst>
              <a:ext uri="{FF2B5EF4-FFF2-40B4-BE49-F238E27FC236}">
                <a16:creationId xmlns:a16="http://schemas.microsoft.com/office/drawing/2014/main" id="{A32AE99E-4BB9-4FBF-80EF-1B969DF1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531" y="165200"/>
            <a:ext cx="7292578" cy="827484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9AB5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29704" name="TextBox 7">
            <a:extLst>
              <a:ext uri="{FF2B5EF4-FFF2-40B4-BE49-F238E27FC236}">
                <a16:creationId xmlns:a16="http://schemas.microsoft.com/office/drawing/2014/main" id="{C4867637-C1E8-4692-A414-41EF88CB1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4" y="1088603"/>
            <a:ext cx="10787063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 .</a:t>
            </a:r>
            <a:r>
              <a:rPr lang="en-US" altLang="en-US" sz="2625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do you know about the birth of Kalpana Chawla </a:t>
            </a:r>
            <a:r>
              <a:rPr lang="en-US" altLang="en-US" sz="26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25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TextBox 8">
            <a:extLst>
              <a:ext uri="{FF2B5EF4-FFF2-40B4-BE49-F238E27FC236}">
                <a16:creationId xmlns:a16="http://schemas.microsoft.com/office/drawing/2014/main" id="{94967BC2-C11D-4970-935E-D8518348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36" y="1714497"/>
            <a:ext cx="10935892" cy="58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Ans:  Chawla was born in Karnal , India , on 17 March , 1962 .</a:t>
            </a:r>
          </a:p>
        </p:txBody>
      </p:sp>
      <p:sp>
        <p:nvSpPr>
          <p:cNvPr id="29706" name="TextBox 10">
            <a:extLst>
              <a:ext uri="{FF2B5EF4-FFF2-40B4-BE49-F238E27FC236}">
                <a16:creationId xmlns:a16="http://schemas.microsoft.com/office/drawing/2014/main" id="{A64DCDEB-79EB-4277-BE2B-FBF05928E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36" y="2371478"/>
            <a:ext cx="10787063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 .</a:t>
            </a:r>
            <a:r>
              <a:rPr lang="en-US" altLang="en-US" sz="2625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 did Chawla complete her earlier schooling </a:t>
            </a:r>
            <a:r>
              <a:rPr lang="en-US" altLang="en-US" sz="26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25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TextBox 12">
            <a:extLst>
              <a:ext uri="{FF2B5EF4-FFF2-40B4-BE49-F238E27FC236}">
                <a16:creationId xmlns:a16="http://schemas.microsoft.com/office/drawing/2014/main" id="{EBF53A8E-2481-4C33-9B71-BDC90D5A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34" y="3865236"/>
            <a:ext cx="10787063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 .</a:t>
            </a:r>
            <a:r>
              <a:rPr lang="en-US" altLang="en-US" sz="2625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where Chawla completed her graduation </a:t>
            </a:r>
            <a:r>
              <a:rPr lang="en-US" altLang="en-US" sz="26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25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8" name="TextBox 13">
            <a:extLst>
              <a:ext uri="{FF2B5EF4-FFF2-40B4-BE49-F238E27FC236}">
                <a16:creationId xmlns:a16="http://schemas.microsoft.com/office/drawing/2014/main" id="{0DF21327-D50B-4FB9-AE01-EE55B8087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4" y="4987718"/>
            <a:ext cx="10787063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Q .</a:t>
            </a:r>
            <a:r>
              <a:rPr lang="en-US" altLang="en-US" sz="2625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did Chawla do her Ph.D. Degree </a:t>
            </a:r>
            <a:r>
              <a:rPr lang="en-US" altLang="en-US" sz="26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25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7" name="TextBox 15">
            <a:extLst>
              <a:ext uri="{FF2B5EF4-FFF2-40B4-BE49-F238E27FC236}">
                <a16:creationId xmlns:a16="http://schemas.microsoft.com/office/drawing/2014/main" id="{ED56B569-2F7E-4B60-BA1A-5453DD965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35" y="2953448"/>
            <a:ext cx="10787063" cy="85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Ans: Chawla completed her earlier schooling at Tagore Baal Niketan Senior Secondary School , Karnal .</a:t>
            </a:r>
          </a:p>
        </p:txBody>
      </p:sp>
      <p:sp>
        <p:nvSpPr>
          <p:cNvPr id="26638" name="TextBox 16">
            <a:extLst>
              <a:ext uri="{FF2B5EF4-FFF2-40B4-BE49-F238E27FC236}">
                <a16:creationId xmlns:a16="http://schemas.microsoft.com/office/drawing/2014/main" id="{03F7F100-63BD-4932-810C-2926A6BA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34" y="4426477"/>
            <a:ext cx="10787063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Ans:  From Punjab Engineering College , India , in 1982 .</a:t>
            </a:r>
          </a:p>
        </p:txBody>
      </p:sp>
      <p:sp>
        <p:nvSpPr>
          <p:cNvPr id="26639" name="TextBox 17">
            <a:extLst>
              <a:ext uri="{FF2B5EF4-FFF2-40B4-BE49-F238E27FC236}">
                <a16:creationId xmlns:a16="http://schemas.microsoft.com/office/drawing/2014/main" id="{D0D239B9-15F6-4B2C-B700-DC0AB0C6F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33" y="5540532"/>
            <a:ext cx="10787063" cy="95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Ans:  Chawla did her Ph.D. in Aerospace Engineering in 1988 from the University of Colorado 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98A73-420A-4B7D-9EBE-A25A1A41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C941-6D6A-4A92-851C-ECF000E06760}" type="datetime1">
              <a:rPr lang="en-US" smtClean="0"/>
              <a:t>09-Nov-19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utoUpdateAnimBg="0"/>
      <p:bldP spid="26637" grpId="0" autoUpdateAnimBg="0"/>
      <p:bldP spid="26638" grpId="0" autoUpdateAnimBg="0"/>
      <p:bldP spid="266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lowchart: Alternate Process 7">
            <a:extLst>
              <a:ext uri="{FF2B5EF4-FFF2-40B4-BE49-F238E27FC236}">
                <a16:creationId xmlns:a16="http://schemas.microsoft.com/office/drawing/2014/main" id="{AE4782D3-7F85-4EE1-9D6D-3A05D4B73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57" y="6010765"/>
            <a:ext cx="11463130" cy="59265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Master’s Degree in Aerospace engineering in 1984 .</a:t>
            </a:r>
          </a:p>
        </p:txBody>
      </p:sp>
      <p:sp>
        <p:nvSpPr>
          <p:cNvPr id="20490" name="Flowchart: Alternate Process 10">
            <a:extLst>
              <a:ext uri="{FF2B5EF4-FFF2-40B4-BE49-F238E27FC236}">
                <a16:creationId xmlns:a16="http://schemas.microsoft.com/office/drawing/2014/main" id="{9D5DDAF5-9F26-4EAA-848E-85EB1315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175" y="198785"/>
            <a:ext cx="9422295" cy="59265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Master’s Degree of Chawla</a:t>
            </a:r>
            <a:endParaRPr lang="en-US" alt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6252C80-D929-44D3-A391-52FFF0D3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867-8D2A-49D3-8126-EB48F7D14E0E}" type="datetime1">
              <a:rPr lang="en-US" smtClean="0"/>
              <a:t>09-Nov-19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17FD2-5BF9-4FF3-AD59-943D24B92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4" y="898303"/>
            <a:ext cx="6816615" cy="511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7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lowchart: Alternate Process 7">
            <a:extLst>
              <a:ext uri="{FF2B5EF4-FFF2-40B4-BE49-F238E27FC236}">
                <a16:creationId xmlns:a16="http://schemas.microsoft.com/office/drawing/2014/main" id="{AE4782D3-7F85-4EE1-9D6D-3A05D4B73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57" y="5840147"/>
            <a:ext cx="11463130" cy="69700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Chawla got U.S. citizenship in 1991</a:t>
            </a:r>
          </a:p>
        </p:txBody>
      </p:sp>
      <p:sp>
        <p:nvSpPr>
          <p:cNvPr id="20490" name="Flowchart: Alternate Process 10">
            <a:extLst>
              <a:ext uri="{FF2B5EF4-FFF2-40B4-BE49-F238E27FC236}">
                <a16:creationId xmlns:a16="http://schemas.microsoft.com/office/drawing/2014/main" id="{9D5DDAF5-9F26-4EAA-848E-85EB1315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193265"/>
            <a:ext cx="9422295" cy="5310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citizenship of Chawla</a:t>
            </a:r>
            <a:endParaRPr lang="en-US" alt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6252C80-D929-44D3-A391-52FFF0D3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867-8D2A-49D3-8126-EB48F7D14E0E}" type="datetime1">
              <a:rPr lang="en-US" smtClean="0"/>
              <a:t>09-Nov-19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4821A-C34E-4F92-99D4-2592F9260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828675"/>
            <a:ext cx="6934200" cy="520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3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lowchart: Alternate Process 7">
            <a:extLst>
              <a:ext uri="{FF2B5EF4-FFF2-40B4-BE49-F238E27FC236}">
                <a16:creationId xmlns:a16="http://schemas.microsoft.com/office/drawing/2014/main" id="{AE4782D3-7F85-4EE1-9D6D-3A05D4B73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57" y="5482343"/>
            <a:ext cx="11463130" cy="69700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Chawla started her career as a NASA astronaut in 1995 </a:t>
            </a:r>
          </a:p>
        </p:txBody>
      </p:sp>
      <p:sp>
        <p:nvSpPr>
          <p:cNvPr id="20490" name="Flowchart: Alternate Process 10">
            <a:extLst>
              <a:ext uri="{FF2B5EF4-FFF2-40B4-BE49-F238E27FC236}">
                <a16:creationId xmlns:a16="http://schemas.microsoft.com/office/drawing/2014/main" id="{9D5DDAF5-9F26-4EAA-848E-85EB1315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175" y="372727"/>
            <a:ext cx="9422295" cy="69700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Chawla as a NASA astronaut</a:t>
            </a:r>
            <a:endParaRPr lang="en-US" alt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6252C80-D929-44D3-A391-52FFF0D3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867-8D2A-49D3-8126-EB48F7D14E0E}" type="datetime1">
              <a:rPr lang="en-US" smtClean="0"/>
              <a:t>09-Nov-19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EB0DF-1B25-4FC1-A1E2-0FC92753B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56" y="1167505"/>
            <a:ext cx="8070932" cy="421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5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lowchart: Alternate Process 7">
            <a:extLst>
              <a:ext uri="{FF2B5EF4-FFF2-40B4-BE49-F238E27FC236}">
                <a16:creationId xmlns:a16="http://schemas.microsoft.com/office/drawing/2014/main" id="{AE4782D3-7F85-4EE1-9D6D-3A05D4B73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57" y="5482343"/>
            <a:ext cx="11440273" cy="100293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Died after a 16 day scientific mission in space on 1 February 2003 </a:t>
            </a:r>
          </a:p>
        </p:txBody>
      </p:sp>
      <p:sp>
        <p:nvSpPr>
          <p:cNvPr id="20490" name="Flowchart: Alternate Process 10">
            <a:extLst>
              <a:ext uri="{FF2B5EF4-FFF2-40B4-BE49-F238E27FC236}">
                <a16:creationId xmlns:a16="http://schemas.microsoft.com/office/drawing/2014/main" id="{9D5DDAF5-9F26-4EAA-848E-85EB1315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931" y="137113"/>
            <a:ext cx="9422295" cy="69700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Death of Chawla </a:t>
            </a:r>
            <a:endParaRPr lang="en-US" alt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6252C80-D929-44D3-A391-52FFF0D3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1867-8D2A-49D3-8126-EB48F7D14E0E}" type="datetime1">
              <a:rPr lang="en-US" smtClean="0"/>
              <a:t>09-Nov-19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AF000-EEF7-437E-A176-C3489FF3F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" y="931411"/>
            <a:ext cx="6067907" cy="455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2D6AF-F88C-4F35-830C-98481C158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9" y="834116"/>
            <a:ext cx="3144839" cy="46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39DB3D8-E2A6-4C45-AACF-229FBC71F7EF}"/>
              </a:ext>
            </a:extLst>
          </p:cNvPr>
          <p:cNvSpPr txBox="1"/>
          <p:nvPr/>
        </p:nvSpPr>
        <p:spPr>
          <a:xfrm>
            <a:off x="417444" y="792978"/>
            <a:ext cx="1135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Read the text silently &amp; make short notes in each of the boxes in the flow-chart showing the life history of Kalpana Chawla 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9840E32-A689-425F-BBBB-378656CF7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60" y="1856168"/>
            <a:ext cx="11224293" cy="523875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Born on 17 March 1962 in Carnal , India  </a:t>
            </a:r>
            <a:endParaRPr lang="en-US" altLang="en-US" sz="28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Up Ribbon 6">
            <a:extLst>
              <a:ext uri="{FF2B5EF4-FFF2-40B4-BE49-F238E27FC236}">
                <a16:creationId xmlns:a16="http://schemas.microsoft.com/office/drawing/2014/main" id="{2CCC34DA-47C2-4B56-8809-CC9A711BE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531" y="165200"/>
            <a:ext cx="7292578" cy="687881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9AB5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B99ADB3-BFFC-4CF5-B17C-BA51A824C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77" y="2728003"/>
            <a:ext cx="11224293" cy="523875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Graduated in Aeronautical Engineering in 1982  </a:t>
            </a:r>
            <a:endParaRPr lang="en-US" altLang="en-US" sz="28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D00E75B-515F-44E1-92E7-23007330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60" y="3595721"/>
            <a:ext cx="11224293" cy="523875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Obtained Master’s Degree in Aerospace engineering in 1984  </a:t>
            </a:r>
            <a:endParaRPr lang="en-US" altLang="en-US" sz="28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5DEC67C0-3516-4BE7-AE3B-A94FCADCC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60" y="4460965"/>
            <a:ext cx="11224293" cy="523875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Got U.S. citizenship in 1991  </a:t>
            </a:r>
            <a:endParaRPr lang="en-US" altLang="en-US" sz="28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4BDBDD5-7024-40BC-BCEC-0712AFE3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77" y="5316019"/>
            <a:ext cx="11224293" cy="523875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Started her career as a NASA astronaut in 1995  </a:t>
            </a:r>
            <a:endParaRPr lang="en-US" altLang="en-US" sz="28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B5F3B7B-5C38-422D-A60A-C4451E309DA1}"/>
              </a:ext>
            </a:extLst>
          </p:cNvPr>
          <p:cNvSpPr/>
          <p:nvPr/>
        </p:nvSpPr>
        <p:spPr>
          <a:xfrm>
            <a:off x="5618924" y="2400394"/>
            <a:ext cx="304800" cy="30862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25AC9FC-3367-46FF-8542-5C8E9D7E490F}"/>
              </a:ext>
            </a:extLst>
          </p:cNvPr>
          <p:cNvSpPr/>
          <p:nvPr/>
        </p:nvSpPr>
        <p:spPr>
          <a:xfrm>
            <a:off x="5618924" y="3254439"/>
            <a:ext cx="304800" cy="30862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590504-79FE-4E6E-B2A5-4F0B9E64C936}"/>
              </a:ext>
            </a:extLst>
          </p:cNvPr>
          <p:cNvSpPr/>
          <p:nvPr/>
        </p:nvSpPr>
        <p:spPr>
          <a:xfrm>
            <a:off x="5618924" y="4130342"/>
            <a:ext cx="304800" cy="30862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5EE0189-7574-45A5-A6BC-41B082B18E56}"/>
              </a:ext>
            </a:extLst>
          </p:cNvPr>
          <p:cNvSpPr/>
          <p:nvPr/>
        </p:nvSpPr>
        <p:spPr>
          <a:xfrm>
            <a:off x="5618924" y="4996119"/>
            <a:ext cx="304800" cy="30862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57792-8C4A-46BA-8E6E-A3A56D28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3F4A-44A6-49AA-8AE5-D1689B406916}" type="datetime1">
              <a:rPr lang="en-US" smtClean="0"/>
              <a:t>09-Nov-19</a:t>
            </a:fld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A2A139C9-8F9C-424E-8C06-60967D332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60" y="6168925"/>
            <a:ext cx="11224293" cy="523875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Died after a 16 day scientific mission in space on 1 February 2003  </a:t>
            </a:r>
            <a:endParaRPr lang="en-US" altLang="en-US" sz="28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FEC8ED7-A47D-4BB1-A29B-BC13C330B8C2}"/>
              </a:ext>
            </a:extLst>
          </p:cNvPr>
          <p:cNvSpPr/>
          <p:nvPr/>
        </p:nvSpPr>
        <p:spPr>
          <a:xfrm>
            <a:off x="5618924" y="5839643"/>
            <a:ext cx="304800" cy="30862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Up Ribbon 6">
            <a:extLst>
              <a:ext uri="{FF2B5EF4-FFF2-40B4-BE49-F238E27FC236}">
                <a16:creationId xmlns:a16="http://schemas.microsoft.com/office/drawing/2014/main" id="{88B07F61-4051-4507-8832-59E7B6DEC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2" y="157758"/>
            <a:ext cx="7786688" cy="827484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9AB5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4555F901-3777-4E48-AE8B-B28E5A78C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1156395"/>
            <a:ext cx="11215688" cy="8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Chawla was selected in 2000 for ----- mission .                                                                                  </a:t>
            </a:r>
            <a:r>
              <a:rPr lang="en-US" alt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2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STS 87     (b) STS 107      (c) CFD         (d) STS 100</a:t>
            </a:r>
          </a:p>
        </p:txBody>
      </p:sp>
      <p:sp>
        <p:nvSpPr>
          <p:cNvPr id="24585" name="TextBox 10">
            <a:extLst>
              <a:ext uri="{FF2B5EF4-FFF2-40B4-BE49-F238E27FC236}">
                <a16:creationId xmlns:a16="http://schemas.microsoft.com/office/drawing/2014/main" id="{41BF06C6-4C0B-4937-8C8C-AC0A98E04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2509836"/>
            <a:ext cx="11215688" cy="8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When did she start her last mission ? At the age of                                                             </a:t>
            </a:r>
            <a:r>
              <a:rPr lang="en-US" alt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2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42        (b) 40       (c) 41           (d) 43</a:t>
            </a:r>
          </a:p>
        </p:txBody>
      </p:sp>
      <p:sp>
        <p:nvSpPr>
          <p:cNvPr id="24586" name="TextBox 12">
            <a:extLst>
              <a:ext uri="{FF2B5EF4-FFF2-40B4-BE49-F238E27FC236}">
                <a16:creationId xmlns:a16="http://schemas.microsoft.com/office/drawing/2014/main" id="{C3682631-838C-47CB-B26C-2DDFCB62F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42" y="3645097"/>
            <a:ext cx="11215688" cy="14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In her first space mission , Kalpana travelled for------ </a:t>
            </a:r>
            <a:r>
              <a:rPr lang="en-US" alt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alt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en-US" altLang="en-US" sz="262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10.67 million miles                           (b) 6.5 million miles                                                    (c) 250 times around the Earth             (d) about 15 days</a:t>
            </a:r>
          </a:p>
        </p:txBody>
      </p:sp>
      <p:sp>
        <p:nvSpPr>
          <p:cNvPr id="24587" name="TextBox 13">
            <a:extLst>
              <a:ext uri="{FF2B5EF4-FFF2-40B4-BE49-F238E27FC236}">
                <a16:creationId xmlns:a16="http://schemas.microsoft.com/office/drawing/2014/main" id="{400BF010-5AAF-4E74-B2A8-A77466BBD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5322091"/>
            <a:ext cx="11215688" cy="8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the word </a:t>
            </a:r>
            <a:r>
              <a:rPr lang="en-US" altLang="en-US" sz="26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altLang="en-US" sz="262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passage refer to ?   </a:t>
            </a:r>
            <a:r>
              <a:rPr lang="en-US" alt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alt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altLang="en-US" sz="262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realize      (b) finish       (c) attain        (d) obtain</a:t>
            </a:r>
          </a:p>
        </p:txBody>
      </p:sp>
      <p:sp>
        <p:nvSpPr>
          <p:cNvPr id="21516" name="L-Shape 5">
            <a:extLst>
              <a:ext uri="{FF2B5EF4-FFF2-40B4-BE49-F238E27FC236}">
                <a16:creationId xmlns:a16="http://schemas.microsoft.com/office/drawing/2014/main" id="{E6DC2BC0-6E80-477F-A0AE-1E2A5FEE382A}"/>
              </a:ext>
            </a:extLst>
          </p:cNvPr>
          <p:cNvSpPr>
            <a:spLocks/>
          </p:cNvSpPr>
          <p:nvPr/>
        </p:nvSpPr>
        <p:spPr bwMode="auto">
          <a:xfrm rot="18960000">
            <a:off x="2335143" y="1551972"/>
            <a:ext cx="857250" cy="253008"/>
          </a:xfrm>
          <a:custGeom>
            <a:avLst/>
            <a:gdLst>
              <a:gd name="T0" fmla="*/ 0 w 1555200"/>
              <a:gd name="T1" fmla="*/ 0 h 457906"/>
              <a:gd name="T2" fmla="*/ 134616 w 1555200"/>
              <a:gd name="T3" fmla="*/ 0 h 457906"/>
              <a:gd name="T4" fmla="*/ 134616 w 1555200"/>
              <a:gd name="T5" fmla="*/ 134938 h 457906"/>
              <a:gd name="T6" fmla="*/ 914400 w 1555200"/>
              <a:gd name="T7" fmla="*/ 134938 h 457906"/>
              <a:gd name="T8" fmla="*/ 914400 w 1555200"/>
              <a:gd name="T9" fmla="*/ 269875 h 457906"/>
              <a:gd name="T10" fmla="*/ 0 w 1555200"/>
              <a:gd name="T11" fmla="*/ 269875 h 457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5200" h="457906">
                <a:moveTo>
                  <a:pt x="0" y="0"/>
                </a:moveTo>
                <a:lnTo>
                  <a:pt x="228953" y="0"/>
                </a:lnTo>
                <a:lnTo>
                  <a:pt x="228953" y="228953"/>
                </a:lnTo>
                <a:lnTo>
                  <a:pt x="1555200" y="228953"/>
                </a:lnTo>
                <a:lnTo>
                  <a:pt x="1555200" y="457906"/>
                </a:lnTo>
                <a:lnTo>
                  <a:pt x="0" y="457906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 sz="1688"/>
          </a:p>
        </p:txBody>
      </p:sp>
      <p:sp>
        <p:nvSpPr>
          <p:cNvPr id="21517" name="L-Shape 15">
            <a:extLst>
              <a:ext uri="{FF2B5EF4-FFF2-40B4-BE49-F238E27FC236}">
                <a16:creationId xmlns:a16="http://schemas.microsoft.com/office/drawing/2014/main" id="{AF77BD71-B5EF-43D8-80DA-4786A32EB7AD}"/>
              </a:ext>
            </a:extLst>
          </p:cNvPr>
          <p:cNvSpPr>
            <a:spLocks/>
          </p:cNvSpPr>
          <p:nvPr/>
        </p:nvSpPr>
        <p:spPr bwMode="auto">
          <a:xfrm rot="18960000">
            <a:off x="2335143" y="5720081"/>
            <a:ext cx="857250" cy="253008"/>
          </a:xfrm>
          <a:custGeom>
            <a:avLst/>
            <a:gdLst>
              <a:gd name="T0" fmla="*/ 0 w 1555200"/>
              <a:gd name="T1" fmla="*/ 0 h 457906"/>
              <a:gd name="T2" fmla="*/ 134616 w 1555200"/>
              <a:gd name="T3" fmla="*/ 0 h 457906"/>
              <a:gd name="T4" fmla="*/ 134616 w 1555200"/>
              <a:gd name="T5" fmla="*/ 134938 h 457906"/>
              <a:gd name="T6" fmla="*/ 914400 w 1555200"/>
              <a:gd name="T7" fmla="*/ 134938 h 457906"/>
              <a:gd name="T8" fmla="*/ 914400 w 1555200"/>
              <a:gd name="T9" fmla="*/ 269875 h 457906"/>
              <a:gd name="T10" fmla="*/ 0 w 1555200"/>
              <a:gd name="T11" fmla="*/ 269875 h 457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5200" h="457906">
                <a:moveTo>
                  <a:pt x="0" y="0"/>
                </a:moveTo>
                <a:lnTo>
                  <a:pt x="228953" y="0"/>
                </a:lnTo>
                <a:lnTo>
                  <a:pt x="228953" y="228953"/>
                </a:lnTo>
                <a:lnTo>
                  <a:pt x="1555200" y="228953"/>
                </a:lnTo>
                <a:lnTo>
                  <a:pt x="1555200" y="457906"/>
                </a:lnTo>
                <a:lnTo>
                  <a:pt x="0" y="457906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 sz="1688"/>
          </a:p>
        </p:txBody>
      </p:sp>
      <p:sp>
        <p:nvSpPr>
          <p:cNvPr id="21518" name="L-Shape 16">
            <a:extLst>
              <a:ext uri="{FF2B5EF4-FFF2-40B4-BE49-F238E27FC236}">
                <a16:creationId xmlns:a16="http://schemas.microsoft.com/office/drawing/2014/main" id="{BB90A6DD-ABE8-478E-816A-029164485A5A}"/>
              </a:ext>
            </a:extLst>
          </p:cNvPr>
          <p:cNvSpPr>
            <a:spLocks/>
          </p:cNvSpPr>
          <p:nvPr/>
        </p:nvSpPr>
        <p:spPr bwMode="auto">
          <a:xfrm rot="18960000">
            <a:off x="547199" y="4001862"/>
            <a:ext cx="857250" cy="279431"/>
          </a:xfrm>
          <a:custGeom>
            <a:avLst/>
            <a:gdLst>
              <a:gd name="T0" fmla="*/ 0 w 1555200"/>
              <a:gd name="T1" fmla="*/ 0 h 457906"/>
              <a:gd name="T2" fmla="*/ 134616 w 1555200"/>
              <a:gd name="T3" fmla="*/ 0 h 457906"/>
              <a:gd name="T4" fmla="*/ 134616 w 1555200"/>
              <a:gd name="T5" fmla="*/ 134938 h 457906"/>
              <a:gd name="T6" fmla="*/ 914400 w 1555200"/>
              <a:gd name="T7" fmla="*/ 134938 h 457906"/>
              <a:gd name="T8" fmla="*/ 914400 w 1555200"/>
              <a:gd name="T9" fmla="*/ 269875 h 457906"/>
              <a:gd name="T10" fmla="*/ 0 w 1555200"/>
              <a:gd name="T11" fmla="*/ 269875 h 457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5200" h="457906">
                <a:moveTo>
                  <a:pt x="0" y="0"/>
                </a:moveTo>
                <a:lnTo>
                  <a:pt x="228953" y="0"/>
                </a:lnTo>
                <a:lnTo>
                  <a:pt x="228953" y="228953"/>
                </a:lnTo>
                <a:lnTo>
                  <a:pt x="1555200" y="228953"/>
                </a:lnTo>
                <a:lnTo>
                  <a:pt x="1555200" y="457906"/>
                </a:lnTo>
                <a:lnTo>
                  <a:pt x="0" y="457906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 sz="1688"/>
          </a:p>
        </p:txBody>
      </p:sp>
      <p:sp>
        <p:nvSpPr>
          <p:cNvPr id="21519" name="L-Shape 17">
            <a:extLst>
              <a:ext uri="{FF2B5EF4-FFF2-40B4-BE49-F238E27FC236}">
                <a16:creationId xmlns:a16="http://schemas.microsoft.com/office/drawing/2014/main" id="{BF0AA270-2210-4BF1-9EF1-3F81B54F714F}"/>
              </a:ext>
            </a:extLst>
          </p:cNvPr>
          <p:cNvSpPr>
            <a:spLocks/>
          </p:cNvSpPr>
          <p:nvPr/>
        </p:nvSpPr>
        <p:spPr bwMode="auto">
          <a:xfrm rot="18960000">
            <a:off x="3423862" y="2889041"/>
            <a:ext cx="857250" cy="253008"/>
          </a:xfrm>
          <a:custGeom>
            <a:avLst/>
            <a:gdLst>
              <a:gd name="T0" fmla="*/ 0 w 1555200"/>
              <a:gd name="T1" fmla="*/ 0 h 457906"/>
              <a:gd name="T2" fmla="*/ 134616 w 1555200"/>
              <a:gd name="T3" fmla="*/ 0 h 457906"/>
              <a:gd name="T4" fmla="*/ 134616 w 1555200"/>
              <a:gd name="T5" fmla="*/ 134938 h 457906"/>
              <a:gd name="T6" fmla="*/ 914400 w 1555200"/>
              <a:gd name="T7" fmla="*/ 134938 h 457906"/>
              <a:gd name="T8" fmla="*/ 914400 w 1555200"/>
              <a:gd name="T9" fmla="*/ 269875 h 457906"/>
              <a:gd name="T10" fmla="*/ 0 w 1555200"/>
              <a:gd name="T11" fmla="*/ 269875 h 457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5200" h="457906">
                <a:moveTo>
                  <a:pt x="0" y="0"/>
                </a:moveTo>
                <a:lnTo>
                  <a:pt x="228953" y="0"/>
                </a:lnTo>
                <a:lnTo>
                  <a:pt x="228953" y="228953"/>
                </a:lnTo>
                <a:lnTo>
                  <a:pt x="1555200" y="228953"/>
                </a:lnTo>
                <a:lnTo>
                  <a:pt x="1555200" y="457906"/>
                </a:lnTo>
                <a:lnTo>
                  <a:pt x="0" y="457906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25400" cap="flat" algn="ctr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 sz="1688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3BBCB-7B68-44C6-BF78-8D4FA2AE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8EE-6186-43C7-AF6A-48BCD61577C5}" type="datetime1">
              <a:rPr lang="en-US" smtClean="0"/>
              <a:t>09-Nov-19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 autoUpdateAnimBg="0"/>
      <p:bldP spid="21517" grpId="0" animBg="1"/>
      <p:bldP spid="21517" grpId="1" animBg="1" autoUpdateAnimBg="0"/>
      <p:bldP spid="21518" grpId="0" animBg="1"/>
      <p:bldP spid="21518" grpId="1" animBg="1" autoUpdateAnimBg="0"/>
      <p:bldP spid="21519" grpId="0" animBg="1"/>
      <p:bldP spid="21519" grpId="1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Up Ribbon 6">
            <a:extLst>
              <a:ext uri="{FF2B5EF4-FFF2-40B4-BE49-F238E27FC236}">
                <a16:creationId xmlns:a16="http://schemas.microsoft.com/office/drawing/2014/main" id="{AAA6F2A7-C9AA-47BA-A982-5B9A0001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261" y="208360"/>
            <a:ext cx="6289477" cy="827484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9AB5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1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7897" name="TextBox 10">
            <a:extLst>
              <a:ext uri="{FF2B5EF4-FFF2-40B4-BE49-F238E27FC236}">
                <a16:creationId xmlns:a16="http://schemas.microsoft.com/office/drawing/2014/main" id="{266E5E23-B57A-4B1C-AF12-0325AE2F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56" y="5281033"/>
            <a:ext cx="11251096" cy="12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“ The Achievements of a famous Woman 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4EE1A-FBB1-40EB-9D3E-D1EE7EFD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007A-7B1B-4B09-8F72-36F8C26162D8}" type="datetime1">
              <a:rPr lang="en-US" smtClean="0"/>
              <a:t>09-Nov-19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693CE-AFDE-45CC-B419-A9472D63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1" y="1242671"/>
            <a:ext cx="6811616" cy="383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p Ribbon 6">
            <a:extLst>
              <a:ext uri="{FF2B5EF4-FFF2-40B4-BE49-F238E27FC236}">
                <a16:creationId xmlns:a16="http://schemas.microsoft.com/office/drawing/2014/main" id="{294B1A81-EBC1-44BC-AC29-8CB90F3D4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211" y="267891"/>
            <a:ext cx="5648028" cy="827484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9AB5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688" b="1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13316" name="Round Diagonal Corner Rectangle 8">
            <a:extLst>
              <a:ext uri="{FF2B5EF4-FFF2-40B4-BE49-F238E27FC236}">
                <a16:creationId xmlns:a16="http://schemas.microsoft.com/office/drawing/2014/main" id="{B71F2A0A-D68C-418B-8A4E-6130B0D3BECB}"/>
              </a:ext>
            </a:extLst>
          </p:cNvPr>
          <p:cNvSpPr>
            <a:spLocks/>
          </p:cNvSpPr>
          <p:nvPr/>
        </p:nvSpPr>
        <p:spPr bwMode="auto">
          <a:xfrm>
            <a:off x="7361039" y="681633"/>
            <a:ext cx="4424661" cy="5645051"/>
          </a:xfrm>
          <a:custGeom>
            <a:avLst/>
            <a:gdLst>
              <a:gd name="T0" fmla="*/ 1338053 w 8028160"/>
              <a:gd name="T1" fmla="*/ 0 h 10240000"/>
              <a:gd name="T2" fmla="*/ 8028160 w 8028160"/>
              <a:gd name="T3" fmla="*/ 0 h 10240000"/>
              <a:gd name="T4" fmla="*/ 8028160 w 8028160"/>
              <a:gd name="T5" fmla="*/ 0 h 10240000"/>
              <a:gd name="T6" fmla="*/ 8028160 w 8028160"/>
              <a:gd name="T7" fmla="*/ 0 h 10240000"/>
              <a:gd name="T8" fmla="*/ 8028160 w 8028160"/>
              <a:gd name="T9" fmla="*/ 8901946 h 10240000"/>
              <a:gd name="T10" fmla="*/ 6690106 w 8028160"/>
              <a:gd name="T11" fmla="*/ 10239999 h 10240000"/>
              <a:gd name="T12" fmla="*/ 0 w 8028160"/>
              <a:gd name="T13" fmla="*/ 10240000 h 10240000"/>
              <a:gd name="T14" fmla="*/ 0 w 8028160"/>
              <a:gd name="T15" fmla="*/ 10240000 h 10240000"/>
              <a:gd name="T16" fmla="*/ 0 w 8028160"/>
              <a:gd name="T17" fmla="*/ 1338053 h 10240000"/>
              <a:gd name="T18" fmla="*/ 1338052 w 8028160"/>
              <a:gd name="T19" fmla="*/ -1 h 1024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28160" h="10240000">
                <a:moveTo>
                  <a:pt x="1338053" y="0"/>
                </a:moveTo>
                <a:lnTo>
                  <a:pt x="8028160" y="0"/>
                </a:lnTo>
                <a:cubicBezTo>
                  <a:pt x="8028160" y="0"/>
                  <a:pt x="8028160" y="0"/>
                  <a:pt x="8028160" y="0"/>
                </a:cubicBezTo>
                <a:cubicBezTo>
                  <a:pt x="8028160" y="0"/>
                  <a:pt x="8028160" y="0"/>
                  <a:pt x="8028160" y="0"/>
                </a:cubicBezTo>
                <a:lnTo>
                  <a:pt x="8028160" y="8901946"/>
                </a:lnTo>
                <a:cubicBezTo>
                  <a:pt x="8028160" y="9640932"/>
                  <a:pt x="7429093" y="10239999"/>
                  <a:pt x="6690106" y="10239999"/>
                </a:cubicBezTo>
                <a:lnTo>
                  <a:pt x="0" y="10240000"/>
                </a:lnTo>
                <a:cubicBezTo>
                  <a:pt x="0" y="10240000"/>
                  <a:pt x="0" y="10240000"/>
                  <a:pt x="0" y="10240000"/>
                </a:cubicBezTo>
                <a:lnTo>
                  <a:pt x="0" y="1338053"/>
                </a:lnTo>
                <a:cubicBezTo>
                  <a:pt x="0" y="599067"/>
                  <a:pt x="599066" y="0"/>
                  <a:pt x="1338052" y="-1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" dist="27940" dir="5400000" algn="ctr" rotWithShape="0">
              <a:srgbClr val="000000">
                <a:alpha val="3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1688" dirty="0"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sz="1688" dirty="0"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sz="1688" dirty="0"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sz="196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sz="3094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sz="3094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sz="3094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30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1</a:t>
            </a:r>
            <a:r>
              <a:rPr lang="en-US" altLang="en-US" sz="3094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30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pPr algn="ctr" eaLnBrk="1" hangingPunct="1">
              <a:defRPr/>
            </a:pPr>
            <a:r>
              <a:rPr lang="en-US" altLang="en-US" sz="30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: 11-12</a:t>
            </a:r>
          </a:p>
          <a:p>
            <a:pPr algn="ctr" eaLnBrk="1" hangingPunct="1">
              <a:defRPr/>
            </a:pPr>
            <a:r>
              <a:rPr lang="en-US" altLang="en-US" sz="30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1</a:t>
            </a:r>
          </a:p>
          <a:p>
            <a:pPr algn="ctr" eaLnBrk="1" hangingPunct="1">
              <a:defRPr/>
            </a:pPr>
            <a:r>
              <a:rPr lang="en-US" altLang="en-US" sz="30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: 3</a:t>
            </a:r>
          </a:p>
          <a:p>
            <a:pPr algn="ctr" eaLnBrk="1" hangingPunct="1">
              <a:defRPr/>
            </a:pPr>
            <a:r>
              <a:rPr lang="en-US" altLang="en-US" sz="30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: 50min</a:t>
            </a:r>
          </a:p>
        </p:txBody>
      </p:sp>
      <p:cxnSp>
        <p:nvCxnSpPr>
          <p:cNvPr id="15365" name="Straight Connector 13">
            <a:extLst>
              <a:ext uri="{FF2B5EF4-FFF2-40B4-BE49-F238E27FC236}">
                <a16:creationId xmlns:a16="http://schemas.microsoft.com/office/drawing/2014/main" id="{484495D3-BE84-424F-8E2D-A7B5C3DB02C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673948" y="3722936"/>
            <a:ext cx="4740175" cy="89297"/>
          </a:xfrm>
          <a:prstGeom prst="line">
            <a:avLst/>
          </a:prstGeom>
          <a:noFill/>
          <a:ln w="57150" algn="ctr">
            <a:solidFill>
              <a:srgbClr val="000000"/>
            </a:solidFill>
            <a:prstDash val="sysDash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71" name="Picture 4">
            <a:extLst>
              <a:ext uri="{FF2B5EF4-FFF2-40B4-BE49-F238E27FC236}">
                <a16:creationId xmlns:a16="http://schemas.microsoft.com/office/drawing/2014/main" id="{2C8EC2FC-F823-403E-AE5E-1B4E1CA7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10" y="1263552"/>
            <a:ext cx="2211586" cy="221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Round Diagonal Corner Rectangle 7">
            <a:extLst>
              <a:ext uri="{FF2B5EF4-FFF2-40B4-BE49-F238E27FC236}">
                <a16:creationId xmlns:a16="http://schemas.microsoft.com/office/drawing/2014/main" id="{682C33B6-68FF-439E-8528-3C0FC85A427E}"/>
              </a:ext>
            </a:extLst>
          </p:cNvPr>
          <p:cNvSpPr/>
          <p:nvPr/>
        </p:nvSpPr>
        <p:spPr>
          <a:xfrm>
            <a:off x="452439" y="945446"/>
            <a:ext cx="6636984" cy="5719703"/>
          </a:xfrm>
          <a:prstGeom prst="round2Diag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16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Mir </a:t>
            </a:r>
            <a:r>
              <a:rPr lang="en-US" sz="316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Mamunur</a:t>
            </a:r>
            <a:r>
              <a:rPr lang="en-US" sz="316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Rahman</a:t>
            </a:r>
          </a:p>
          <a:p>
            <a:pPr algn="ctr"/>
            <a:r>
              <a:rPr lang="en-US" sz="316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Govt. Shahid M.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Monsur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Ali Degree College</a:t>
            </a:r>
          </a:p>
          <a:p>
            <a:pPr algn="ctr"/>
            <a:r>
              <a:rPr lang="en-US" sz="316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Altafnagar</a:t>
            </a:r>
            <a:r>
              <a:rPr lang="en-US" sz="316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6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Dupchanchia,Bogura</a:t>
            </a:r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16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BC1B4-96D3-48B5-977E-22EBA31D4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98" y="945446"/>
            <a:ext cx="2022574" cy="26180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1F65C-3A17-44FE-A276-E21EB8C4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59C8-CBDC-4065-87B4-EC1E73D51BFE}" type="datetime1">
              <a:rPr lang="en-US" smtClean="0"/>
              <a:t>09-Nov-19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A58229-A0F6-44A9-A9EE-4B5F0C273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486" y="5609539"/>
            <a:ext cx="4010918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 Tomorrow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E79E4A32-696E-49BF-B920-D98E3030E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064" y="444822"/>
            <a:ext cx="3317379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Today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D42EA-B28E-4909-80ED-9AA28FC1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4744-64AB-4A5F-8AC3-F0F398006FD1}" type="datetime1">
              <a:rPr lang="en-US" smtClean="0"/>
              <a:t>09-Nov-19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4AF9D-DDCE-4D3F-8B75-77F277A48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53" y="1345877"/>
            <a:ext cx="5922065" cy="416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Flowchart: Alternate Process 16">
            <a:extLst>
              <a:ext uri="{FF2B5EF4-FFF2-40B4-BE49-F238E27FC236}">
                <a16:creationId xmlns:a16="http://schemas.microsoft.com/office/drawing/2014/main" id="{9C5C817C-3939-475A-9BCE-12F6E3381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552" y="324445"/>
            <a:ext cx="9772055" cy="78581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375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pictures</a:t>
            </a:r>
            <a:endParaRPr lang="en-US" altLang="en-US" sz="2625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06125F80-669A-406B-B064-FB3F585E9C1F}"/>
              </a:ext>
            </a:extLst>
          </p:cNvPr>
          <p:cNvSpPr/>
          <p:nvPr/>
        </p:nvSpPr>
        <p:spPr>
          <a:xfrm>
            <a:off x="1489247" y="4637485"/>
            <a:ext cx="5943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SG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are they famous for 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A24D9D0D-000E-4464-B280-1BA51EDE3646}"/>
              </a:ext>
            </a:extLst>
          </p:cNvPr>
          <p:cNvSpPr/>
          <p:nvPr/>
        </p:nvSpPr>
        <p:spPr>
          <a:xfrm>
            <a:off x="1489247" y="5185975"/>
            <a:ext cx="60198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SG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an astronaut out of them 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B\Downloads\m1.jpg">
            <a:extLst>
              <a:ext uri="{FF2B5EF4-FFF2-40B4-BE49-F238E27FC236}">
                <a16:creationId xmlns:a16="http://schemas.microsoft.com/office/drawing/2014/main" id="{CE78A73E-84A2-4163-9C43-7974657A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6" y="1434703"/>
            <a:ext cx="3810000" cy="223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à¦¸à¦®à§à¦ªà¦°à§à¦à¦¿à¦¤ à¦à¦¬à¦¿">
            <a:extLst>
              <a:ext uri="{FF2B5EF4-FFF2-40B4-BE49-F238E27FC236}">
                <a16:creationId xmlns:a16="http://schemas.microsoft.com/office/drawing/2014/main" id="{2C142554-63C4-4D77-983E-7BADEA52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4586" y="1405909"/>
            <a:ext cx="4127501" cy="231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9C29AAFD-E58A-4CC8-86BD-FD78FC135C64}"/>
              </a:ext>
            </a:extLst>
          </p:cNvPr>
          <p:cNvSpPr/>
          <p:nvPr/>
        </p:nvSpPr>
        <p:spPr>
          <a:xfrm>
            <a:off x="815074" y="3526929"/>
            <a:ext cx="25908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 Teresa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9686BD81-40A5-4730-84D0-C5764EEF53AE}"/>
              </a:ext>
            </a:extLst>
          </p:cNvPr>
          <p:cNvSpPr/>
          <p:nvPr/>
        </p:nvSpPr>
        <p:spPr>
          <a:xfrm>
            <a:off x="4861568" y="3583968"/>
            <a:ext cx="25908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S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FA28D218-B0DC-459A-B438-B29CD7E853D3}"/>
              </a:ext>
            </a:extLst>
          </p:cNvPr>
          <p:cNvSpPr/>
          <p:nvPr/>
        </p:nvSpPr>
        <p:spPr>
          <a:xfrm>
            <a:off x="8710799" y="3585487"/>
            <a:ext cx="31994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Kalpana Chawla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D9CE1-D479-4FA3-B69B-720E3419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462B-1474-432E-925B-B95BD6DB3F15}" type="datetime1">
              <a:rPr lang="en-US" smtClean="0"/>
              <a:t>09-Nov-19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CA89F-19EA-46FE-AF13-37EC0037B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83" y="1447989"/>
            <a:ext cx="3966591" cy="223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lowchart: Terminator 7">
            <a:extLst>
              <a:ext uri="{FF2B5EF4-FFF2-40B4-BE49-F238E27FC236}">
                <a16:creationId xmlns:a16="http://schemas.microsoft.com/office/drawing/2014/main" id="{8E990D27-3B68-4C85-8030-3478BE3AD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30" y="395883"/>
            <a:ext cx="10287000" cy="71437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188" b="1">
                <a:latin typeface="Algerian" panose="04020705040A02060702" pitchFamily="82" charset="0"/>
              </a:rPr>
              <a:t>Today our topic is</a:t>
            </a:r>
          </a:p>
        </p:txBody>
      </p:sp>
      <p:sp>
        <p:nvSpPr>
          <p:cNvPr id="15369" name="Oval 10">
            <a:extLst>
              <a:ext uri="{FF2B5EF4-FFF2-40B4-BE49-F238E27FC236}">
                <a16:creationId xmlns:a16="http://schemas.microsoft.com/office/drawing/2014/main" id="{A0DB286D-51C7-43DB-AD40-7D2272409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822" y="946821"/>
            <a:ext cx="9858375" cy="1500188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5063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Women</a:t>
            </a:r>
            <a:endParaRPr lang="en-US" altLang="en-US" sz="3375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FD5A13-6B16-4F8E-A646-8E9119C5D5F7}"/>
              </a:ext>
            </a:extLst>
          </p:cNvPr>
          <p:cNvSpPr/>
          <p:nvPr/>
        </p:nvSpPr>
        <p:spPr>
          <a:xfrm>
            <a:off x="985242" y="3087577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Unit : 1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Lesson : 3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Page no : 12-13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Time :50 mins.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49F3C74C-3F29-4174-9191-302FF1800852}"/>
              </a:ext>
            </a:extLst>
          </p:cNvPr>
          <p:cNvSpPr/>
          <p:nvPr/>
        </p:nvSpPr>
        <p:spPr>
          <a:xfrm>
            <a:off x="2711805" y="1963174"/>
            <a:ext cx="5490722" cy="714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Kalpana Chawla”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12CB1-F891-4873-B289-893F50F7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9B56-5D7B-4891-8D8E-EA533E4005F7}" type="datetime1">
              <a:rPr lang="en-US" smtClean="0"/>
              <a:t>09-Nov-19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65B3F-6E0B-4270-A1DD-4A928455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32" y="2776004"/>
            <a:ext cx="4558307" cy="341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ounded Rectangular Callout 1">
            <a:extLst>
              <a:ext uri="{FF2B5EF4-FFF2-40B4-BE49-F238E27FC236}">
                <a16:creationId xmlns:a16="http://schemas.microsoft.com/office/drawing/2014/main" id="{A6C5050A-D2C8-49DD-970E-71EBD79B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825" y="1599903"/>
            <a:ext cx="10188773" cy="1218902"/>
          </a:xfrm>
          <a:prstGeom prst="wedgeRoundRectCallout">
            <a:avLst>
              <a:gd name="adj1" fmla="val -20833"/>
              <a:gd name="adj2" fmla="val 80644"/>
              <a:gd name="adj3" fmla="val 16667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88" b="1" dirty="0">
                <a:latin typeface="Algerian" panose="04020705040A02060702" pitchFamily="82" charset="0"/>
                <a:cs typeface="Times New Roman" panose="02020603050405020304" pitchFamily="18" charset="0"/>
              </a:rPr>
              <a:t>After we have studied this TEXT , we will be able to</a:t>
            </a:r>
          </a:p>
        </p:txBody>
      </p:sp>
      <p:sp>
        <p:nvSpPr>
          <p:cNvPr id="18439" name="12-Point Star 10">
            <a:extLst>
              <a:ext uri="{FF2B5EF4-FFF2-40B4-BE49-F238E27FC236}">
                <a16:creationId xmlns:a16="http://schemas.microsoft.com/office/drawing/2014/main" id="{4BF1E501-230A-4AE6-A5A5-75EBB0417C73}"/>
              </a:ext>
            </a:extLst>
          </p:cNvPr>
          <p:cNvSpPr>
            <a:spLocks/>
          </p:cNvSpPr>
          <p:nvPr/>
        </p:nvSpPr>
        <p:spPr bwMode="auto">
          <a:xfrm>
            <a:off x="1524000" y="229195"/>
            <a:ext cx="9068098" cy="1067098"/>
          </a:xfrm>
          <a:custGeom>
            <a:avLst/>
            <a:gdLst>
              <a:gd name="T0" fmla="*/ 0 w 16450559"/>
              <a:gd name="T1" fmla="*/ 569119 h 1935359"/>
              <a:gd name="T2" fmla="*/ 1332675 w 16450559"/>
              <a:gd name="T3" fmla="*/ 458645 h 1935359"/>
              <a:gd name="T4" fmla="*/ 647944 w 16450559"/>
              <a:gd name="T5" fmla="*/ 284560 h 1935359"/>
              <a:gd name="T6" fmla="*/ 2271473 w 16450559"/>
              <a:gd name="T7" fmla="*/ 267298 h 1935359"/>
              <a:gd name="T8" fmla="*/ 2418159 w 16450559"/>
              <a:gd name="T9" fmla="*/ 76247 h 1935359"/>
              <a:gd name="T10" fmla="*/ 3897520 w 16450559"/>
              <a:gd name="T11" fmla="*/ 156824 h 1935359"/>
              <a:gd name="T12" fmla="*/ 4836319 w 16450559"/>
              <a:gd name="T13" fmla="*/ 0 h 1935359"/>
              <a:gd name="T14" fmla="*/ 5775118 w 16450559"/>
              <a:gd name="T15" fmla="*/ 156824 h 1935359"/>
              <a:gd name="T16" fmla="*/ 7254478 w 16450559"/>
              <a:gd name="T17" fmla="*/ 76247 h 1935359"/>
              <a:gd name="T18" fmla="*/ 7401165 w 16450559"/>
              <a:gd name="T19" fmla="*/ 267298 h 1935359"/>
              <a:gd name="T20" fmla="*/ 9024694 w 16450559"/>
              <a:gd name="T21" fmla="*/ 284560 h 1935359"/>
              <a:gd name="T22" fmla="*/ 8339963 w 16450559"/>
              <a:gd name="T23" fmla="*/ 458645 h 1935359"/>
              <a:gd name="T24" fmla="*/ 9672638 w 16450559"/>
              <a:gd name="T25" fmla="*/ 569119 h 1935359"/>
              <a:gd name="T26" fmla="*/ 8339963 w 16450559"/>
              <a:gd name="T27" fmla="*/ 679593 h 1935359"/>
              <a:gd name="T28" fmla="*/ 9024694 w 16450559"/>
              <a:gd name="T29" fmla="*/ 853679 h 1935359"/>
              <a:gd name="T30" fmla="*/ 7401165 w 16450559"/>
              <a:gd name="T31" fmla="*/ 870940 h 1935359"/>
              <a:gd name="T32" fmla="*/ 7254478 w 16450559"/>
              <a:gd name="T33" fmla="*/ 1061991 h 1935359"/>
              <a:gd name="T34" fmla="*/ 5775118 w 16450559"/>
              <a:gd name="T35" fmla="*/ 981414 h 1935359"/>
              <a:gd name="T36" fmla="*/ 4836319 w 16450559"/>
              <a:gd name="T37" fmla="*/ 1138239 h 1935359"/>
              <a:gd name="T38" fmla="*/ 3897520 w 16450559"/>
              <a:gd name="T39" fmla="*/ 981414 h 1935359"/>
              <a:gd name="T40" fmla="*/ 2418159 w 16450559"/>
              <a:gd name="T41" fmla="*/ 1061991 h 1935359"/>
              <a:gd name="T42" fmla="*/ 2271473 w 16450559"/>
              <a:gd name="T43" fmla="*/ 870940 h 1935359"/>
              <a:gd name="T44" fmla="*/ 647944 w 16450559"/>
              <a:gd name="T45" fmla="*/ 853679 h 1935359"/>
              <a:gd name="T46" fmla="*/ 1332675 w 16450559"/>
              <a:gd name="T47" fmla="*/ 679593 h 19353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450559"/>
              <a:gd name="T73" fmla="*/ 0 h 1935359"/>
              <a:gd name="T74" fmla="*/ 16450559 w 16450559"/>
              <a:gd name="T75" fmla="*/ 1935359 h 19353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450559" h="1935359">
                <a:moveTo>
                  <a:pt x="0" y="967680"/>
                </a:moveTo>
                <a:lnTo>
                  <a:pt x="2266522" y="779839"/>
                </a:lnTo>
                <a:lnTo>
                  <a:pt x="1101978" y="483840"/>
                </a:lnTo>
                <a:lnTo>
                  <a:pt x="3863166" y="454490"/>
                </a:lnTo>
                <a:lnTo>
                  <a:pt x="4112639" y="129644"/>
                </a:lnTo>
                <a:lnTo>
                  <a:pt x="6628635" y="266649"/>
                </a:lnTo>
                <a:lnTo>
                  <a:pt x="8225279" y="0"/>
                </a:lnTo>
                <a:lnTo>
                  <a:pt x="9821924" y="266649"/>
                </a:lnTo>
                <a:lnTo>
                  <a:pt x="12337919" y="129644"/>
                </a:lnTo>
                <a:lnTo>
                  <a:pt x="12587393" y="454490"/>
                </a:lnTo>
                <a:lnTo>
                  <a:pt x="15348581" y="483840"/>
                </a:lnTo>
                <a:lnTo>
                  <a:pt x="14184037" y="779839"/>
                </a:lnTo>
                <a:lnTo>
                  <a:pt x="16450559" y="967680"/>
                </a:lnTo>
                <a:lnTo>
                  <a:pt x="14184037" y="1155520"/>
                </a:lnTo>
                <a:lnTo>
                  <a:pt x="15348581" y="1451520"/>
                </a:lnTo>
                <a:lnTo>
                  <a:pt x="12587393" y="1480869"/>
                </a:lnTo>
                <a:lnTo>
                  <a:pt x="12337919" y="1805715"/>
                </a:lnTo>
                <a:lnTo>
                  <a:pt x="9821924" y="1668710"/>
                </a:lnTo>
                <a:lnTo>
                  <a:pt x="8225279" y="1935360"/>
                </a:lnTo>
                <a:lnTo>
                  <a:pt x="6628635" y="1668710"/>
                </a:lnTo>
                <a:lnTo>
                  <a:pt x="4112639" y="1805715"/>
                </a:lnTo>
                <a:lnTo>
                  <a:pt x="3863166" y="1480869"/>
                </a:lnTo>
                <a:lnTo>
                  <a:pt x="1101978" y="1451520"/>
                </a:lnTo>
                <a:lnTo>
                  <a:pt x="2266522" y="1155520"/>
                </a:lnTo>
                <a:lnTo>
                  <a:pt x="0" y="96768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63" b="1">
                <a:latin typeface="Algerian" panose="04020705040A02060702" pitchFamily="82" charset="0"/>
              </a:rPr>
              <a:t>Learning Outcomes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46146E-3978-418C-A1DF-5541ECA9286B}"/>
              </a:ext>
            </a:extLst>
          </p:cNvPr>
          <p:cNvSpPr/>
          <p:nvPr/>
        </p:nvSpPr>
        <p:spPr>
          <a:xfrm>
            <a:off x="363418" y="3260467"/>
            <a:ext cx="11465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Infer meanings from the context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Answer the questions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Complete the flow-chart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Choose the best answer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Write a paragraph on “The achievement of a famous woman”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7DB2F-96B1-490E-978D-CC4E27A5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7AC5-CF22-485C-94FF-1B3208DC8AD6}" type="datetime1">
              <a:rPr lang="en-US" smtClean="0"/>
              <a:t>09-Nov-19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3D3CB8A-82B0-4D83-ADDC-90C62109C773}"/>
              </a:ext>
            </a:extLst>
          </p:cNvPr>
          <p:cNvSpPr txBox="1"/>
          <p:nvPr/>
        </p:nvSpPr>
        <p:spPr>
          <a:xfrm>
            <a:off x="3823253" y="10418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Key Words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ABE526-2416-44AF-9CDF-E9C56E137BF2}"/>
              </a:ext>
            </a:extLst>
          </p:cNvPr>
          <p:cNvSpPr/>
          <p:nvPr/>
        </p:nvSpPr>
        <p:spPr>
          <a:xfrm>
            <a:off x="1033112" y="1956649"/>
            <a:ext cx="31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Astronaut 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C8925-3581-4243-BCAA-EFD8AE31A27E}"/>
              </a:ext>
            </a:extLst>
          </p:cNvPr>
          <p:cNvSpPr/>
          <p:nvPr/>
        </p:nvSpPr>
        <p:spPr>
          <a:xfrm>
            <a:off x="8597691" y="1828473"/>
            <a:ext cx="254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Space person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2CCA7-449F-4570-BA64-497299952261}"/>
              </a:ext>
            </a:extLst>
          </p:cNvPr>
          <p:cNvSpPr/>
          <p:nvPr/>
        </p:nvSpPr>
        <p:spPr>
          <a:xfrm>
            <a:off x="8568012" y="4529863"/>
            <a:ext cx="2842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Separate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55E8F8-6C11-429C-81FF-8EDC1E6F642D}"/>
              </a:ext>
            </a:extLst>
          </p:cNvPr>
          <p:cNvSpPr/>
          <p:nvPr/>
        </p:nvSpPr>
        <p:spPr>
          <a:xfrm>
            <a:off x="1123730" y="4529864"/>
            <a:ext cx="3041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Disintegrate (V.)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Image result for PIC OF ISOLATION">
            <a:extLst>
              <a:ext uri="{FF2B5EF4-FFF2-40B4-BE49-F238E27FC236}">
                <a16:creationId xmlns:a16="http://schemas.microsoft.com/office/drawing/2014/main" id="{03C6B298-B76B-4CAD-872B-5EC1AC78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62" y="3670798"/>
            <a:ext cx="3792834" cy="284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IC OF space ship">
            <a:extLst>
              <a:ext uri="{FF2B5EF4-FFF2-40B4-BE49-F238E27FC236}">
                <a16:creationId xmlns:a16="http://schemas.microsoft.com/office/drawing/2014/main" id="{E467E45A-BE70-437C-A83E-2A4AFD8E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61" y="1008858"/>
            <a:ext cx="3827447" cy="254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D8459-17E1-47AC-A43F-4EC042C1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2D48-7B8F-41B1-8F6E-8A4E823954A4}" type="datetime1">
              <a:rPr lang="en-US" smtClean="0"/>
              <a:t>09-Nov-19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3D3CB8A-82B0-4D83-ADDC-90C62109C773}"/>
              </a:ext>
            </a:extLst>
          </p:cNvPr>
          <p:cNvSpPr txBox="1"/>
          <p:nvPr/>
        </p:nvSpPr>
        <p:spPr>
          <a:xfrm>
            <a:off x="3823253" y="10418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Key Words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ABE526-2416-44AF-9CDF-E9C56E137BF2}"/>
              </a:ext>
            </a:extLst>
          </p:cNvPr>
          <p:cNvSpPr/>
          <p:nvPr/>
        </p:nvSpPr>
        <p:spPr>
          <a:xfrm>
            <a:off x="776866" y="1647031"/>
            <a:ext cx="336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Space shuttle 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C8925-3581-4243-BCAA-EFD8AE31A27E}"/>
              </a:ext>
            </a:extLst>
          </p:cNvPr>
          <p:cNvSpPr/>
          <p:nvPr/>
        </p:nvSpPr>
        <p:spPr>
          <a:xfrm>
            <a:off x="8516201" y="1647031"/>
            <a:ext cx="2478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Space ship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2CCA7-449F-4570-BA64-497299952261}"/>
              </a:ext>
            </a:extLst>
          </p:cNvPr>
          <p:cNvSpPr/>
          <p:nvPr/>
        </p:nvSpPr>
        <p:spPr>
          <a:xfrm>
            <a:off x="8516201" y="4784141"/>
            <a:ext cx="2329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Straight up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D14F61-CD6C-4EC4-BD39-3CEA222557D9}"/>
              </a:ext>
            </a:extLst>
          </p:cNvPr>
          <p:cNvSpPr/>
          <p:nvPr/>
        </p:nvSpPr>
        <p:spPr>
          <a:xfrm>
            <a:off x="776866" y="4784141"/>
            <a:ext cx="2814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Vertical (Adj.)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34A78-A0DE-4E25-98F9-85102D330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22" y="803989"/>
            <a:ext cx="3935767" cy="261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B255F-2A58-4927-8F91-26F1C5E8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8D73-A6A4-4521-9160-5413AEE29C82}" type="datetime1">
              <a:rPr lang="en-US" smtClean="0"/>
              <a:t>09-Nov-19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32A97-3A27-4B2A-9765-998F39677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22" y="3918938"/>
            <a:ext cx="3935767" cy="235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988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39DB3D8-E2A6-4C45-AACF-229FBC71F7EF}"/>
              </a:ext>
            </a:extLst>
          </p:cNvPr>
          <p:cNvSpPr txBox="1"/>
          <p:nvPr/>
        </p:nvSpPr>
        <p:spPr>
          <a:xfrm>
            <a:off x="457200" y="1401038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>
                <a:latin typeface="Times New Roman" pitchFamily="18" charset="0"/>
                <a:cs typeface="Times New Roman" pitchFamily="18" charset="0"/>
              </a:rPr>
              <a:t> Read the text silently &amp; answer the questions that follow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Up Ribbon 6">
            <a:extLst>
              <a:ext uri="{FF2B5EF4-FFF2-40B4-BE49-F238E27FC236}">
                <a16:creationId xmlns:a16="http://schemas.microsoft.com/office/drawing/2014/main" id="{8EE33C5D-F3CB-43DB-ABB2-63EB28CE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271" y="252986"/>
            <a:ext cx="7292578" cy="999246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9AB5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3C6B9-3295-48C4-9410-A9685CAD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9C0-CD06-4B2F-8592-35910FFAF558}" type="datetime1">
              <a:rPr lang="en-US" smtClean="0"/>
              <a:t>09-Nov-19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81DF7-F543-491B-885D-0FF6F483B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50" y="2600146"/>
            <a:ext cx="4061099" cy="400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51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Flowchart: Alternate Process 10">
            <a:extLst>
              <a:ext uri="{FF2B5EF4-FFF2-40B4-BE49-F238E27FC236}">
                <a16:creationId xmlns:a16="http://schemas.microsoft.com/office/drawing/2014/main" id="{9D5DDAF5-9F26-4EAA-848E-85EB1315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253008"/>
            <a:ext cx="7572374" cy="47625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of Kalpana Chawla</a:t>
            </a:r>
            <a:endParaRPr lang="en-US" alt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B39C-7D88-4EFA-8728-B2841A98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E4DF-57DF-4F19-8895-07A7317C82C8}" type="datetime1">
              <a:rPr lang="en-US" smtClean="0"/>
              <a:t>09-Nov-19</a:t>
            </a:fld>
            <a:endParaRPr lang="en-US"/>
          </a:p>
        </p:txBody>
      </p:sp>
      <p:sp>
        <p:nvSpPr>
          <p:cNvPr id="6" name="Flowchart: Alternate Process 7">
            <a:extLst>
              <a:ext uri="{FF2B5EF4-FFF2-40B4-BE49-F238E27FC236}">
                <a16:creationId xmlns:a16="http://schemas.microsoft.com/office/drawing/2014/main" id="{CC9FD795-AF34-4ECD-B2E4-86969EB7D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2" y="5665578"/>
            <a:ext cx="11317356" cy="7277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Chawla was born in Karnal , India , on 17 March , 1962 .</a:t>
            </a: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1BFB7-5F84-44ED-8AC0-BD1022460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84" y="978192"/>
            <a:ext cx="7903863" cy="413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6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671</Words>
  <Application>Microsoft Office PowerPoint</Application>
  <PresentationFormat>Widescreen</PresentationFormat>
  <Paragraphs>123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74</cp:revision>
  <dcterms:created xsi:type="dcterms:W3CDTF">2019-11-07T10:47:30Z</dcterms:created>
  <dcterms:modified xsi:type="dcterms:W3CDTF">2019-11-09T14:26:23Z</dcterms:modified>
</cp:coreProperties>
</file>