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  <p:sldId id="278" r:id="rId17"/>
    <p:sldId id="27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5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67891-A08F-4CEA-B37C-C58AA8B1E40B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C9C2D-9EC5-4AB7-9AC9-431054327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69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67891-A08F-4CEA-B37C-C58AA8B1E40B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C9C2D-9EC5-4AB7-9AC9-431054327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427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67891-A08F-4CEA-B37C-C58AA8B1E40B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C9C2D-9EC5-4AB7-9AC9-431054327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53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67891-A08F-4CEA-B37C-C58AA8B1E40B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C9C2D-9EC5-4AB7-9AC9-431054327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82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67891-A08F-4CEA-B37C-C58AA8B1E40B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C9C2D-9EC5-4AB7-9AC9-431054327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221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67891-A08F-4CEA-B37C-C58AA8B1E40B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C9C2D-9EC5-4AB7-9AC9-431054327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699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67891-A08F-4CEA-B37C-C58AA8B1E40B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C9C2D-9EC5-4AB7-9AC9-431054327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426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67891-A08F-4CEA-B37C-C58AA8B1E40B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C9C2D-9EC5-4AB7-9AC9-431054327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178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67891-A08F-4CEA-B37C-C58AA8B1E40B}" type="datetimeFigureOut">
              <a:rPr lang="en-US" smtClean="0"/>
              <a:t>11/9/2019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600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67891-A08F-4CEA-B37C-C58AA8B1E40B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C9C2D-9EC5-4AB7-9AC9-431054327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881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67891-A08F-4CEA-B37C-C58AA8B1E40B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C9C2D-9EC5-4AB7-9AC9-431054327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916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67891-A08F-4CEA-B37C-C58AA8B1E40B}" type="datetimeFigureOut">
              <a:rPr lang="en-US" smtClean="0"/>
              <a:t>11/9/2019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C9C2D-9EC5-4AB7-9AC9-431054327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226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3.png"/><Relationship Id="rId4" Type="http://schemas.openxmlformats.org/officeDocument/2006/relationships/image" Target="../media/image18.png"/><Relationship Id="rId9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8A6FDC-5E5A-49A2-8F75-3F70AB2F68E5}"/>
              </a:ext>
            </a:extLst>
          </p:cNvPr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rved Down Ribbon 4">
            <a:extLst>
              <a:ext uri="{FF2B5EF4-FFF2-40B4-BE49-F238E27FC236}">
                <a16:creationId xmlns:a16="http://schemas.microsoft.com/office/drawing/2014/main" id="{60D7E44B-EEC6-4A19-A0B5-30C4AE4A1834}"/>
              </a:ext>
            </a:extLst>
          </p:cNvPr>
          <p:cNvSpPr/>
          <p:nvPr/>
        </p:nvSpPr>
        <p:spPr>
          <a:xfrm>
            <a:off x="1427017" y="935138"/>
            <a:ext cx="6286500" cy="2057400"/>
          </a:xfrm>
          <a:prstGeom prst="ellipseRibb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72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4AC0BD-5058-4ABB-B732-51531ED4431B}"/>
              </a:ext>
            </a:extLst>
          </p:cNvPr>
          <p:cNvSpPr/>
          <p:nvPr/>
        </p:nvSpPr>
        <p:spPr>
          <a:xfrm>
            <a:off x="3086101" y="1527040"/>
            <a:ext cx="2971800" cy="1257300"/>
          </a:xfrm>
          <a:prstGeom prst="rect">
            <a:avLst/>
          </a:prstGeom>
        </p:spPr>
        <p:txBody>
          <a:bodyPr wrap="none" numCol="1">
            <a:prstTxWarp prst="textCanDown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bn-IN" sz="4050" b="1" spc="38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050" b="1" spc="38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9B8551-74B8-4FF8-BF55-D4BCFBFA4C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659" y="1049438"/>
            <a:ext cx="1747073" cy="16736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69B4B33-92A0-47F2-A477-AF9EF87A6C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5" y="3340710"/>
            <a:ext cx="6000750" cy="24678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863A30-3BD1-42D2-A65D-EFF36253BC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85955" y="1049438"/>
            <a:ext cx="1844386" cy="167369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0C2C8A-913F-45D8-BE41-DD43FFCCFE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739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8A6FDC-5E5A-49A2-8F75-3F70AB2F68E5}"/>
              </a:ext>
            </a:extLst>
          </p:cNvPr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21FA35F-58C3-4B7C-B36C-F423582FC09C}"/>
                  </a:ext>
                </a:extLst>
              </p:cNvPr>
              <p:cNvSpPr/>
              <p:nvPr/>
            </p:nvSpPr>
            <p:spPr>
              <a:xfrm>
                <a:off x="1190171" y="2129813"/>
                <a:ext cx="7387771" cy="36294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সমস্যাঃ</a:t>
                </a:r>
              </a:p>
              <a:p>
                <a:r>
                  <a:rPr lang="en-US" sz="2800" b="1" dirty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𝒂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𝒃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e>
                    </m:rad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𝒂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𝒃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=√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হলে,</a:t>
                </a:r>
              </a:p>
              <a:p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</a:t>
                </a:r>
              </a:p>
              <a:p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</a:t>
                </a:r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ক.  ‍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𝒂𝒃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endParaRPr lang="en-US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</a:t>
                </a:r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খ. 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দেখাও</a:t>
                </a:r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𝟖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𝟑</m:t>
                            </m:r>
                          </m:sup>
                        </m:sSup>
                      </m:e>
                    </m:d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𝟓𝟓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√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.</a:t>
                </a:r>
              </a:p>
              <a:p>
                <a:endParaRPr lang="en-US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গ. 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প্রমাণ</a:t>
                </a:r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𝟏𝟔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</m:e>
                      <m:sup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d>
                      <m:d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𝟒</m:t>
                            </m:r>
                          </m:sup>
                        </m:sSup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𝟒</m:t>
                            </m:r>
                          </m:sup>
                        </m:sSup>
                      </m:e>
                    </m:d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𝟒𝟗</m:t>
                        </m:r>
                      </m:num>
                      <m:den>
                        <m:r>
                          <a:rPr lang="en-US" sz="2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𝟖</m:t>
                        </m:r>
                      </m:den>
                    </m:f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</m:oMath>
                </a14:m>
                <a:endParaRPr lang="en-US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21FA35F-58C3-4B7C-B36C-F423582FC0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171" y="2129813"/>
                <a:ext cx="7387771" cy="3629439"/>
              </a:xfrm>
              <a:prstGeom prst="rect">
                <a:avLst/>
              </a:prstGeom>
              <a:blipFill>
                <a:blip r:embed="rId3"/>
                <a:stretch>
                  <a:fillRect l="-1650" t="-1342" b="-26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689C1580-48FE-48CA-BB2E-CB71B490995B}"/>
              </a:ext>
            </a:extLst>
          </p:cNvPr>
          <p:cNvSpPr txBox="1"/>
          <p:nvPr/>
        </p:nvSpPr>
        <p:spPr>
          <a:xfrm>
            <a:off x="2612571" y="831967"/>
            <a:ext cx="36389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LightBAN" panose="02000000000000000000" pitchFamily="2" charset="0"/>
                <a:cs typeface="NikoshLightBAN" panose="02000000000000000000" pitchFamily="2" charset="0"/>
              </a:rPr>
              <a:t>সৃজনশীল প্রশ্ন</a:t>
            </a:r>
            <a:endParaRPr lang="en-US" sz="6000" dirty="0">
              <a:latin typeface="NikoshLightBAN" panose="02000000000000000000" pitchFamily="2" charset="0"/>
              <a:cs typeface="NikoshLight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46F4EC-858C-462C-A321-39DF7D6FB4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9478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8A6FDC-5E5A-49A2-8F75-3F70AB2F68E5}"/>
              </a:ext>
            </a:extLst>
          </p:cNvPr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3457C2D-234E-4F8D-9519-C2A5A47BF1F7}"/>
                  </a:ext>
                </a:extLst>
              </p:cNvPr>
              <p:cNvSpPr/>
              <p:nvPr/>
            </p:nvSpPr>
            <p:spPr>
              <a:xfrm>
                <a:off x="674913" y="595085"/>
                <a:ext cx="7794171" cy="56170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</a:p>
              <a:p>
                <a:r>
                  <a:rPr lang="en-US" sz="2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খ.</a:t>
                </a:r>
                <a:r>
                  <a:rPr lang="en-US" sz="20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0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দেওয়া</a:t>
                </a:r>
                <a:r>
                  <a:rPr lang="en-US" sz="2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আছে</a:t>
                </a:r>
                <a:r>
                  <a:rPr lang="en-US" sz="2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𝒂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𝒃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e>
                    </m:rad>
                  </m:oMath>
                </a14:m>
                <a:endParaRPr lang="en-US" sz="2000" b="1" dirty="0">
                  <a:solidFill>
                    <a:schemeClr val="tx1"/>
                  </a:solidFill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2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𝒂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𝒃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=√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</m:oMath>
                </a14:m>
                <a:r>
                  <a:rPr lang="en-US" sz="2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∴ </m:t>
                    </m:r>
                  </m:oMath>
                </a14:m>
                <a:r>
                  <a:rPr lang="en-US" sz="20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বামপক্ষ</a:t>
                </a:r>
                <a:r>
                  <a:rPr lang="en-US" sz="2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𝟖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𝟑</m:t>
                            </m:r>
                          </m:sup>
                        </m:sSup>
                      </m:e>
                    </m:d>
                  </m:oMath>
                </a14:m>
                <a:endParaRPr lang="en-US" sz="2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000" b="1" baseline="300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m:rPr>
                        <m:nor/>
                      </m:rPr>
                      <a:rPr lang="en-US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{</m:t>
                    </m:r>
                    <m:r>
                      <m:rPr>
                        <m:nor/>
                      </m:rPr>
                      <a:rPr lang="en-US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4.2 </m:t>
                    </m:r>
                    <m:d>
                      <m:d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  <m:d>
                      <m:d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𝟑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000" b="1" i="1" dirty="0">
                  <a:solidFill>
                    <a:schemeClr val="tx1"/>
                  </a:solidFill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2000" b="1" dirty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m:rPr>
                        <m:nor/>
                      </m:rPr>
                      <a:rPr lang="en-US" sz="2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m:rPr>
                        <m:nor/>
                      </m:rPr>
                      <a:rPr lang="en-US" sz="2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{</m:t>
                    </m:r>
                    <m:d>
                      <m:d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</m:e>
                    </m:d>
                    <m:r>
                      <a:rPr lang="en-US" sz="2000" b="1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2000" b="1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</m:oMath>
                </a14:m>
                <a:r>
                  <a:rPr lang="en-US" sz="2000" b="1" dirty="0">
                    <a:solidFill>
                      <a:schemeClr val="tx1"/>
                    </a:solidFill>
                    <a:cs typeface="NikoshBAN" panose="02000000000000000000" pitchFamily="2" charset="0"/>
                  </a:rPr>
                  <a:t>+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</m:e>
                    </m:d>
                    <m:r>
                      <a:rPr lang="en-US" sz="2000" b="1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}{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</m:e>
                    </m:d>
                    <m:r>
                      <a:rPr lang="en-US" sz="2000" b="1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 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𝒂𝒃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𝒂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𝒃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)}</m:t>
                    </m:r>
                  </m:oMath>
                </a14:m>
                <a:r>
                  <a:rPr lang="en-US" sz="2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m:rPr>
                        <m:nor/>
                      </m:rPr>
                      <a:rPr lang="en-US" sz="2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{</m:t>
                    </m:r>
                    <m:d>
                      <m:d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𝟑</m:t>
                            </m:r>
                          </m:e>
                        </m:rad>
                      </m:e>
                    </m:d>
                    <m:r>
                      <a:rPr lang="en-US" sz="2000" b="1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2000" b="1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</m:oMath>
                </a14:m>
                <a:r>
                  <a:rPr lang="en-US" sz="2000" b="1" dirty="0">
                    <a:solidFill>
                      <a:schemeClr val="tx1"/>
                    </a:solidFill>
                    <a:cs typeface="NikoshBAN" panose="02000000000000000000" pitchFamily="2" charset="0"/>
                  </a:rPr>
                  <a:t>+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√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e>
                    </m:d>
                    <m:r>
                      <a:rPr lang="en-US" sz="2000" b="1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}{</m:t>
                    </m:r>
                    <m:d>
                      <m:d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e>
                        </m:rad>
                      </m:e>
                    </m:d>
                    <m:r>
                      <a:rPr lang="en-US" sz="2000" b="1" i="1" baseline="3000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 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𝟑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f>
                      <m:f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</m:den>
                    </m:f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(√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)}</m:t>
                    </m:r>
                  </m:oMath>
                </a14:m>
                <a:r>
                  <a:rPr lang="en-US" sz="2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[ক </a:t>
                </a:r>
                <a:r>
                  <a:rPr lang="en-US" sz="20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হতে</a:t>
                </a:r>
                <a:r>
                  <a:rPr lang="en-US" sz="2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2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বসাইয়া</a:t>
                </a:r>
                <a:r>
                  <a:rPr lang="en-US" sz="2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]</a:t>
                </a:r>
              </a:p>
              <a:p>
                <a:r>
                  <a:rPr lang="en-US" sz="2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m:rPr>
                        <m:nor/>
                      </m:rPr>
                      <a:rPr lang="en-US" sz="2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m:rPr>
                        <m:nor/>
                      </m:rPr>
                      <a:rPr lang="en-US" sz="2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d>
                      <m:dPr>
                        <m:begChr m:val="{"/>
                        <m:endChr m:val="}"/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e>
                    </m:d>
                    <m:d>
                      <m:dPr>
                        <m:begChr m:val="{"/>
                        <m:endChr m:val="}"/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  <m:rad>
                          <m:radPr>
                            <m:degHide m:val="on"/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e>
                        </m:rad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 </m:t>
                        </m:r>
                        <m:f>
                          <m:fPr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𝟑</m:t>
                            </m:r>
                            <m:rad>
                              <m:radPr>
                                <m:degHide m:val="on"/>
                                <m:ctrlP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𝟐</m:t>
                                </m:r>
                              </m:e>
                            </m:rad>
                          </m:num>
                          <m:den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endParaRPr lang="en-US" sz="2000" b="1" i="1" dirty="0">
                  <a:solidFill>
                    <a:schemeClr val="tx1"/>
                  </a:solidFill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2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{</m:t>
                    </m:r>
                    <m:r>
                      <m:rPr>
                        <m:nor/>
                      </m:rPr>
                      <a:rPr lang="en-US" sz="2000" b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4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m:rPr>
                        <m:nor/>
                      </m:rPr>
                      <a:rPr lang="en-US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5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}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{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√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 </m:t>
                    </m:r>
                    <m:f>
                      <m:f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√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num>
                      <m:den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</m:den>
                    </m:f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r>
                  <a:rPr lang="en-US" sz="2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</a:p>
              <a:p>
                <a:r>
                  <a:rPr lang="en-US" sz="2000" b="1" dirty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𝟐𝟎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{ </m:t>
                    </m:r>
                    <m:f>
                      <m:f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𝟖</m:t>
                        </m:r>
                        <m:rad>
                          <m:radPr>
                            <m:degHide m:val="on"/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e>
                        </m:rad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√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num>
                      <m:den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</m:den>
                    </m:f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</m:oMath>
                </a14:m>
                <a:r>
                  <a:rPr lang="en-US" sz="2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</a:t>
                </a:r>
              </a:p>
              <a:p>
                <a:r>
                  <a:rPr lang="en-US" sz="2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𝟐𝟎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f>
                      <m:f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𝟏𝟏</m:t>
                        </m:r>
                        <m:rad>
                          <m:radPr>
                            <m:degHide m:val="on"/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2000" b="1" i="1" dirty="0">
                  <a:solidFill>
                    <a:schemeClr val="tx1"/>
                  </a:solidFill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2000" b="1" dirty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𝟓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𝟏𝟏</m:t>
                    </m:r>
                    <m:rad>
                      <m:radPr>
                        <m:degHide m:val="on"/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e>
                    </m:rad>
                  </m:oMath>
                </a14:m>
                <a:endParaRPr lang="en-US" sz="2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         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𝟓𝟓</m:t>
                      </m:r>
                      <m:rad>
                        <m:radPr>
                          <m:degHide m:val="on"/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𝟐</m:t>
                          </m:r>
                        </m:e>
                      </m:rad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en-US" sz="2000" b="1" i="1" dirty="0">
                  <a:solidFill>
                    <a:schemeClr val="tx1"/>
                  </a:solidFill>
                  <a:latin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2000" b="1" dirty="0">
                    <a:solidFill>
                      <a:srgbClr val="0000FF"/>
                    </a:solidFill>
                    <a:cs typeface="NikoshBAN" panose="02000000000000000000" pitchFamily="2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ডানপক্ষ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𝑺𝒉𝒐𝒘𝒏</m:t>
                        </m:r>
                      </m:e>
                    </m:d>
                    <m:r>
                      <a:rPr lang="en-US" sz="2000" b="1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</m:oMath>
                </a14:m>
                <a:r>
                  <a:rPr lang="en-US" sz="2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3457C2D-234E-4F8D-9519-C2A5A47BF1F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913" y="595085"/>
                <a:ext cx="7794171" cy="5617029"/>
              </a:xfrm>
              <a:prstGeom prst="rect">
                <a:avLst/>
              </a:prstGeom>
              <a:blipFill>
                <a:blip r:embed="rId3"/>
                <a:stretch>
                  <a:fillRect l="-86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A88CF037-152D-49ED-B4EE-06AA1F9691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2612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8A6FDC-5E5A-49A2-8F75-3F70AB2F68E5}"/>
              </a:ext>
            </a:extLst>
          </p:cNvPr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55E6B4D-91CB-49D2-9220-0D90E4346394}"/>
                  </a:ext>
                </a:extLst>
              </p:cNvPr>
              <p:cNvSpPr/>
              <p:nvPr/>
            </p:nvSpPr>
            <p:spPr>
              <a:xfrm>
                <a:off x="1249072" y="605971"/>
                <a:ext cx="6645854" cy="564605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</a:p>
              <a:p>
                <a:r>
                  <a:rPr lang="en-US" sz="2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গ.</a:t>
                </a:r>
                <a:r>
                  <a:rPr lang="en-US" sz="2000" b="1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0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দেওয়া</a:t>
                </a:r>
                <a:r>
                  <a:rPr lang="en-US" sz="2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আছে</a:t>
                </a:r>
                <a:r>
                  <a:rPr lang="en-US" sz="2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𝒂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𝒃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e>
                    </m:rad>
                  </m:oMath>
                </a14:m>
                <a:endParaRPr lang="en-US" sz="2000" b="1" dirty="0">
                  <a:solidFill>
                    <a:schemeClr val="tx1"/>
                  </a:solidFill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2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𝒂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𝒃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=√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</m:oMath>
                </a14:m>
                <a:r>
                  <a:rPr lang="en-US" sz="2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∴ </m:t>
                    </m:r>
                  </m:oMath>
                </a14:m>
                <a:r>
                  <a:rPr lang="en-US" sz="2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বামপক্ষ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𝟏𝟔</m:t>
                    </m:r>
                    <m:sSup>
                      <m:sSup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</m:e>
                      <m:sup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d>
                      <m:d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𝟒</m:t>
                            </m:r>
                          </m:sup>
                        </m:sSup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𝟒</m:t>
                            </m:r>
                          </m:sup>
                        </m:sSup>
                      </m:e>
                    </m:d>
                  </m:oMath>
                </a14:m>
                <a:endParaRPr lang="en-US" sz="2000" b="1" baseline="30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000" b="1" dirty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𝟏𝟔</m:t>
                        </m:r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𝒂𝒃</m:t>
                            </m:r>
                          </m:e>
                        </m:d>
                        <m:r>
                          <a:rPr lang="en-US" sz="2000" b="1" i="1" baseline="30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e>
                    </m:d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{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  <m:r>
                          <a:rPr lang="en-US" sz="2000" b="1" i="1" baseline="30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e>
                    </m:d>
                    <m:r>
                      <a:rPr lang="en-US" sz="2000" b="1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  <m:r>
                          <a:rPr lang="en-US" sz="2000" b="1" i="1" baseline="30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e>
                    </m:d>
                    <m:r>
                      <a:rPr lang="en-US" sz="2000" b="1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  <m:r>
                      <m:rPr>
                        <m:nor/>
                      </m:rPr>
                      <a:rPr lang="en-US" sz="20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2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𝟏𝟔</m:t>
                        </m:r>
                        <m:d>
                          <m:dPr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  <m:r>
                          <a:rPr lang="en-US" sz="2000" b="1" i="1" baseline="30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e>
                    </m:d>
                    <m:d>
                      <m:dPr>
                        <m:begChr m:val="{"/>
                        <m:endChr m:val="}"/>
                        <m:ctrlPr>
                          <a:rPr lang="en-US" sz="2000" b="1" i="1" baseline="30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𝒂</m:t>
                                    </m:r>
                                  </m:e>
                                  <m:sup>
                                    <m: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20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𝒃</m:t>
                                    </m:r>
                                  </m:e>
                                  <m:sup>
                                    <m:r>
                                      <a:rPr lang="en-US" sz="20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  <m:sSup>
                          <m:sSup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m:rPr>
                        <m:nor/>
                      </m:rPr>
                      <a:rPr lang="en-US" sz="20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2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000" b="1" dirty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={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𝟏𝟔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f>
                      <m:f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𝟏𝟔</m:t>
                        </m:r>
                      </m:den>
                    </m:f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}{</m:t>
                    </m:r>
                    <m:sSup>
                      <m:sSup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𝒃</m:t>
                                </m:r>
                              </m:e>
                              <m:sup>
                                <m: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d>
                        <m:r>
                          <a:rPr lang="en-US" sz="2000" b="1" i="1" baseline="30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</m:t>
                        </m:r>
                      </m:e>
                      <m:sup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𝒃</m:t>
                        </m:r>
                      </m:e>
                      <m:sup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sup>
                    </m:sSup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}</m:t>
                    </m:r>
                    <m:r>
                      <m:rPr>
                        <m:nor/>
                      </m:rPr>
                      <a:rPr lang="en-US" sz="2000" b="1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2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000" b="1" dirty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 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  <m:d>
                      <m:dPr>
                        <m:begChr m:val="["/>
                        <m:endChr m:val="}"/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𝒂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𝒃</m:t>
                            </m:r>
                          </m:e>
                        </m:d>
                        <m:r>
                          <a:rPr lang="en-US" sz="2000" b="1" i="1" baseline="30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𝒂𝒃</m:t>
                        </m:r>
                      </m:e>
                    </m:d>
                    <m:r>
                      <a:rPr lang="en-US" sz="2000" b="1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𝒂𝒃</m:t>
                        </m:r>
                      </m:e>
                    </m:d>
                    <m:r>
                      <a:rPr lang="en-US" sz="2000" b="1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𝟐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]</m:t>
                    </m:r>
                    <m:r>
                      <m:rPr>
                        <m:nor/>
                      </m:rPr>
                      <a:rPr lang="en-US" sz="20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2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000" b="1" dirty="0">
                    <a:solidFill>
                      <a:schemeClr val="tx1"/>
                    </a:solidFill>
                    <a:cs typeface="NikoshBAN" panose="02000000000000000000" pitchFamily="2" charset="0"/>
                  </a:rPr>
                  <a:t>          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US" sz="20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20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NikoshBAN" panose="02000000000000000000" pitchFamily="2" charset="0"/>
                                      </a:rPr>
                                      <m:t>𝟑</m:t>
                                    </m:r>
                                  </m:e>
                                </m:rad>
                              </m:e>
                            </m:d>
                            <m:r>
                              <a:rPr lang="en-US" sz="2000" b="1" i="1" baseline="3000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×</m:t>
                            </m:r>
                            <m:f>
                              <m:fPr>
                                <m:ctrlP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  <m:r>
                          <a:rPr lang="en-US" sz="2000" b="1" i="1" baseline="30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  <m:d>
                          <m:dPr>
                            <m:ctrlP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𝟒</m:t>
                                </m:r>
                              </m:den>
                            </m:f>
                          </m:e>
                        </m:d>
                        <m:r>
                          <a:rPr lang="en-US" sz="2000" b="1" i="1" baseline="30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2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:r>
                  <a:rPr lang="en-US" sz="2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[ক হতে </a:t>
                </a:r>
                <a:r>
                  <a:rPr lang="en-US" sz="20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2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0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বসাইয়া</a:t>
                </a:r>
                <a:r>
                  <a:rPr lang="en-US" sz="20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]</a:t>
                </a:r>
              </a:p>
              <a:p>
                <a:r>
                  <a:rPr lang="en-US" sz="2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𝟑</m:t>
                            </m:r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  <m:r>
                          <a:rPr lang="en-US" sz="2000" b="1" i="1" baseline="30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×</m:t>
                        </m:r>
                        <m:f>
                          <m:fPr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𝟏𝟔</m:t>
                            </m:r>
                          </m:den>
                        </m:f>
                      </m:e>
                    </m:d>
                  </m:oMath>
                </a14:m>
                <a:endParaRPr lang="en-US" sz="2000" b="1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𝟔</m:t>
                                </m:r>
                                <m:r>
                                  <a:rPr lang="en-US" sz="20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−</m:t>
                                </m:r>
                                <m: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20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d>
                        <m:r>
                          <a:rPr lang="en-US" sz="2000" b="1" i="1" baseline="3000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𝟐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𝟖</m:t>
                            </m:r>
                          </m:den>
                        </m:f>
                      </m:e>
                    </m:d>
                  </m:oMath>
                </a14:m>
                <a:endParaRPr lang="en-US" sz="2000" b="1" baseline="30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         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𝟐𝟓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𝟒</m:t>
                            </m:r>
                          </m:den>
                        </m:f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𝟖</m:t>
                            </m:r>
                          </m:den>
                        </m:f>
                      </m:e>
                    </m:d>
                    <m:r>
                      <a:rPr lang="en-US" sz="2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𝟐𝟓</m:t>
                            </m:r>
                          </m:num>
                          <m:den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𝟒</m:t>
                            </m:r>
                          </m:den>
                        </m:f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𝟖</m:t>
                            </m:r>
                          </m:den>
                        </m:f>
                      </m:e>
                    </m:d>
                  </m:oMath>
                </a14:m>
                <a:endParaRPr lang="en-US" sz="2000" b="1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  <m:d>
                      <m:dPr>
                        <m:begChr m:val="["/>
                        <m:endChr m:val="]"/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𝟓𝟎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−</m:t>
                            </m:r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20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𝟖</m:t>
                            </m:r>
                          </m:den>
                        </m:f>
                      </m:e>
                    </m:d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𝟏</m:t>
                    </m:r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×</m:t>
                    </m:r>
                    <m:f>
                      <m:f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𝟒𝟗</m:t>
                        </m:r>
                      </m:num>
                      <m:den>
                        <m:r>
                          <a:rPr lang="en-US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2000" b="1" dirty="0">
                  <a:solidFill>
                    <a:srgbClr val="0000FF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𝟒𝟗</m:t>
                        </m:r>
                      </m:num>
                      <m:den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2000" b="1" dirty="0">
                    <a:solidFill>
                      <a:srgbClr val="0000F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(Proved).</a:t>
                </a:r>
                <a:endParaRPr lang="en-US" sz="2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55E6B4D-91CB-49D2-9220-0D90E43463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9072" y="605971"/>
                <a:ext cx="6645854" cy="5646058"/>
              </a:xfrm>
              <a:prstGeom prst="rect">
                <a:avLst/>
              </a:prstGeom>
              <a:blipFill>
                <a:blip r:embed="rId3"/>
                <a:stretch>
                  <a:fillRect l="-1009" t="-324" b="-5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2CEC5D48-D086-482F-8085-6602A596CF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944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8A6FDC-5E5A-49A2-8F75-3F70AB2F68E5}"/>
              </a:ext>
            </a:extLst>
          </p:cNvPr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24">
                <a:extLst>
                  <a:ext uri="{FF2B5EF4-FFF2-40B4-BE49-F238E27FC236}">
                    <a16:creationId xmlns:a16="http://schemas.microsoft.com/office/drawing/2014/main" id="{5467A227-9D7F-4C05-B69B-7386479F32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4748" y="2281811"/>
                <a:ext cx="4864059" cy="3529962"/>
              </a:xfrm>
              <a:prstGeom prst="flowChartProcess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342900" indent="-342900" eaLnBrk="1" hangingPunct="1">
                  <a:defRPr/>
                </a:pPr>
                <a:r>
                  <a:rPr lang="en-US" sz="24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</a:p>
              <a:p>
                <a:pPr marL="342900" indent="-342900" eaLnBrk="1" hangingPunct="1">
                  <a:defRPr/>
                </a:pPr>
                <a:endParaRPr lang="en-US" sz="24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342900" indent="-342900" eaLnBrk="1" hangingPunct="1">
                  <a:defRPr/>
                </a:pPr>
                <a:endParaRPr lang="en-US" sz="24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342900" indent="-342900" eaLnBrk="1" hangingPunct="1">
                  <a:defRPr/>
                </a:pPr>
                <a:endParaRPr lang="en-US" sz="28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342900" indent="-342900" eaLnBrk="1" hangingPunct="1">
                  <a:defRPr/>
                </a:pPr>
                <a:r>
                  <a:rPr lang="en-US" sz="40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সমস্যাঃ</a:t>
                </a:r>
                <a:endParaRPr lang="en-US" sz="4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342900" indent="-342900" eaLnBrk="1" hangingPunct="1">
                  <a:defRPr/>
                </a:pPr>
                <a:endParaRPr lang="en-US" sz="2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342900" indent="-342900" eaLnBrk="1" hangingPunct="1">
                  <a:defRPr/>
                </a:pPr>
                <a:endParaRPr lang="en-US" sz="2400" b="1" dirty="0">
                  <a:solidFill>
                    <a:srgbClr val="0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>
                  <a:defRPr/>
                </a:pPr>
                <a:r>
                  <a:rPr lang="en-US" sz="3600" b="1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ক. 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𝒂</m:t>
                    </m:r>
                    <m:r>
                      <a:rPr lang="en-US" sz="3600" b="1" i="1" baseline="3000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𝟐</m:t>
                    </m:r>
                    <m:r>
                      <a:rPr lang="en-US" sz="3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−</m:t>
                    </m:r>
                    <m:r>
                      <a:rPr lang="en-US" sz="3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𝟐</m:t>
                    </m:r>
                    <m:r>
                      <a:rPr lang="en-US" sz="3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𝒂</m:t>
                    </m:r>
                    <m:r>
                      <a:rPr lang="en-US" sz="3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=−</m:t>
                    </m:r>
                    <m:r>
                      <a:rPr lang="en-US" sz="3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𝟏</m:t>
                    </m:r>
                  </m:oMath>
                </a14:m>
                <a:r>
                  <a:rPr lang="en-US" sz="3600" b="1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3600" b="1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</a:p>
              <a:p>
                <a:pPr>
                  <a:defRPr/>
                </a:pPr>
                <a:r>
                  <a:rPr lang="en-US" sz="3600" b="1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</a:t>
                </a:r>
                <a14:m>
                  <m:oMath xmlns:m="http://schemas.openxmlformats.org/officeDocument/2006/math">
                    <m:r>
                      <a:rPr lang="en-US" sz="3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𝒂</m:t>
                    </m:r>
                    <m:r>
                      <a:rPr lang="en-US" sz="36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+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 </a:t>
                </a:r>
                <a:r>
                  <a:rPr lang="en-US" sz="3600" b="1" dirty="0" err="1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3600" b="1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3600" b="1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3600" b="1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pPr>
                  <a:defRPr/>
                </a:pPr>
                <a:r>
                  <a:rPr lang="en-US" sz="2400" b="1" dirty="0">
                    <a:solidFill>
                      <a:srgbClr val="0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marL="342900" indent="-342900" eaLnBrk="1" hangingPunct="1">
                  <a:defRPr/>
                </a:pPr>
                <a:endParaRPr lang="en-US" sz="2400" b="1" dirty="0">
                  <a:solidFill>
                    <a:srgbClr val="0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342900" indent="-342900" eaLnBrk="1" hangingPunct="1">
                  <a:defRPr/>
                </a:pPr>
                <a:endParaRPr lang="en-US" sz="24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342900" indent="-342900" eaLnBrk="1" hangingPunct="1">
                  <a:defRPr/>
                </a:pPr>
                <a:endParaRPr lang="en-US" sz="24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342900" indent="-342900" eaLnBrk="1" hangingPunct="1">
                  <a:defRPr/>
                </a:pPr>
                <a:endParaRPr lang="en-US" sz="24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342900" indent="-342900" eaLnBrk="1" hangingPunct="1">
                  <a:defRPr/>
                </a:pPr>
                <a:endParaRPr lang="en-US" sz="2400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AutoShape 24">
                <a:extLst>
                  <a:ext uri="{FF2B5EF4-FFF2-40B4-BE49-F238E27FC236}">
                    <a16:creationId xmlns:a16="http://schemas.microsoft.com/office/drawing/2014/main" id="{5467A227-9D7F-4C05-B69B-7386479F32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94748" y="2281811"/>
                <a:ext cx="4864059" cy="3529962"/>
              </a:xfrm>
              <a:prstGeom prst="flowChartProcess">
                <a:avLst/>
              </a:prstGeom>
              <a:blipFill>
                <a:blip r:embed="rId2"/>
                <a:stretch>
                  <a:fillRect l="-4250" t="-2410" r="-2500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FE34A3CA-FBBE-45EA-AE65-AABAF90B9F34}"/>
              </a:ext>
            </a:extLst>
          </p:cNvPr>
          <p:cNvSpPr/>
          <p:nvPr/>
        </p:nvSpPr>
        <p:spPr>
          <a:xfrm>
            <a:off x="3198948" y="636760"/>
            <a:ext cx="2460567" cy="59882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b="1" cap="none" spc="0" dirty="0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5400" b="1" cap="none" spc="0" dirty="0">
              <a:ln/>
              <a:effectLst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20868F5-5697-4E7D-B9E0-B1E6A6D46704}"/>
              </a:ext>
            </a:extLst>
          </p:cNvPr>
          <p:cNvGrpSpPr/>
          <p:nvPr/>
        </p:nvGrpSpPr>
        <p:grpSpPr>
          <a:xfrm>
            <a:off x="821094" y="2281811"/>
            <a:ext cx="2799184" cy="3559152"/>
            <a:chOff x="1336027" y="1219200"/>
            <a:chExt cx="6436373" cy="4687263"/>
          </a:xfrm>
        </p:grpSpPr>
        <p:pic>
          <p:nvPicPr>
            <p:cNvPr id="8" name="Picture 7" descr="student.gif">
              <a:extLst>
                <a:ext uri="{FF2B5EF4-FFF2-40B4-BE49-F238E27FC236}">
                  <a16:creationId xmlns:a16="http://schemas.microsoft.com/office/drawing/2014/main" id="{9DE26EB3-A69D-4106-8B39-9737320152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flipH="1">
              <a:off x="1336027" y="1219200"/>
              <a:ext cx="3312173" cy="4687263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9" name="Picture 8" descr="student.gif">
              <a:extLst>
                <a:ext uri="{FF2B5EF4-FFF2-40B4-BE49-F238E27FC236}">
                  <a16:creationId xmlns:a16="http://schemas.microsoft.com/office/drawing/2014/main" id="{CF4A0191-7009-44DB-A969-1A9004F2B2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460227" y="1219200"/>
              <a:ext cx="3312173" cy="4687263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C401188-6100-40B8-BE0C-EED2DB9651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3328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8A6FDC-5E5A-49A2-8F75-3F70AB2F68E5}"/>
              </a:ext>
            </a:extLst>
          </p:cNvPr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24">
                <a:extLst>
                  <a:ext uri="{FF2B5EF4-FFF2-40B4-BE49-F238E27FC236}">
                    <a16:creationId xmlns:a16="http://schemas.microsoft.com/office/drawing/2014/main" id="{4123CCAC-5F23-4E8E-BA88-523B341356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740" y="3712029"/>
                <a:ext cx="7710518" cy="2427513"/>
              </a:xfrm>
              <a:prstGeom prst="flowChartProcess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anchor="ctr"/>
              <a:lstStyle/>
              <a:p>
                <a:pPr marL="342900" indent="-342900" eaLnBrk="1" hangingPunct="1">
                  <a:defRPr/>
                </a:pPr>
                <a:r>
                  <a:rPr lang="en-US" sz="40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সমস্যাঃ</a:t>
                </a:r>
                <a:endParaRPr lang="en-US" sz="40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342900" indent="-342900" eaLnBrk="1" hangingPunct="1">
                  <a:defRPr/>
                </a:pPr>
                <a:endParaRPr lang="en-US" sz="2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342900" indent="-342900">
                  <a:defRPr/>
                </a:pPr>
                <a:r>
                  <a:rPr lang="en-US" sz="40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ক.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𝑎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+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𝑏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=√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3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এবং </a:t>
                </a:r>
                <a14:m>
                  <m:oMath xmlns:m="http://schemas.openxmlformats.org/officeDocument/2006/math">
                    <m:r>
                      <a:rPr lang="en-US" sz="4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𝑎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−</m:t>
                    </m:r>
                    <m:r>
                      <a:rPr lang="en-US" sz="4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𝑏</m:t>
                    </m:r>
                    <m:r>
                      <a:rPr lang="en-US" sz="4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=√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2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40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</a:p>
              <a:p>
                <a:pPr marL="342900" indent="-342900">
                  <a:defRPr/>
                </a:pPr>
                <a:r>
                  <a:rPr lang="en-US" sz="40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</a:t>
                </a:r>
                <a:r>
                  <a:rPr lang="en-US" sz="40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প্রমাণ</a:t>
                </a:r>
                <a:r>
                  <a:rPr lang="en-US" sz="40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40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40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8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𝑎𝑏</m:t>
                    </m:r>
                    <m:d>
                      <m:dPr>
                        <m:ctrlPr>
                          <a:rPr lang="en-US" sz="4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𝑎</m:t>
                        </m:r>
                        <m:r>
                          <a:rPr lang="en-US" sz="4000" b="0" i="1" baseline="30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2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+</m:t>
                        </m:r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𝑏</m:t>
                        </m:r>
                        <m:r>
                          <a:rPr lang="en-US" sz="4000" b="0" i="1" baseline="30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2</m:t>
                        </m:r>
                      </m:e>
                    </m:d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5</m:t>
                    </m:r>
                  </m:oMath>
                </a14:m>
                <a:r>
                  <a:rPr lang="en-US" sz="40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AutoShape 24">
                <a:extLst>
                  <a:ext uri="{FF2B5EF4-FFF2-40B4-BE49-F238E27FC236}">
                    <a16:creationId xmlns:a16="http://schemas.microsoft.com/office/drawing/2014/main" id="{4123CCAC-5F23-4E8E-BA88-523B341356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6740" y="3712029"/>
                <a:ext cx="7710518" cy="2427513"/>
              </a:xfrm>
              <a:prstGeom prst="flowChartProcess">
                <a:avLst/>
              </a:prstGeom>
              <a:blipFill>
                <a:blip r:embed="rId2"/>
                <a:stretch>
                  <a:fillRect l="-2765" t="-3250" r="-1106" b="-10250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E8E27757-BD7A-4324-B4FC-D8BA66230305}"/>
              </a:ext>
            </a:extLst>
          </p:cNvPr>
          <p:cNvSpPr/>
          <p:nvPr/>
        </p:nvSpPr>
        <p:spPr>
          <a:xfrm>
            <a:off x="2777836" y="212605"/>
            <a:ext cx="3810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latinLnBrk="1"/>
            <a:r>
              <a:rPr lang="bn-BD" altLang="ko-KR" sz="8000" dirty="0">
                <a:latin typeface="NikoshBAN" pitchFamily="2" charset="0"/>
                <a:cs typeface="NikoshBAN" pitchFamily="2" charset="0"/>
              </a:rPr>
              <a:t>দলীয় কাজ </a:t>
            </a:r>
            <a:endParaRPr lang="ko-KR" alt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C98317D-9846-4FF2-AF37-FFA78089E4A2}"/>
              </a:ext>
            </a:extLst>
          </p:cNvPr>
          <p:cNvSpPr/>
          <p:nvPr/>
        </p:nvSpPr>
        <p:spPr>
          <a:xfrm>
            <a:off x="1004286" y="1566626"/>
            <a:ext cx="1491113" cy="718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শাপলা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9B4327-F32B-4C8C-89A7-DCFD5B899C86}"/>
              </a:ext>
            </a:extLst>
          </p:cNvPr>
          <p:cNvSpPr/>
          <p:nvPr/>
        </p:nvSpPr>
        <p:spPr>
          <a:xfrm>
            <a:off x="5157490" y="1567923"/>
            <a:ext cx="1491113" cy="718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6CBDAE-BEE8-4D42-8A0D-390E02F03116}"/>
              </a:ext>
            </a:extLst>
          </p:cNvPr>
          <p:cNvSpPr/>
          <p:nvPr/>
        </p:nvSpPr>
        <p:spPr>
          <a:xfrm>
            <a:off x="3561364" y="1572560"/>
            <a:ext cx="898003" cy="718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জবা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0C6BDA-2E9C-4AD4-92A6-F5A9F633F0D4}"/>
              </a:ext>
            </a:extLst>
          </p:cNvPr>
          <p:cNvSpPr/>
          <p:nvPr/>
        </p:nvSpPr>
        <p:spPr>
          <a:xfrm>
            <a:off x="7346726" y="1552839"/>
            <a:ext cx="1053252" cy="718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778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বেলি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F44793-0D70-42DD-9695-DDD42EA5CFAA}"/>
              </a:ext>
            </a:extLst>
          </p:cNvPr>
          <p:cNvSpPr txBox="1"/>
          <p:nvPr/>
        </p:nvSpPr>
        <p:spPr>
          <a:xfrm>
            <a:off x="1031477" y="2175986"/>
            <a:ext cx="3889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 দল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9350CD6-10B6-4392-8908-1DD66C2988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107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09075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8A6FDC-5E5A-49A2-8F75-3F70AB2F68E5}"/>
              </a:ext>
            </a:extLst>
          </p:cNvPr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872A493-5998-4DAD-9F37-3CAF2D4F11A7}"/>
                  </a:ext>
                </a:extLst>
              </p:cNvPr>
              <p:cNvSpPr/>
              <p:nvPr/>
            </p:nvSpPr>
            <p:spPr>
              <a:xfrm>
                <a:off x="1828801" y="1814287"/>
                <a:ext cx="4876799" cy="46736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457200" indent="-457200">
                  <a:buAutoNum type="arabicPeriod"/>
                </a:pPr>
                <a:r>
                  <a:rPr lang="en-US" sz="32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বর্গমূল</a:t>
                </a:r>
                <a:r>
                  <a:rPr lang="en-US" sz="32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কাকে</a:t>
                </a:r>
                <a:r>
                  <a:rPr lang="en-US" sz="32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US" sz="32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</a:p>
              <a:p>
                <a:endParaRPr lang="en-US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2.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d>
                    <m:r>
                      <a:rPr lang="en-US" sz="3200" b="1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32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এর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সূত্রটি</a:t>
                </a:r>
                <a:r>
                  <a:rPr lang="en-US" sz="32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</a:t>
                </a:r>
                <a:r>
                  <a:rPr lang="en-US" sz="32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</a:p>
              <a:p>
                <a:endParaRPr lang="en-US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3.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e>
                    </m:d>
                    <m:r>
                      <a:rPr lang="en-US" sz="3200" b="1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3200" b="1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32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এর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সূত্রটি</a:t>
                </a:r>
                <a:r>
                  <a:rPr lang="en-US" sz="32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</a:t>
                </a:r>
                <a:r>
                  <a:rPr lang="en-US" sz="32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</a:p>
              <a:p>
                <a:endParaRPr lang="en-US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4.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3200" b="1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3200" b="1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32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এর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সূত্রটি</a:t>
                </a:r>
                <a:r>
                  <a:rPr lang="en-US" sz="32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</a:t>
                </a:r>
                <a:r>
                  <a:rPr lang="en-US" sz="32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</a:p>
              <a:p>
                <a:endParaRPr lang="en-US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2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5. </a:t>
                </a:r>
                <a14:m>
                  <m:oMath xmlns:m="http://schemas.openxmlformats.org/officeDocument/2006/math"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3200" b="1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32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3200" b="1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</m:oMath>
                </a14:m>
                <a:r>
                  <a:rPr lang="en-US" sz="32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এর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সূত্রটি</a:t>
                </a:r>
                <a:r>
                  <a:rPr lang="en-US" sz="32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</a:t>
                </a:r>
                <a:r>
                  <a:rPr lang="en-US" sz="32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</a:p>
              <a:p>
                <a:endParaRPr lang="en-US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872A493-5998-4DAD-9F37-3CAF2D4F11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1" y="1814287"/>
                <a:ext cx="4876799" cy="4673600"/>
              </a:xfrm>
              <a:prstGeom prst="rect">
                <a:avLst/>
              </a:prstGeom>
              <a:blipFill>
                <a:blip r:embed="rId3"/>
                <a:stretch>
                  <a:fillRect l="-3125" t="-365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D0DF1EA0-5BCD-4F2C-B78C-A159B5A61176}"/>
              </a:ext>
            </a:extLst>
          </p:cNvPr>
          <p:cNvSpPr/>
          <p:nvPr/>
        </p:nvSpPr>
        <p:spPr>
          <a:xfrm>
            <a:off x="2930121" y="895225"/>
            <a:ext cx="2674157" cy="54894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err="1">
                <a:ln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000" b="1" cap="none" spc="0" dirty="0">
              <a:ln/>
              <a:effectLst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5D398E-F687-4F96-8FB3-DD54209084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8815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8A6FDC-5E5A-49A2-8F75-3F70AB2F68E5}"/>
              </a:ext>
            </a:extLst>
          </p:cNvPr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84E713-4147-4B27-B9F8-4699E30A8030}"/>
              </a:ext>
            </a:extLst>
          </p:cNvPr>
          <p:cNvSpPr/>
          <p:nvPr/>
        </p:nvSpPr>
        <p:spPr>
          <a:xfrm>
            <a:off x="1445532" y="166559"/>
            <a:ext cx="5852749" cy="1616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8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8000" dirty="0">
              <a:ln w="0"/>
              <a:solidFill>
                <a:schemeClr val="tx1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F8F437D-C5D2-4B35-AA34-9E858B27E70F}"/>
              </a:ext>
            </a:extLst>
          </p:cNvPr>
          <p:cNvGrpSpPr/>
          <p:nvPr/>
        </p:nvGrpSpPr>
        <p:grpSpPr>
          <a:xfrm>
            <a:off x="1845719" y="1635599"/>
            <a:ext cx="5852749" cy="4430482"/>
            <a:chOff x="1059539" y="1845647"/>
            <a:chExt cx="7250743" cy="44304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AutoShape 11">
                  <a:extLst>
                    <a:ext uri="{FF2B5EF4-FFF2-40B4-BE49-F238E27FC236}">
                      <a16:creationId xmlns:a16="http://schemas.microsoft.com/office/drawing/2014/main" id="{774CBC1C-C29F-47F9-943F-CFB89F336F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059539" y="1845647"/>
                  <a:ext cx="7250743" cy="4430482"/>
                </a:xfrm>
                <a:prstGeom prst="flowChartProcess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pPr eaLnBrk="1" hangingPunct="1">
                    <a:defRPr/>
                  </a:pPr>
                  <a:r>
                    <a:rPr lang="en-US" sz="36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SutonnyMJ" pitchFamily="2" charset="0"/>
                      <a:cs typeface="SutonnyMJ" pitchFamily="2" charset="0"/>
                    </a:rPr>
                    <a:t>সমস্যাঃ </a:t>
                  </a:r>
                  <a:r>
                    <a:rPr lang="en-US" sz="3200" b="1" dirty="0">
                      <a:solidFill>
                        <a:schemeClr val="bg1"/>
                      </a:solidFill>
                      <a:latin typeface="SutonnyMJ" pitchFamily="2" charset="0"/>
                      <a:cs typeface="SutonnyMJ" pitchFamily="2" charset="0"/>
                    </a:rPr>
                    <a:t> </a:t>
                  </a:r>
                  <a:r>
                    <a:rPr lang="en-US" sz="2800" b="1" dirty="0">
                      <a:solidFill>
                        <a:schemeClr val="bg1"/>
                      </a:solidFill>
                      <a:latin typeface="SutonnyMJ" pitchFamily="2" charset="0"/>
                      <a:cs typeface="SutonnyMJ" pitchFamily="2" charset="0"/>
                    </a:rPr>
                    <a:t>     </a:t>
                  </a:r>
                  <a:r>
                    <a:rPr lang="en-US" sz="2800" b="1" dirty="0">
                      <a:solidFill>
                        <a:srgbClr val="000000"/>
                      </a:solidFill>
                      <a:latin typeface="SutonnyMJ" pitchFamily="2" charset="0"/>
                      <a:cs typeface="SutonnyMJ" pitchFamily="2" charset="0"/>
                    </a:rPr>
                    <a:t>                                 </a:t>
                  </a:r>
                </a:p>
                <a:p>
                  <a:pPr eaLnBrk="1" hangingPunct="1">
                    <a:defRPr/>
                  </a:pPr>
                  <a:r>
                    <a:rPr lang="en-US" sz="2800" b="1" dirty="0">
                      <a:solidFill>
                        <a:srgbClr val="000000"/>
                      </a:solidFill>
                      <a:latin typeface="SutonnyMJ" pitchFamily="2" charset="0"/>
                      <a:cs typeface="SutonnyMJ" pitchFamily="2" charset="0"/>
                    </a:rPr>
                    <a:t>                                 </a:t>
                  </a:r>
                  <a:r>
                    <a:rPr lang="en-US" sz="2800" b="1" dirty="0" err="1">
                      <a:solidFill>
                        <a:srgbClr val="000000"/>
                      </a:solidFill>
                      <a:latin typeface="SutonnyMJ" pitchFamily="2" charset="0"/>
                      <a:cs typeface="SutonnyMJ" pitchFamily="2" charset="0"/>
                    </a:rPr>
                    <a:t>হলে</a:t>
                  </a:r>
                  <a:r>
                    <a:rPr lang="en-US" sz="2800" b="1" dirty="0">
                      <a:solidFill>
                        <a:srgbClr val="000000"/>
                      </a:solidFill>
                      <a:latin typeface="SutonnyMJ" pitchFamily="2" charset="0"/>
                      <a:cs typeface="SutonnyMJ" pitchFamily="2" charset="0"/>
                    </a:rPr>
                    <a:t>,</a:t>
                  </a:r>
                </a:p>
                <a:p>
                  <a:pPr eaLnBrk="1" hangingPunct="1">
                    <a:defRPr/>
                  </a:pPr>
                  <a:endParaRPr lang="en-US" sz="2800" b="1" u="sng" dirty="0">
                    <a:solidFill>
                      <a:srgbClr val="000000"/>
                    </a:solidFill>
                    <a:latin typeface="SutonnyMJ" pitchFamily="2" charset="0"/>
                    <a:cs typeface="SutonnyMJ" pitchFamily="2" charset="0"/>
                  </a:endParaRPr>
                </a:p>
                <a:p>
                  <a:pPr eaLnBrk="1" hangingPunct="1">
                    <a:defRPr/>
                  </a:pPr>
                  <a:r>
                    <a:rPr lang="en-US" sz="2800" b="1" dirty="0">
                      <a:solidFill>
                        <a:srgbClr val="000000"/>
                      </a:solidFill>
                      <a:latin typeface="SutonnyMJ" pitchFamily="2" charset="0"/>
                      <a:cs typeface="SutonnyMJ" pitchFamily="2" charset="0"/>
                    </a:rPr>
                    <a:t>ক.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𝒙</m:t>
                          </m:r>
                        </m:den>
                      </m:f>
                    </m:oMath>
                  </a14:m>
                  <a:r>
                    <a:rPr lang="en-US" sz="2800" b="1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  </a:t>
                  </a:r>
                  <a:r>
                    <a:rPr lang="en-US" sz="2800" b="1" dirty="0" err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এর</a:t>
                  </a:r>
                  <a:r>
                    <a:rPr lang="en-US" sz="2800" b="1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মান</a:t>
                  </a:r>
                  <a:r>
                    <a:rPr lang="en-US" sz="2800" b="1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নির্ণয়</a:t>
                  </a:r>
                  <a:r>
                    <a:rPr lang="en-US" sz="2800" b="1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n-US" sz="2800" b="1" dirty="0" err="1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কর</a:t>
                  </a:r>
                  <a:r>
                    <a:rPr lang="en-US" sz="2800" b="1" dirty="0">
                      <a:solidFill>
                        <a:srgbClr val="000000"/>
                      </a:solidFill>
                      <a:latin typeface="Times New Roman" pitchFamily="18" charset="0"/>
                      <a:cs typeface="Times New Roman" pitchFamily="18" charset="0"/>
                    </a:rPr>
                    <a:t>।</a:t>
                  </a:r>
                  <a:endParaRPr lang="en-US" sz="2800" b="1" dirty="0">
                    <a:solidFill>
                      <a:srgbClr val="000000"/>
                    </a:solidFill>
                    <a:latin typeface="SutonnyMJ" pitchFamily="2" charset="0"/>
                    <a:cs typeface="SutonnyMJ" pitchFamily="2" charset="0"/>
                  </a:endParaRPr>
                </a:p>
                <a:p>
                  <a:pPr eaLnBrk="1" hangingPunct="1">
                    <a:defRPr/>
                  </a:pPr>
                  <a:endParaRPr lang="en-US" sz="2800" b="1" u="sng" dirty="0">
                    <a:solidFill>
                      <a:srgbClr val="000000"/>
                    </a:solidFill>
                    <a:latin typeface="SutonnyMJ" pitchFamily="2" charset="0"/>
                    <a:cs typeface="SutonnyMJ" pitchFamily="2" charset="0"/>
                  </a:endParaRPr>
                </a:p>
                <a:p>
                  <a:pPr eaLnBrk="1" hangingPunct="1">
                    <a:defRPr/>
                  </a:pPr>
                  <a:r>
                    <a:rPr lang="en-US" sz="2800" b="1" dirty="0">
                      <a:solidFill>
                        <a:srgbClr val="000000"/>
                      </a:solidFill>
                      <a:latin typeface="SutonnyMJ" pitchFamily="2" charset="0"/>
                      <a:cs typeface="SutonnyMJ" pitchFamily="2" charset="0"/>
                    </a:rPr>
                    <a:t>খ. </a:t>
                  </a:r>
                  <a:r>
                    <a:rPr lang="en-US" sz="2800" b="1" dirty="0" err="1">
                      <a:solidFill>
                        <a:srgbClr val="000000"/>
                      </a:solidFill>
                      <a:latin typeface="SutonnyMJ" pitchFamily="2" charset="0"/>
                      <a:cs typeface="SutonnyMJ" pitchFamily="2" charset="0"/>
                    </a:rPr>
                    <a:t>দেখাও</a:t>
                  </a:r>
                  <a:r>
                    <a:rPr lang="en-US" sz="2800" b="1" dirty="0">
                      <a:solidFill>
                        <a:srgbClr val="000000"/>
                      </a:solidFill>
                      <a:latin typeface="SutonnyMJ" pitchFamily="2" charset="0"/>
                      <a:cs typeface="SutonnyMJ" pitchFamily="2" charset="0"/>
                    </a:rPr>
                    <a:t> </a:t>
                  </a:r>
                  <a:r>
                    <a:rPr lang="en-US" sz="2800" b="1" dirty="0" err="1">
                      <a:solidFill>
                        <a:srgbClr val="000000"/>
                      </a:solidFill>
                      <a:latin typeface="SutonnyMJ" pitchFamily="2" charset="0"/>
                      <a:cs typeface="SutonnyMJ" pitchFamily="2" charset="0"/>
                    </a:rPr>
                    <a:t>যে</a:t>
                  </a:r>
                  <a:r>
                    <a:rPr lang="en-US" sz="2800" b="1" dirty="0">
                      <a:solidFill>
                        <a:srgbClr val="000000"/>
                      </a:solidFill>
                      <a:latin typeface="SutonnyMJ" pitchFamily="2" charset="0"/>
                      <a:cs typeface="SutonnyMJ" pitchFamily="2" charset="0"/>
                    </a:rPr>
                    <a:t>, 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en-US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  <m:t>𝒙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US" sz="2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sz="2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p>
                          <m:r>
                            <a:rPr lang="en-US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  <m:t>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b="1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cs typeface="SutonnyMJ" pitchFamily="2" charset="0"/>
                                    </a:rPr>
                                    <m:t>𝒙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US" sz="2800" b="1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cs typeface="SutonnyMJ" pitchFamily="2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b="1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cs typeface="SutonnyMJ" pitchFamily="2" charset="0"/>
                                        </a:rPr>
                                        <m:t>𝟑</m:t>
                                      </m:r>
                                    </m:num>
                                    <m:den>
                                      <m:r>
                                        <a:rPr lang="en-US" sz="2800" b="1" i="1" smtClean="0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  <a:cs typeface="SutonnyMJ" pitchFamily="2" charset="0"/>
                                        </a:rPr>
                                        <m:t>𝟐</m:t>
                                      </m:r>
                                    </m:den>
                                  </m:f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SutonnyMJ" pitchFamily="2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SutonnyMJ" pitchFamily="2" charset="0"/>
                        </a:rPr>
                        <m:t>𝟏𝟒</m:t>
                      </m:r>
                    </m:oMath>
                  </a14:m>
                  <a:endParaRPr lang="en-US" sz="2800" b="1" dirty="0">
                    <a:solidFill>
                      <a:srgbClr val="000000"/>
                    </a:solidFill>
                    <a:latin typeface="SutonnyMJ" pitchFamily="2" charset="0"/>
                    <a:cs typeface="SutonnyMJ" pitchFamily="2" charset="0"/>
                  </a:endParaRPr>
                </a:p>
                <a:p>
                  <a:pPr eaLnBrk="1" hangingPunct="1">
                    <a:defRPr/>
                  </a:pPr>
                  <a:endParaRPr lang="en-US" sz="2800" b="1" dirty="0">
                    <a:solidFill>
                      <a:srgbClr val="000000"/>
                    </a:solidFill>
                    <a:latin typeface="SutonnyMJ" pitchFamily="2" charset="0"/>
                    <a:cs typeface="SutonnyMJ" pitchFamily="2" charset="0"/>
                  </a:endParaRPr>
                </a:p>
                <a:p>
                  <a:pPr eaLnBrk="1" hangingPunct="1">
                    <a:defRPr/>
                  </a:pPr>
                  <a:r>
                    <a:rPr lang="en-US" sz="2800" b="1" dirty="0">
                      <a:solidFill>
                        <a:srgbClr val="000000"/>
                      </a:solidFill>
                      <a:latin typeface="SutonnyMJ" pitchFamily="2" charset="0"/>
                      <a:cs typeface="SutonnyMJ" pitchFamily="2" charset="0"/>
                    </a:rPr>
                    <a:t>গ. </a:t>
                  </a:r>
                  <a:r>
                    <a:rPr lang="en-US" sz="2800" b="1" dirty="0" err="1">
                      <a:solidFill>
                        <a:srgbClr val="000000"/>
                      </a:solidFill>
                      <a:latin typeface="SutonnyMJ" pitchFamily="2" charset="0"/>
                      <a:cs typeface="SutonnyMJ" pitchFamily="2" charset="0"/>
                    </a:rPr>
                    <a:t>প্রমাণ</a:t>
                  </a:r>
                  <a:r>
                    <a:rPr lang="en-US" sz="2800" b="1" dirty="0">
                      <a:solidFill>
                        <a:srgbClr val="000000"/>
                      </a:solidFill>
                      <a:latin typeface="SutonnyMJ" pitchFamily="2" charset="0"/>
                      <a:cs typeface="SutonnyMJ" pitchFamily="2" charset="0"/>
                    </a:rPr>
                    <a:t> </a:t>
                  </a:r>
                  <a:r>
                    <a:rPr lang="en-US" sz="2800" b="1" dirty="0" err="1">
                      <a:solidFill>
                        <a:srgbClr val="000000"/>
                      </a:solidFill>
                      <a:latin typeface="SutonnyMJ" pitchFamily="2" charset="0"/>
                      <a:cs typeface="SutonnyMJ" pitchFamily="2" charset="0"/>
                    </a:rPr>
                    <a:t>কর</a:t>
                  </a:r>
                  <a:r>
                    <a:rPr lang="en-US" sz="2800" b="1" dirty="0">
                      <a:solidFill>
                        <a:srgbClr val="000000"/>
                      </a:solidFill>
                      <a:latin typeface="SutonnyMJ" pitchFamily="2" charset="0"/>
                      <a:cs typeface="SutonnyMJ" pitchFamily="2" charset="0"/>
                    </a:rPr>
                    <a:t> </a:t>
                  </a:r>
                  <a:r>
                    <a:rPr lang="en-US" sz="2800" b="1" dirty="0" err="1">
                      <a:solidFill>
                        <a:srgbClr val="000000"/>
                      </a:solidFill>
                      <a:latin typeface="SutonnyMJ" pitchFamily="2" charset="0"/>
                      <a:cs typeface="SutonnyMJ" pitchFamily="2" charset="0"/>
                    </a:rPr>
                    <a:t>যে</a:t>
                  </a:r>
                  <a:r>
                    <a:rPr lang="en-US" sz="2800" b="1" dirty="0">
                      <a:solidFill>
                        <a:srgbClr val="000000"/>
                      </a:solidFill>
                      <a:latin typeface="SutonnyMJ" pitchFamily="2" charset="0"/>
                      <a:cs typeface="SutonnyMJ" pitchFamily="2" charset="0"/>
                    </a:rPr>
                    <a:t>,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𝒙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𝟒</m:t>
                          </m:r>
                        </m:sup>
                      </m:sSup>
                      <m:r>
                        <a:rPr lang="en-US" sz="2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SutonnyMJ" pitchFamily="2" charset="0"/>
                        </a:rPr>
                        <m:t>+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SutonnyMJ" pitchFamily="2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8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SutonnyMJ" pitchFamily="2" charset="0"/>
                                </a:rPr>
                                <m:t>𝟒</m:t>
                              </m:r>
                            </m:sup>
                          </m:sSup>
                        </m:den>
                      </m:f>
                      <m:r>
                        <a:rPr lang="en-US" sz="2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SutonnyMJ" pitchFamily="2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cs typeface="SutonnyMJ" pitchFamily="2" charset="0"/>
                        </a:rPr>
                        <m:t>𝟏𝟏𝟓𝟒</m:t>
                      </m:r>
                    </m:oMath>
                  </a14:m>
                  <a:endParaRPr lang="en-US" sz="2800" b="1" dirty="0">
                    <a:solidFill>
                      <a:srgbClr val="000000"/>
                    </a:solidFill>
                    <a:latin typeface="SutonnyMJ" pitchFamily="2" charset="0"/>
                    <a:cs typeface="SutonnyMJ" pitchFamily="2" charset="0"/>
                  </a:endParaRPr>
                </a:p>
              </p:txBody>
            </p:sp>
          </mc:Choice>
          <mc:Fallback xmlns="">
            <p:sp>
              <p:nvSpPr>
                <p:cNvPr id="8" name="AutoShape 11">
                  <a:extLst>
                    <a:ext uri="{FF2B5EF4-FFF2-40B4-BE49-F238E27FC236}">
                      <a16:creationId xmlns:a16="http://schemas.microsoft.com/office/drawing/2014/main" id="{774CBC1C-C29F-47F9-943F-CFB89F336FB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59539" y="1845647"/>
                  <a:ext cx="7250743" cy="4430482"/>
                </a:xfrm>
                <a:prstGeom prst="flowChartProcess">
                  <a:avLst/>
                </a:prstGeom>
                <a:blipFill>
                  <a:blip r:embed="rId4"/>
                  <a:stretch>
                    <a:fillRect l="-3326" t="-3155" b="-4252"/>
                  </a:stretch>
                </a:blipFill>
                <a:ln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graphicFrame>
              <p:nvGraphicFramePr>
                <p:cNvPr id="9" name="Object 12">
                  <a:extLst>
                    <a:ext uri="{FF2B5EF4-FFF2-40B4-BE49-F238E27FC236}">
                      <a16:creationId xmlns:a16="http://schemas.microsoft.com/office/drawing/2014/main" id="{9E0EAD13-EC30-419F-B31C-823FF58AC297}"/>
                    </a:ext>
                  </a:extLst>
                </p:cNvPr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887218586"/>
                    </p:ext>
                  </p:extLst>
                </p:nvPr>
              </p:nvGraphicFramePr>
              <p:xfrm>
                <a:off x="2183000" y="2226093"/>
                <a:ext cx="2033587" cy="54451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1074" name="Equation" r:id="rId5" imgW="749160" imgH="215640" progId="Equation.3">
                        <p:embed/>
                      </p:oleObj>
                    </mc:Choice>
                    <mc:Fallback>
                      <p:oleObj name="Equation" r:id="rId5" imgW="749160" imgH="215640" progId="Equation.3">
                        <p:embed/>
                        <p:pic>
                          <p:nvPicPr>
                            <p:cNvPr id="3" name="Object 12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183000" y="2226093"/>
                              <a:ext cx="2033587" cy="54451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Choice>
          <mc:Fallback xmlns="">
            <p:graphicFrame>
              <p:nvGraphicFramePr>
                <p:cNvPr id="3" name="Object 12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258301692"/>
                    </p:ext>
                  </p:extLst>
                </p:nvPr>
              </p:nvGraphicFramePr>
              <p:xfrm>
                <a:off x="2183000" y="2226093"/>
                <a:ext cx="2033587" cy="544512"/>
              </p:xfrm>
              <a:graphic>
                <a:graphicData uri="http://schemas.openxmlformats.org/presentationml/2006/ole">
                  <mc:AlternateContent>
                    <mc:Choice xmlns:v="urn:schemas-microsoft-com:vml" Requires="v">
                      <p:oleObj spid="_x0000_s4534" name="Equation" r:id="rId7" imgW="749160" imgH="215640" progId="Equation.3">
                        <p:embed/>
                      </p:oleObj>
                    </mc:Choice>
                    <mc:Fallback>
                      <p:oleObj name="Equation" r:id="rId7" imgW="749160" imgH="21564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183000" y="2226093"/>
                              <a:ext cx="2033587" cy="544512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rgbClr val="000000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rgbClr val="808080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mc:Fallback>
        </mc:AlternateContent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4ABB92E-3FEC-416B-83D0-F59FCB6A025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31" y="382393"/>
            <a:ext cx="8173135" cy="60320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31102D0-13D8-4DE0-A252-442196B930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6700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8A6FDC-5E5A-49A2-8F75-3F70AB2F68E5}"/>
              </a:ext>
            </a:extLst>
          </p:cNvPr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4E889B-8CAD-475F-A80F-FFA798E537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6" y="401782"/>
            <a:ext cx="8312727" cy="60128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D709CDA-C893-4DFD-AC4E-96F082D1364A}"/>
              </a:ext>
            </a:extLst>
          </p:cNvPr>
          <p:cNvSpPr/>
          <p:nvPr/>
        </p:nvSpPr>
        <p:spPr>
          <a:xfrm>
            <a:off x="3679191" y="2863798"/>
            <a:ext cx="2686050" cy="14196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8625" dirty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625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1514C0-39CF-4AB4-B5F2-422A13E6AD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782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0580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" presetClass="emph" presetSubtype="10" repeatCount="indefinite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8A6FDC-5E5A-49A2-8F75-3F70AB2F68E5}"/>
              </a:ext>
            </a:extLst>
          </p:cNvPr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CB29A08-DBBB-4C9C-9874-7D24D0D0A8A7}"/>
              </a:ext>
            </a:extLst>
          </p:cNvPr>
          <p:cNvSpPr/>
          <p:nvPr/>
        </p:nvSpPr>
        <p:spPr>
          <a:xfrm>
            <a:off x="2498147" y="652895"/>
            <a:ext cx="4000500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8000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80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2CFDA08-D5B4-4A0E-959B-91350D89B1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675" y="1885950"/>
            <a:ext cx="1028700" cy="1028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A87CF5E-B4EE-42AD-A719-B24DBD1F943C}"/>
              </a:ext>
            </a:extLst>
          </p:cNvPr>
          <p:cNvSpPr/>
          <p:nvPr/>
        </p:nvSpPr>
        <p:spPr>
          <a:xfrm>
            <a:off x="953178" y="3486150"/>
            <a:ext cx="3089938" cy="19389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>
              <a:buNone/>
            </a:pPr>
            <a:r>
              <a:rPr lang="bn-IN" sz="2400" dirty="0">
                <a:latin typeface="NikoshBAN" pitchFamily="2" charset="0"/>
                <a:cs typeface="NikoshBAN" pitchFamily="2" charset="0"/>
              </a:rPr>
              <a:t>মোঃ জয়নাল আবেদীন 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সহকারি শিক্ষক </a:t>
            </a:r>
          </a:p>
          <a:p>
            <a:pPr algn="ctr">
              <a:buNone/>
            </a:pPr>
            <a:r>
              <a:rPr lang="bn-IN" sz="2400" dirty="0">
                <a:latin typeface="NikoshBAN" pitchFamily="2" charset="0"/>
                <a:cs typeface="NikoshBAN" pitchFamily="2" charset="0"/>
              </a:rPr>
              <a:t>গঙ্গার হাট এম এ এস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উচ্চ বিদ্যালয় </a:t>
            </a:r>
          </a:p>
          <a:p>
            <a:pPr algn="ctr">
              <a:buNone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মোবাইলঃ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০১৭৫১০৩৮১৯১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831014E-CDBC-4ECA-BD75-2689AE56D104}"/>
              </a:ext>
            </a:extLst>
          </p:cNvPr>
          <p:cNvSpPr/>
          <p:nvPr/>
        </p:nvSpPr>
        <p:spPr>
          <a:xfrm>
            <a:off x="4996294" y="3486150"/>
            <a:ext cx="2938960" cy="19389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None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৯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ম </a:t>
            </a:r>
          </a:p>
          <a:p>
            <a:pPr>
              <a:buNone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শিক্ষার্থী সংখ্যাঃ ৬০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BD" sz="2400" dirty="0"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০৮/১১/২০১৯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খ্রি.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F28E42C-31CC-4F57-B6C3-425CB548F1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837" y="1962970"/>
            <a:ext cx="1028700" cy="10287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35CB2B-429A-42CE-B6E2-B2E08FB98B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8422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8A6FDC-5E5A-49A2-8F75-3F70AB2F68E5}"/>
              </a:ext>
            </a:extLst>
          </p:cNvPr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B119081-019D-492B-822A-34656B16D8A5}"/>
              </a:ext>
            </a:extLst>
          </p:cNvPr>
          <p:cNvGrpSpPr/>
          <p:nvPr/>
        </p:nvGrpSpPr>
        <p:grpSpPr>
          <a:xfrm>
            <a:off x="1371600" y="348343"/>
            <a:ext cx="5660571" cy="6021475"/>
            <a:chOff x="2519266" y="796626"/>
            <a:chExt cx="4648140" cy="4316550"/>
          </a:xfrm>
        </p:grpSpPr>
        <p:sp>
          <p:nvSpPr>
            <p:cNvPr id="7" name="Oval 4">
              <a:extLst>
                <a:ext uri="{FF2B5EF4-FFF2-40B4-BE49-F238E27FC236}">
                  <a16:creationId xmlns:a16="http://schemas.microsoft.com/office/drawing/2014/main" id="{84C506D2-EB20-4405-9ECA-32713AC86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9266" y="796626"/>
              <a:ext cx="4648140" cy="4316550"/>
            </a:xfrm>
            <a:prstGeom prst="ellipse">
              <a:avLst/>
            </a:prstGeom>
            <a:solidFill>
              <a:schemeClr val="bg1"/>
            </a:solidFill>
            <a:ln w="38100" algn="ctr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anchor="ctr"/>
            <a:lstStyle/>
            <a:p>
              <a:pPr algn="ctr" eaLnBrk="1" hangingPunct="1">
                <a:defRPr/>
              </a:pPr>
              <a:endParaRPr lang="bn-BD" sz="1895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 eaLnBrk="1" hangingPunct="1">
                <a:defRPr/>
              </a:pPr>
              <a:endParaRPr lang="en-US" sz="1895">
                <a:solidFill>
                  <a:srgbClr val="660033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6D6B4C4-188E-4534-B621-2996C7A32317}"/>
                </a:ext>
              </a:extLst>
            </p:cNvPr>
            <p:cNvGrpSpPr/>
            <p:nvPr/>
          </p:nvGrpSpPr>
          <p:grpSpPr>
            <a:xfrm>
              <a:off x="3278778" y="1521448"/>
              <a:ext cx="3260528" cy="2979822"/>
              <a:chOff x="3232602" y="1439370"/>
              <a:chExt cx="3260528" cy="2979822"/>
            </a:xfrm>
          </p:grpSpPr>
          <p:sp>
            <p:nvSpPr>
              <p:cNvPr id="8" name="TextBox 6">
                <a:extLst>
                  <a:ext uri="{FF2B5EF4-FFF2-40B4-BE49-F238E27FC236}">
                    <a16:creationId xmlns:a16="http://schemas.microsoft.com/office/drawing/2014/main" id="{E0E7C459-EB28-4D9C-970C-10CE21DB0D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71835" y="1468423"/>
                <a:ext cx="419310" cy="52362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d</a:t>
                </a:r>
              </a:p>
            </p:txBody>
          </p:sp>
          <p:sp>
            <p:nvSpPr>
              <p:cNvPr id="9" name="TextBox 7">
                <a:extLst>
                  <a:ext uri="{FF2B5EF4-FFF2-40B4-BE49-F238E27FC236}">
                    <a16:creationId xmlns:a16="http://schemas.microsoft.com/office/drawing/2014/main" id="{C4F62622-AE83-40D1-9CAB-7829BCE7B0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32602" y="3880623"/>
                <a:ext cx="419310" cy="52362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a</a:t>
                </a:r>
              </a:p>
            </p:txBody>
          </p:sp>
          <p:sp>
            <p:nvSpPr>
              <p:cNvPr id="10" name="TextBox 8">
                <a:extLst>
                  <a:ext uri="{FF2B5EF4-FFF2-40B4-BE49-F238E27FC236}">
                    <a16:creationId xmlns:a16="http://schemas.microsoft.com/office/drawing/2014/main" id="{E50003EA-D22C-4B0A-89F6-C4D6E469F3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946183" y="1439370"/>
                <a:ext cx="419310" cy="52362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c</a:t>
                </a:r>
              </a:p>
            </p:txBody>
          </p:sp>
          <p:sp>
            <p:nvSpPr>
              <p:cNvPr id="11" name="TextBox 8">
                <a:extLst>
                  <a:ext uri="{FF2B5EF4-FFF2-40B4-BE49-F238E27FC236}">
                    <a16:creationId xmlns:a16="http://schemas.microsoft.com/office/drawing/2014/main" id="{B34072F5-7B28-4AB7-BC7D-3DBB0B5B76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flipH="1">
                <a:off x="6073822" y="3895972"/>
                <a:ext cx="419308" cy="523220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defRPr/>
                </a:pPr>
                <a:r>
                  <a:rPr lang="en-US" sz="2800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b</a:t>
                </a:r>
              </a:p>
            </p:txBody>
          </p:sp>
          <p:sp>
            <p:nvSpPr>
              <p:cNvPr id="12" name="Rectangle 14">
                <a:extLst>
                  <a:ext uri="{FF2B5EF4-FFF2-40B4-BE49-F238E27FC236}">
                    <a16:creationId xmlns:a16="http://schemas.microsoft.com/office/drawing/2014/main" id="{09FE42EF-3311-410D-B545-297E73738A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4405" y="1834526"/>
                <a:ext cx="2412208" cy="2061446"/>
              </a:xfrm>
              <a:prstGeom prst="rect">
                <a:avLst/>
              </a:prstGeom>
              <a:solidFill>
                <a:srgbClr val="002060"/>
              </a:solidFill>
              <a:ln w="38100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95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7A8262C6-6130-4F82-9887-5EA6C5C64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1830" y="3006902"/>
            <a:ext cx="3810000" cy="422098"/>
          </a:xfrm>
          <a:prstGeom prst="ellipse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60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বর্গাকার</a:t>
            </a:r>
            <a:r>
              <a:rPr lang="en-US" sz="6000" dirty="0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/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endParaRPr lang="en-US" sz="6000" dirty="0">
              <a:ln w="0"/>
              <a:solidFill>
                <a:schemeClr val="bg1"/>
              </a:solidFill>
              <a:latin typeface="NikoshBAN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951A9CA-1197-4E66-9AFB-C1C74F6E49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8682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8A6FDC-5E5A-49A2-8F75-3F70AB2F68E5}"/>
              </a:ext>
            </a:extLst>
          </p:cNvPr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B6FE7E-3692-4ADE-BC8F-346EC55265B7}"/>
              </a:ext>
            </a:extLst>
          </p:cNvPr>
          <p:cNvSpPr/>
          <p:nvPr/>
        </p:nvSpPr>
        <p:spPr>
          <a:xfrm>
            <a:off x="1968274" y="2424545"/>
            <a:ext cx="5527963" cy="17291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বর্গসূত্রের</a:t>
            </a:r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সম্প্রসারণ</a:t>
            </a:r>
            <a:endParaRPr lang="en-US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BAECCC-C341-4872-B5E6-7F6CAEC57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9894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8A6FDC-5E5A-49A2-8F75-3F70AB2F68E5}"/>
              </a:ext>
            </a:extLst>
          </p:cNvPr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0BDE21-78D3-4020-8814-F8A65CA2AB6A}"/>
              </a:ext>
            </a:extLst>
          </p:cNvPr>
          <p:cNvSpPr txBox="1"/>
          <p:nvPr/>
        </p:nvSpPr>
        <p:spPr>
          <a:xfrm>
            <a:off x="578497" y="1336616"/>
            <a:ext cx="79870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 </a:t>
            </a:r>
            <a:r>
              <a:rPr lang="en-US" sz="4000" b="1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এই</a:t>
            </a:r>
            <a:r>
              <a:rPr lang="en-US" sz="40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000" b="1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পাঠ</a:t>
            </a:r>
            <a:r>
              <a:rPr lang="en-US" sz="40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000" b="1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শেষে</a:t>
            </a:r>
            <a:r>
              <a:rPr lang="en-US" sz="40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000" b="1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শিক্ষার্থীরা</a:t>
            </a:r>
            <a:r>
              <a:rPr lang="en-US" sz="4000" b="1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...</a:t>
            </a:r>
          </a:p>
          <a:p>
            <a:endParaRPr lang="en-US" sz="3200" kern="11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ea typeface="NikoshBAN" panose="02000000000000000000" pitchFamily="2" charset="0"/>
              <a:cs typeface="NikoshBAN" panose="02000000000000000000" pitchFamily="2" charset="0"/>
              <a:sym typeface="Wingdings"/>
            </a:endParaRPr>
          </a:p>
          <a:p>
            <a:r>
              <a:rPr lang="en-US" sz="3200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 ১। </a:t>
            </a:r>
            <a:r>
              <a:rPr lang="en-US" sz="3200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বর্গমূল</a:t>
            </a:r>
            <a:r>
              <a:rPr lang="en-US" sz="3200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কি</a:t>
            </a:r>
            <a:r>
              <a:rPr lang="en-US" sz="3200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তা</a:t>
            </a:r>
            <a:r>
              <a:rPr lang="en-US" sz="3200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বলতে</a:t>
            </a:r>
            <a:r>
              <a:rPr lang="en-US" sz="3200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পারবে</a:t>
            </a:r>
            <a:r>
              <a:rPr lang="en-US" sz="3200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।</a:t>
            </a:r>
          </a:p>
          <a:p>
            <a:endParaRPr lang="en-US" sz="3200" kern="11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ea typeface="NikoshBAN" pitchFamily="2" charset="0"/>
              <a:cs typeface="NikoshBAN" panose="02000000000000000000" pitchFamily="2" charset="0"/>
              <a:sym typeface="Wingdings"/>
            </a:endParaRPr>
          </a:p>
          <a:p>
            <a:r>
              <a:rPr lang="en-US" sz="3200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 ২। </a:t>
            </a:r>
            <a:r>
              <a:rPr lang="en-US" sz="3200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বীজগাণিতিক</a:t>
            </a:r>
            <a:r>
              <a:rPr lang="en-US" sz="3200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সূত্র</a:t>
            </a:r>
            <a:r>
              <a:rPr lang="en-US" sz="3200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প্রয়োগ</a:t>
            </a:r>
            <a:r>
              <a:rPr lang="en-US" sz="3200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করে</a:t>
            </a:r>
            <a:r>
              <a:rPr lang="en-US" sz="3200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বর্গমূল</a:t>
            </a:r>
            <a:r>
              <a:rPr lang="en-US" sz="3200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নির্ণয়</a:t>
            </a:r>
            <a:r>
              <a:rPr lang="en-US" sz="3200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করতে</a:t>
            </a:r>
            <a:r>
              <a:rPr lang="en-US" sz="3200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পারবে</a:t>
            </a:r>
            <a:r>
              <a:rPr lang="en-US" sz="3200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  <a:sym typeface="Wingdings"/>
              </a:rPr>
              <a:t>।</a:t>
            </a:r>
          </a:p>
          <a:p>
            <a:endParaRPr lang="en-US" sz="3200" kern="11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ea typeface="NikoshBAN" panose="02000000000000000000" pitchFamily="2" charset="0"/>
              <a:cs typeface="NikoshBAN" panose="02000000000000000000" pitchFamily="2" charset="0"/>
              <a:sym typeface="Wingdings"/>
            </a:endParaRPr>
          </a:p>
          <a:p>
            <a:r>
              <a:rPr lang="en-US" sz="3200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 3। </a:t>
            </a:r>
            <a:r>
              <a:rPr lang="en-US" sz="3200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বাস্তব</a:t>
            </a:r>
            <a:r>
              <a:rPr lang="en-US" sz="3200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সমস্যার</a:t>
            </a:r>
            <a:r>
              <a:rPr lang="en-US" sz="3200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সমাধান</a:t>
            </a:r>
            <a:r>
              <a:rPr lang="en-US" sz="3200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করতে</a:t>
            </a:r>
            <a:r>
              <a:rPr lang="en-US" sz="3200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kern="110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পারবে</a:t>
            </a:r>
            <a:r>
              <a:rPr lang="en-US" sz="3200" kern="11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।</a:t>
            </a:r>
            <a:endParaRPr lang="en-US" sz="32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2361DA-393E-4ADB-A842-3E0CBD56F0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499" y="6458884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8816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8A6FDC-5E5A-49A2-8F75-3F70AB2F68E5}"/>
              </a:ext>
            </a:extLst>
          </p:cNvPr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utoShape 6">
            <a:extLst>
              <a:ext uri="{FF2B5EF4-FFF2-40B4-BE49-F238E27FC236}">
                <a16:creationId xmlns:a16="http://schemas.microsoft.com/office/drawing/2014/main" id="{13C0F4C3-5614-4D8D-AFD4-974DBD9D6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686" y="1352461"/>
            <a:ext cx="6485819" cy="812744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বর্গমূল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সূত্র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92ECC4C5-1A97-4A9E-BC0C-3DDF03B5AD9A}"/>
              </a:ext>
            </a:extLst>
          </p:cNvPr>
          <p:cNvSpPr/>
          <p:nvPr/>
        </p:nvSpPr>
        <p:spPr>
          <a:xfrm>
            <a:off x="624108" y="1620982"/>
            <a:ext cx="8069943" cy="49684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AutoNum type="arabicPeriod"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a+b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a</a:t>
            </a:r>
            <a:r>
              <a:rPr lang="en-US" sz="28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+2ab+b</a:t>
            </a:r>
            <a:r>
              <a:rPr lang="en-US" sz="28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           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(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a+b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=(a-b)</a:t>
            </a:r>
            <a:r>
              <a:rPr lang="en-US" sz="28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+4ab</a:t>
            </a:r>
          </a:p>
          <a:p>
            <a:endParaRPr lang="en-US" sz="2800" b="1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(a-b)</a:t>
            </a:r>
            <a:r>
              <a:rPr lang="en-US" sz="28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=a</a:t>
            </a:r>
            <a:r>
              <a:rPr lang="en-US" sz="28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-2ab+b</a:t>
            </a:r>
            <a:r>
              <a:rPr lang="en-US" sz="28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4. (a-b)</a:t>
            </a:r>
            <a:r>
              <a:rPr lang="en-US" sz="28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=(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a+b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-4ab</a:t>
            </a:r>
          </a:p>
          <a:p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a</a:t>
            </a:r>
            <a:r>
              <a:rPr lang="en-US" sz="28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+b</a:t>
            </a:r>
            <a:r>
              <a:rPr lang="en-US" sz="28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=(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a+b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8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-2a               6.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800" b="1" baseline="30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+b</a:t>
            </a:r>
            <a:r>
              <a:rPr lang="en-US" sz="2800" b="1" baseline="30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=(a-b)</a:t>
            </a:r>
            <a:r>
              <a:rPr lang="en-US" sz="28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2ab</a:t>
            </a:r>
            <a:endParaRPr lang="en-US" sz="2800" b="1" baseline="30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2A6368-16EA-4EF3-BD11-6C5F71E079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6889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8A6FDC-5E5A-49A2-8F75-3F70AB2F68E5}"/>
              </a:ext>
            </a:extLst>
          </p:cNvPr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ACDCE70-8A5D-461F-B62E-29E1D321AF09}"/>
                  </a:ext>
                </a:extLst>
              </p:cNvPr>
              <p:cNvSpPr/>
              <p:nvPr/>
            </p:nvSpPr>
            <p:spPr>
              <a:xfrm>
                <a:off x="861786" y="918028"/>
                <a:ext cx="7199863" cy="502194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সমস্যাঃ</a:t>
                </a:r>
              </a:p>
              <a:p>
                <a:pPr marL="457200" indent="-457200">
                  <a:buAutoNum type="arabicPeriod"/>
                </a:pPr>
                <a:r>
                  <a:rPr lang="en-US" sz="32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x-y=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2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xy</a:t>
                </a:r>
                <a:r>
                  <a:rPr lang="en-US" sz="32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24</a:t>
                </a:r>
                <a:r>
                  <a:rPr lang="en-US" sz="32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32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x+y</a:t>
                </a:r>
                <a:r>
                  <a:rPr lang="en-US" sz="32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2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32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32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</a:p>
              <a:p>
                <a:pPr marL="457200" indent="-457200">
                  <a:buAutoNum type="arabicPeriod"/>
                </a:pPr>
                <a:endParaRPr lang="en-US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  <a:endParaRPr lang="en-US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</a:t>
                </a:r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জানি</a:t>
                </a:r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     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𝒙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𝒚</m:t>
                        </m:r>
                      </m:e>
                    </m:d>
                    <m:r>
                      <a:rPr lang="en-US" sz="2800" b="1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𝟐</m:t>
                    </m:r>
                    <m:r>
                      <a:rPr lang="en-US" sz="2800" b="1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      </m:t>
                    </m:r>
                  </m:oMath>
                </a14:m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 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𝒙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𝒚</m:t>
                        </m:r>
                      </m:e>
                    </m:d>
                    <m:r>
                      <a:rPr lang="en-US" sz="2800" b="1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𝟐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𝟒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𝒙𝒚</m:t>
                    </m:r>
                  </m:oMath>
                </a14:m>
                <a:endParaRPr lang="en-US" sz="2800" b="1" i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             =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𝟐</m:t>
                        </m:r>
                      </m:e>
                    </m:d>
                    <m:r>
                      <a:rPr lang="en-US" sz="2800" b="1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𝟐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𝟒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 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𝗑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 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𝟐𝟒</m:t>
                    </m:r>
                  </m:oMath>
                </a14:m>
                <a:endParaRPr lang="en-US" sz="2800" b="1" i="1" dirty="0">
                  <a:solidFill>
                    <a:schemeClr val="tx1"/>
                  </a:solidFill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                                                    =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𝟒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𝟗𝟔</m:t>
                    </m:r>
                  </m:oMath>
                </a14:m>
                <a:endParaRPr lang="en-US" sz="2800" b="1" i="1" dirty="0">
                  <a:solidFill>
                    <a:schemeClr val="tx1"/>
                  </a:solidFill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2800" b="1" dirty="0">
                    <a:solidFill>
                      <a:schemeClr val="tx1"/>
                    </a:solidFill>
                    <a:ea typeface="Cambria Math" panose="02040503050406030204" pitchFamily="18" charset="0"/>
                    <a:cs typeface="SutonnyMJ" pitchFamily="2" charset="0"/>
                  </a:rPr>
                  <a:t>                                                          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𝟏𝟎𝟎</m:t>
                    </m:r>
                  </m:oMath>
                </a14:m>
                <a:endParaRPr lang="en-US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</a:t>
                </a:r>
              </a:p>
              <a:p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∴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=±</m:t>
                    </m:r>
                    <m:rad>
                      <m:radPr>
                        <m:degHide m:val="on"/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e>
                    </m:rad>
                  </m:oMath>
                </a14:m>
                <a:endParaRPr lang="en-US" sz="2800" b="1" dirty="0">
                  <a:solidFill>
                    <a:schemeClr val="tx1"/>
                  </a:solidFill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 =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±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𝑨𝒏𝒔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ACDCE70-8A5D-461F-B62E-29E1D321AF0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786" y="918028"/>
                <a:ext cx="7199863" cy="5021943"/>
              </a:xfrm>
              <a:prstGeom prst="rect">
                <a:avLst/>
              </a:prstGeom>
              <a:blipFill>
                <a:blip r:embed="rId3"/>
                <a:stretch>
                  <a:fillRect l="-2117" t="-2916" r="-1185" b="-534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E8FB0638-2DAA-4557-BD2E-09BC872195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2100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8A6FDC-5E5A-49A2-8F75-3F70AB2F68E5}"/>
              </a:ext>
            </a:extLst>
          </p:cNvPr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8CB5D66-B716-46BD-9AD0-A97184613B11}"/>
                  </a:ext>
                </a:extLst>
              </p:cNvPr>
              <p:cNvSpPr/>
              <p:nvPr/>
            </p:nvSpPr>
            <p:spPr>
              <a:xfrm>
                <a:off x="430892" y="918028"/>
                <a:ext cx="8282214" cy="502194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সমস্যাঃ</a:t>
                </a:r>
              </a:p>
              <a:p>
                <a:pPr marL="514350" indent="-514350">
                  <a:buAutoNum type="arabicPeriod" startAt="2"/>
                </a:pPr>
                <a:r>
                  <a:rPr lang="en-US" sz="32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a+b</a:t>
                </a:r>
                <a:r>
                  <a:rPr lang="en-US" sz="32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r>
                  <a:rPr lang="en-US" sz="32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m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2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ab=</a:t>
                </a:r>
                <a:r>
                  <a:rPr lang="en-US" sz="32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18m</a:t>
                </a:r>
                <a:r>
                  <a:rPr lang="en-US" sz="3200" b="1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32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a-b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2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32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32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</a:p>
              <a:p>
                <a:endParaRPr lang="en-US" sz="32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  <a:endParaRPr lang="en-US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</a:t>
                </a:r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জানি</a:t>
                </a:r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       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𝒂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𝒃</m:t>
                        </m:r>
                      </m:e>
                    </m:d>
                    <m:r>
                      <a:rPr lang="en-US" sz="2800" b="1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𝟐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r>
                      <a:rPr lang="en-US" sz="2800" b="1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 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𝒂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𝒃</m:t>
                        </m:r>
                      </m:e>
                    </m:d>
                    <m:r>
                      <a:rPr lang="en-US" sz="2800" b="1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𝟐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−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𝟒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𝒂𝒃</m:t>
                    </m:r>
                  </m:oMath>
                </a14:m>
                <a:endParaRPr lang="en-US" sz="2800" b="1" i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          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𝟗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𝒎</m:t>
                        </m:r>
                      </m:e>
                    </m:d>
                    <m:r>
                      <a:rPr lang="en-US" sz="2800" b="1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𝟐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−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𝟒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×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𝟏𝟖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𝒎</m:t>
                    </m:r>
                    <m:r>
                      <a:rPr lang="en-US" sz="2800" b="1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𝟐</m:t>
                    </m:r>
                  </m:oMath>
                </a14:m>
                <a:endParaRPr lang="en-US" sz="2800" b="1" i="1" dirty="0">
                  <a:solidFill>
                    <a:schemeClr val="tx1"/>
                  </a:solidFill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                                                 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𝟖𝟏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𝒎</m:t>
                    </m:r>
                    <m:r>
                      <a:rPr lang="en-US" sz="2800" b="1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𝟐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−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𝟕𝟐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𝒎</m:t>
                    </m:r>
                    <m:r>
                      <a:rPr lang="en-US" sz="2800" b="1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𝟐</m:t>
                    </m:r>
                  </m:oMath>
                </a14:m>
                <a:endParaRPr lang="en-US" sz="2800" b="1" i="1" baseline="30000" dirty="0">
                  <a:solidFill>
                    <a:schemeClr val="tx1"/>
                  </a:solidFill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𝟗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𝒎</m:t>
                      </m:r>
                      <m:r>
                        <a:rPr lang="en-US" sz="2800" b="1" i="1" baseline="30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𝟐</m:t>
                      </m:r>
                    </m:oMath>
                  </m:oMathPara>
                </a14:m>
                <a:endParaRPr lang="en-US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</a:t>
                </a:r>
              </a:p>
              <a:p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∴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𝒃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=±</m:t>
                    </m:r>
                    <m:rad>
                      <m:radPr>
                        <m:degHide m:val="on"/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𝟗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sz="2800" b="1" i="1" baseline="30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rad>
                  </m:oMath>
                </a14:m>
                <a:endParaRPr lang="en-US" sz="2800" b="1" dirty="0">
                  <a:solidFill>
                    <a:schemeClr val="tx1"/>
                  </a:solidFill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r>
                  <a:rPr lang="en-US" sz="28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 =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±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𝑨𝒏𝒔</m:t>
                        </m:r>
                      </m:e>
                    </m:d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28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8CB5D66-B716-46BD-9AD0-A97184613B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92" y="918028"/>
                <a:ext cx="8282214" cy="5021943"/>
              </a:xfrm>
              <a:prstGeom prst="rect">
                <a:avLst/>
              </a:prstGeom>
              <a:blipFill>
                <a:blip r:embed="rId3"/>
                <a:stretch>
                  <a:fillRect l="-1841" t="-486" b="-29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157A381A-3352-42D3-BE46-51854D2C5A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237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A8A6FDC-5E5A-49A2-8F75-3F70AB2F68E5}"/>
              </a:ext>
            </a:extLst>
          </p:cNvPr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29BB88B-9B73-49C2-8823-C2711B4CED5E}"/>
                  </a:ext>
                </a:extLst>
              </p:cNvPr>
              <p:cNvSpPr/>
              <p:nvPr/>
            </p:nvSpPr>
            <p:spPr>
              <a:xfrm>
                <a:off x="861786" y="624126"/>
                <a:ext cx="8282214" cy="502194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8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সমস্যাঃ</a:t>
                </a:r>
              </a:p>
              <a:p>
                <a:pPr marL="457200" indent="-457200">
                  <a:buAutoNum type="arabicPeriod" startAt="3"/>
                </a:pP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p-q=2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4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pq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=63</a:t>
                </a:r>
                <a:r>
                  <a:rPr lang="en-US" sz="24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24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b="1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+q</a:t>
                </a:r>
                <a:r>
                  <a:rPr lang="en-US" sz="2400" b="1" baseline="30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হবে</a:t>
                </a:r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</a:p>
              <a:p>
                <a:endParaRPr lang="en-US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  <a:endParaRPr lang="en-US" sz="24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     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</a:t>
                </a:r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জানি</a:t>
                </a:r>
                <a:r>
                  <a:rPr lang="en-US" sz="2400" b="1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2400" b="1" dirty="0">
                    <a:solidFill>
                      <a:schemeClr val="tx1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   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𝒑</m:t>
                    </m:r>
                    <m:r>
                      <a:rPr lang="en-US" sz="2400" b="1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𝟐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𝒒</m:t>
                    </m:r>
                    <m:r>
                      <a:rPr lang="en-US" sz="2400" b="1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𝟐</m:t>
                    </m:r>
                    <m:r>
                      <a:rPr lang="en-US" sz="2400" b="1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     =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𝒑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𝒒</m:t>
                        </m:r>
                      </m:e>
                    </m:d>
                    <m:r>
                      <a:rPr lang="en-US" sz="2400" b="1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𝟐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𝟐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𝒑𝒒</m:t>
                    </m:r>
                  </m:oMath>
                </a14:m>
                <a:endParaRPr lang="en-US" sz="2400" b="1" i="1" dirty="0">
                  <a:solidFill>
                    <a:schemeClr val="tx1"/>
                  </a:solidFill>
                  <a:latin typeface="Cambria Math" panose="02040503050406030204" pitchFamily="18" charset="0"/>
                  <a:cs typeface="SutonnyMJ" pitchFamily="2" charset="0"/>
                </a:endParaRPr>
              </a:p>
              <a:p>
                <a:r>
                  <a:rPr lang="en-US" sz="2400" b="1" dirty="0">
                    <a:solidFill>
                      <a:schemeClr val="tx1"/>
                    </a:solidFill>
                    <a:cs typeface="SutonnyMJ" pitchFamily="2" charset="0"/>
                  </a:rPr>
                  <a:t>                                                  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d>
                      <m:d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SutonnyMJ" pitchFamily="2" charset="0"/>
                          </a:rPr>
                          <m:t>𝟐</m:t>
                        </m:r>
                      </m:e>
                    </m:d>
                    <m:r>
                      <a:rPr lang="en-US" sz="2400" b="1" i="1" baseline="300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𝟐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utonnyMJ" pitchFamily="2" charset="0"/>
                      </a:rPr>
                      <m:t>𝟐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×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𝟔𝟑</m:t>
                    </m:r>
                  </m:oMath>
                </a14:m>
                <a:endParaRPr lang="en-US" sz="2400" b="1" i="1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SutonnyMJ" pitchFamily="2" charset="0"/>
                </a:endParaRPr>
              </a:p>
              <a:p>
                <a:r>
                  <a:rPr lang="en-US" sz="2400" b="1" dirty="0">
                    <a:solidFill>
                      <a:schemeClr val="tx1"/>
                    </a:solidFill>
                    <a:ea typeface="Cambria Math" panose="02040503050406030204" pitchFamily="18" charset="0"/>
                    <a:cs typeface="SutonnyMJ" pitchFamily="2" charset="0"/>
                  </a:rPr>
                  <a:t>                                                    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𝟒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+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SutonnyMJ" pitchFamily="2" charset="0"/>
                      </a:rPr>
                      <m:t>𝟏𝟐𝟔</m:t>
                    </m:r>
                  </m:oMath>
                </a14:m>
                <a:endParaRPr lang="en-US" sz="2400" b="1" i="1" baseline="300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SutonnyMJ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                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𝟏𝟑𝟎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 (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𝑨𝒏𝒔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SutonnyMJ" pitchFamily="2" charset="0"/>
                        </a:rPr>
                        <m:t>)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29BB88B-9B73-49C2-8823-C2711B4CED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786" y="624126"/>
                <a:ext cx="8282214" cy="5021943"/>
              </a:xfrm>
              <a:prstGeom prst="rect">
                <a:avLst/>
              </a:prstGeom>
              <a:blipFill>
                <a:blip r:embed="rId3"/>
                <a:stretch>
                  <a:fillRect l="-147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3075492B-F9F5-4AF3-842C-DD4F2A8A9F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0544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233</TotalTime>
  <Words>730</Words>
  <Application>Microsoft Office PowerPoint</Application>
  <PresentationFormat>On-screen Show (4:3)</PresentationFormat>
  <Paragraphs>141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NikoshBAN</vt:lpstr>
      <vt:lpstr>NikoshLightBAN</vt:lpstr>
      <vt:lpstr>SutonnyMJ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Joynal Abedin</dc:creator>
  <cp:lastModifiedBy>JOYNAL</cp:lastModifiedBy>
  <cp:revision>61</cp:revision>
  <dcterms:created xsi:type="dcterms:W3CDTF">2019-10-28T23:47:28Z</dcterms:created>
  <dcterms:modified xsi:type="dcterms:W3CDTF">2019-11-09T03:13:11Z</dcterms:modified>
</cp:coreProperties>
</file>