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76" r:id="rId11"/>
    <p:sldId id="277" r:id="rId12"/>
    <p:sldId id="278" r:id="rId13"/>
    <p:sldId id="279" r:id="rId14"/>
    <p:sldId id="280" r:id="rId15"/>
    <p:sldId id="271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E13C1-3A34-4C35-8E4D-E13051DD02DA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F8D1B-3ED5-4DBC-BEF7-241BECAF6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5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7E4EB-4272-4E73-B662-02F02EA88A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6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7E4EB-4272-4E73-B662-02F02EA88A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96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7E4EB-4272-4E73-B662-02F02EA88A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9798-6822-478E-BE33-E44D534E608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7FD7-1896-4149-818C-7AD983ED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0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9798-6822-478E-BE33-E44D534E608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7FD7-1896-4149-818C-7AD983ED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9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9798-6822-478E-BE33-E44D534E608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7FD7-1896-4149-818C-7AD983ED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5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9798-6822-478E-BE33-E44D534E608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7FD7-1896-4149-818C-7AD983ED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0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9798-6822-478E-BE33-E44D534E608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7FD7-1896-4149-818C-7AD983ED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4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9798-6822-478E-BE33-E44D534E608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7FD7-1896-4149-818C-7AD983ED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9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9798-6822-478E-BE33-E44D534E608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7FD7-1896-4149-818C-7AD983ED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3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9798-6822-478E-BE33-E44D534E608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7FD7-1896-4149-818C-7AD983ED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5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9798-6822-478E-BE33-E44D534E608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7FD7-1896-4149-818C-7AD983ED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0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9798-6822-478E-BE33-E44D534E608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7FD7-1896-4149-818C-7AD983ED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9798-6822-478E-BE33-E44D534E608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7FD7-1896-4149-818C-7AD983ED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7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39798-6822-478E-BE33-E44D534E608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F7FD7-1896-4149-818C-7AD983ED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4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AE%E0%A7%81%E0%A6%95%E0%A7%8D%E0%A6%A4_%E0%A6%B8%E0%A7%8B%E0%A6%B0%E0%A7%8D%E0%A6%B8_%E0%A6%B8%E0%A6%AB%E0%A6%9F%E0%A6%93%E0%A6%AF%E0%A6%BC%E0%A7%8D%E0%A6%AF%E0%A6%BE%E0%A6%B0" TargetMode="External"/><Relationship Id="rId13" Type="http://schemas.openxmlformats.org/officeDocument/2006/relationships/hyperlink" Target="https://bn.wikipedia.org/w/index.php?title=WxWidgets&amp;action=edit&amp;redlink=1" TargetMode="External"/><Relationship Id="rId18" Type="http://schemas.openxmlformats.org/officeDocument/2006/relationships/hyperlink" Target="https://bn.wikipedia.org/w/index.php?title=%E0%A6%8F%E0%A6%86%E0%A6%B0%E0%A6%8F%E0%A6%AE_%E0%A6%86%E0%A6%B0%E0%A7%8D%E0%A6%95%E0%A6%BF%E0%A6%9F%E0%A7%87%E0%A6%95%E0%A6%9A%E0%A6%BE%E0%A6%B0&amp;action=edit&amp;redlink=1" TargetMode="External"/><Relationship Id="rId3" Type="http://schemas.openxmlformats.org/officeDocument/2006/relationships/image" Target="../media/image12.jpg"/><Relationship Id="rId7" Type="http://schemas.openxmlformats.org/officeDocument/2006/relationships/hyperlink" Target="https://bn.wikipedia.org/wiki/%E0%A6%AB%E0%A7%8D%E0%A6%B0%E0%A6%BF_%E0%A6%B8%E0%A6%AB%E0%A6%9F%E0%A6%93%E0%A6%AF%E0%A6%BC%E0%A7%8D%E0%A6%AF%E0%A6%BE%E0%A6%B0" TargetMode="External"/><Relationship Id="rId12" Type="http://schemas.openxmlformats.org/officeDocument/2006/relationships/hyperlink" Target="https://bn.wikipedia.org/w/index.php?title=%E0%A6%AD%E0%A6%BF%E0%A6%9C%E0%A7%81%E0%A6%AF%E0%A6%BC%E0%A6%BE%E0%A6%B2_%E0%A6%B8%E0%A6%BF++&amp;action=edit&amp;redlink=1" TargetMode="External"/><Relationship Id="rId17" Type="http://schemas.openxmlformats.org/officeDocument/2006/relationships/hyperlink" Target="https://bn.wikipedia.org/wiki/%E0%A6%A1%E0%A6%BE%E0%A6%87%E0%A6%B0%E0%A7%87%E0%A6%95%E0%A7%8D%E0%A6%9F%E0%A6%8F%E0%A6%95%E0%A7%8D%E0%A6%B8" TargetMode="External"/><Relationship Id="rId2" Type="http://schemas.openxmlformats.org/officeDocument/2006/relationships/image" Target="../media/image11.jpg"/><Relationship Id="rId16" Type="http://schemas.openxmlformats.org/officeDocument/2006/relationships/hyperlink" Target="https://bn.wikipedia.org/wiki/%E0%A6%AB%E0%A7%8B%E0%A6%B0%E0%A6%9F%E0%A7%8D%E0%A6%B0%E0%A6%BE%E0%A6%A8" TargetMode="External"/><Relationship Id="rId20" Type="http://schemas.openxmlformats.org/officeDocument/2006/relationships/hyperlink" Target="https://bn.wikipedia.org/w/index.php?title=%E0%A6%A1%E0%A6%BF_(%E0%A6%AA%E0%A7%8D%E0%A6%B0%E0%A7%8B%E0%A6%97%E0%A7%8D%E0%A6%B0%E0%A6%BE%E0%A6%AE%E0%A6%BF%E0%A6%82_%E0%A6%AD%E0%A6%BE%E0%A6%B7%E0%A6%BE)&amp;action=edit&amp;redlink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n.wikipedia.org/wiki/%E0%A6%87%E0%A6%82%E0%A6%B0%E0%A7%87%E0%A6%9C%E0%A6%BF_%E0%A6%AD%E0%A6%BE%E0%A6%B7%E0%A6%BE" TargetMode="External"/><Relationship Id="rId11" Type="http://schemas.openxmlformats.org/officeDocument/2006/relationships/hyperlink" Target="https://bn.wikipedia.org/w/index.php?title=%E0%A6%97%E0%A6%A8%E0%A7%81_%E0%A6%95%E0%A6%AE%E0%A7%8D%E0%A6%AA%E0%A6%BE%E0%A6%87%E0%A6%B2%E0%A6%BE%E0%A6%B0_%E0%A6%95%E0%A6%BE%E0%A6%B2%E0%A7%87%E0%A6%95%E0%A6%B6%E0%A6%A8&amp;action=edit&amp;redlink=1" TargetMode="External"/><Relationship Id="rId5" Type="http://schemas.microsoft.com/office/2007/relationships/hdphoto" Target="../media/hdphoto2.wdp"/><Relationship Id="rId15" Type="http://schemas.openxmlformats.org/officeDocument/2006/relationships/hyperlink" Target="https://bn.wikipedia.org/wiki/%E0%A6%B8%E0%A6%BF_(%E0%A6%AA%E0%A7%8D%E0%A6%B0%E0%A7%8B%E0%A6%97%E0%A7%8D%E0%A6%B0%E0%A6%BE%E0%A6%AE%E0%A6%BF%E0%A6%82_%E0%A6%AD%E0%A6%BE%E0%A6%B7%E0%A6%BE)" TargetMode="External"/><Relationship Id="rId10" Type="http://schemas.openxmlformats.org/officeDocument/2006/relationships/hyperlink" Target="https://bn.wikipedia.org/wiki/%E0%A6%87%E0%A6%A8%E0%A6%9F%E0%A6%BF%E0%A6%97%E0%A7%8D%E0%A6%B0%E0%A7%87%E0%A6%9F%E0%A7%87%E0%A6%A1_%E0%A6%A1%E0%A7%87%E0%A6%AD%E0%A6%B2%E0%A6%AA%E0%A6%AE%E0%A7%87%E0%A6%A8%E0%A7%8D%E0%A6%9F_%E0%A6%87%E0%A6%A8%E0%A6%AD%E0%A6%BE%E0%A6%87%E0%A6%B0%E0%A6%A8%E0%A6%AE%E0%A7%87%E0%A6%A8%E0%A7%8D%E0%A6%9F" TargetMode="External"/><Relationship Id="rId19" Type="http://schemas.openxmlformats.org/officeDocument/2006/relationships/hyperlink" Target="https://bn.wikipedia.org/w/index.php?title=%E0%A6%86%E0%A6%9F%E0%A6%AE%E0%A7%87%E0%A6%B2_%E0%A6%8F%E0%A6%AD%E0%A6%BF%E0%A6%86%E0%A6%B0&amp;action=edit&amp;redlink=1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bn.wikipedia.org/w/index.php?title=%E0%A6%95%E0%A7%8D%E0%A6%B0%E0%A6%B8_%E0%A6%AA%E0%A7%8D%E0%A6%B2%E0%A7%8D%E0%A6%AF%E0%A6%BE%E0%A6%9F%E0%A6%AB%E0%A6%B0%E0%A7%8D%E0%A6%AE&amp;action=edit&amp;redlink=1" TargetMode="External"/><Relationship Id="rId14" Type="http://schemas.openxmlformats.org/officeDocument/2006/relationships/hyperlink" Target="https://bn.wikipedia.org/wiki/%E0%A6%B8%E0%A6%BF++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3488" y="309588"/>
            <a:ext cx="11256135" cy="6284890"/>
            <a:chOff x="515156" y="3296992"/>
            <a:chExt cx="11256135" cy="34257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156" y="3296992"/>
              <a:ext cx="5628067" cy="34257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43223" y="3296992"/>
              <a:ext cx="5628068" cy="342578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154855" y="4169138"/>
            <a:ext cx="609067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</a:rPr>
              <a:t>আজকের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ক্লাসে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সবাইকে</a:t>
            </a:r>
            <a:endParaRPr lang="en-US" sz="5400" b="1" dirty="0" smtClean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57581" y="4792130"/>
            <a:ext cx="6307701" cy="22501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138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শুভেচ্ছা</a:t>
            </a:r>
            <a:endParaRPr lang="en-US" sz="13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09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4071" y="2112269"/>
            <a:ext cx="11015662" cy="24791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dirty="0"/>
              <a:t>{- Main </a:t>
            </a:r>
            <a:r>
              <a:rPr lang="en-US" sz="6600" dirty="0" smtClean="0"/>
              <a:t>(), </a:t>
            </a:r>
            <a:r>
              <a:rPr lang="en-US" sz="6600" dirty="0"/>
              <a:t>%d</a:t>
            </a:r>
            <a:r>
              <a:rPr lang="en-US" sz="6600" dirty="0" smtClean="0"/>
              <a:t>…, </a:t>
            </a:r>
            <a:r>
              <a:rPr lang="en-US" sz="6600" dirty="0" err="1"/>
              <a:t>Int</a:t>
            </a:r>
            <a:r>
              <a:rPr lang="en-US" sz="6600" dirty="0"/>
              <a:t> a, b, c, </a:t>
            </a:r>
            <a:endParaRPr lang="en-US" sz="6600" dirty="0" smtClean="0"/>
          </a:p>
          <a:p>
            <a:pPr algn="ctr">
              <a:lnSpc>
                <a:spcPct val="120000"/>
              </a:lnSpc>
            </a:pPr>
            <a:r>
              <a:rPr lang="en-US" sz="6600" dirty="0" smtClean="0"/>
              <a:t>; </a:t>
            </a:r>
            <a:endParaRPr lang="en-US" sz="66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8638" y="685800"/>
            <a:ext cx="11015662" cy="132343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000" dirty="0" err="1"/>
              <a:t>Printf</a:t>
            </a:r>
            <a:r>
              <a:rPr lang="en-US" sz="8000" dirty="0"/>
              <a:t> </a:t>
            </a:r>
            <a:r>
              <a:rPr lang="en-US" sz="8000" dirty="0" smtClean="0"/>
              <a:t>() , </a:t>
            </a:r>
            <a:r>
              <a:rPr lang="en-US" sz="8000" dirty="0" err="1"/>
              <a:t>scanf</a:t>
            </a:r>
            <a:r>
              <a:rPr lang="en-US" sz="8000" dirty="0"/>
              <a:t> ()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8638" y="4674246"/>
            <a:ext cx="11015661" cy="144655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8800" dirty="0"/>
              <a:t>&amp;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1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0089" y="707886"/>
            <a:ext cx="10887074" cy="76944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একটি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ভিডিও</a:t>
            </a:r>
            <a:endParaRPr lang="en-US" sz="4400" dirty="0">
              <a:solidFill>
                <a:srgbClr val="FF0000"/>
              </a:solidFill>
              <a:latin typeface="SutonnyMJ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554158" y="2668163"/>
          <a:ext cx="3178935" cy="2682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4158" y="2668163"/>
                        <a:ext cx="3178935" cy="2682226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8" name="Picture 14" descr="Image result for image flower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" y="2266683"/>
            <a:ext cx="3586163" cy="334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Image result for image flower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0999" y="2537139"/>
            <a:ext cx="3586164" cy="334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76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4274" y="989131"/>
            <a:ext cx="2919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9" y="2720871"/>
            <a:ext cx="1093787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Action Button: Forward or Next 1">
            <a:hlinkClick r:id="rId2" action="ppaction://hlinksldjump" highlightClick="1"/>
          </p:cNvPr>
          <p:cNvSpPr/>
          <p:nvPr/>
        </p:nvSpPr>
        <p:spPr>
          <a:xfrm>
            <a:off x="10337801" y="5550807"/>
            <a:ext cx="1185862" cy="6715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sz="700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শিখনফল-২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7" name="Picture 2" descr="Image result for image flower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39" y="3986212"/>
            <a:ext cx="9102949" cy="256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051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01913" y="1020559"/>
            <a:ext cx="3087507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কী বোর্ডের মাধ্যমে ৩টি পূর্ণ সংখ্যার ইনপুট নিয়ে তাদের যোগফল বের করার জন্য একটি প্রোগ্রাম।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0180" y="998301"/>
            <a:ext cx="7302321" cy="48936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#include &lt;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stdio.h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main ()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a,b,c,sum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printf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("First Number");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scanf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("%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d",&amp;a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printf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("Second Number");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scanf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("%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d",&amp;b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printf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("Third Number");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scanf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("%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d",&amp;c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sum=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a+b+c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printf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("Sum of three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umbers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=%d\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n",sum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290475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4827" y="1318183"/>
            <a:ext cx="2717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636" y="2069077"/>
            <a:ext cx="1099760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২টি </a:t>
            </a: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পূর্ণ সংখ্যার ইনপুট নিয়ে তাদের যোগফল বের করার জন্য একটি </a:t>
            </a:r>
            <a: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প্রোগ্রাম লিখে নির্বাহ করে দেখাও।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" name="Action Button: Forward or Next 1">
            <a:hlinkClick r:id="rId2" action="ppaction://hlinksldjump" highlightClick="1"/>
          </p:cNvPr>
          <p:cNvSpPr/>
          <p:nvPr/>
        </p:nvSpPr>
        <p:spPr>
          <a:xfrm>
            <a:off x="10566400" y="5697713"/>
            <a:ext cx="985838" cy="514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sz="700" dirty="0"/>
          </a:p>
          <a:p>
            <a:pPr algn="ctr"/>
            <a:r>
              <a:rPr lang="en-US" dirty="0" smtClean="0"/>
              <a:t>শিখনফল-৩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8" name="Picture 2" descr="Image result for image flower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39" y="3986212"/>
            <a:ext cx="9102949" cy="256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426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2988" y="2343864"/>
            <a:ext cx="63436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চলো</a:t>
            </a:r>
            <a:r>
              <a:rPr lang="en-US" sz="4400" dirty="0" smtClean="0"/>
              <a:t> </a:t>
            </a:r>
            <a:r>
              <a:rPr lang="en-US" sz="4400" dirty="0" err="1" smtClean="0"/>
              <a:t>এবার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আমাদের</a:t>
            </a:r>
            <a:r>
              <a:rPr lang="en-US" sz="4400" dirty="0" smtClean="0"/>
              <a:t> ICT </a:t>
            </a:r>
            <a:r>
              <a:rPr lang="en-US" sz="4400" dirty="0" err="1" smtClean="0"/>
              <a:t>বইয়ের</a:t>
            </a:r>
            <a:r>
              <a:rPr lang="en-US" sz="4400" dirty="0" smtClean="0"/>
              <a:t> ৫ম </a:t>
            </a:r>
            <a:r>
              <a:rPr lang="en-US" sz="4400" dirty="0" err="1" smtClean="0"/>
              <a:t>অধ্যায়ের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সি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প্রোগ্রামিং</a:t>
            </a:r>
            <a:r>
              <a:rPr lang="en-US" sz="4400" dirty="0" smtClean="0"/>
              <a:t> </a:t>
            </a:r>
            <a:r>
              <a:rPr lang="en-US" sz="4400" dirty="0" err="1" smtClean="0"/>
              <a:t>অধ্যায়</a:t>
            </a:r>
            <a:r>
              <a:rPr lang="en-US" sz="4400" dirty="0" smtClean="0"/>
              <a:t> </a:t>
            </a:r>
            <a:r>
              <a:rPr lang="en-US" sz="4400" dirty="0" err="1" smtClean="0"/>
              <a:t>থেকে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ঘুরে</a:t>
            </a:r>
            <a:r>
              <a:rPr lang="en-US" sz="4400" dirty="0" smtClean="0"/>
              <a:t> </a:t>
            </a:r>
            <a:r>
              <a:rPr lang="en-US" sz="4400" dirty="0" err="1" smtClean="0"/>
              <a:t>আসি</a:t>
            </a:r>
            <a:r>
              <a:rPr lang="en-US" sz="4400" dirty="0" smtClean="0"/>
              <a:t>।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700338" y="757238"/>
            <a:ext cx="6078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পাঠ্য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বইয়ের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সাথে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সংযোগ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স্থাপন</a:t>
            </a:r>
            <a:endParaRPr lang="en-US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92" y="1943101"/>
            <a:ext cx="3314698" cy="38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30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89697" y="723447"/>
            <a:ext cx="2626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66784"/>
            <a:ext cx="121920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শুধু ২টি </a:t>
            </a: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পূর্ণ সংখ্যার ইনপুট নিয়ে তাদের যোগফল বের করার জন্য একটি </a:t>
            </a: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প্রোগ্রাম লিখে নির্বাহ করে ফলাফল খাতায় লিখে আনবে।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6" name="Picture 2" descr="Image result for image flower 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39" y="3986212"/>
            <a:ext cx="9102949" cy="256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02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5818" y="154414"/>
            <a:ext cx="5907565" cy="3154710"/>
          </a:xfrm>
          <a:prstGeom prst="rect">
            <a:avLst/>
          </a:prstGeom>
          <a:scene3d>
            <a:camera prst="perspectiveRelaxed"/>
            <a:lightRig rig="threePt" dir="t"/>
          </a:scene3d>
          <a:sp3d>
            <a:bevelT prst="convex"/>
          </a:sp3d>
        </p:spPr>
        <p:txBody>
          <a:bodyPr wrap="square">
            <a:spAutoFit/>
            <a:sp3d extrusionH="57150">
              <a:bevelT w="38100" h="38100" prst="slope"/>
            </a:sp3d>
          </a:bodyPr>
          <a:lstStyle/>
          <a:p>
            <a:r>
              <a:rPr lang="en-US" sz="199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2" y="2781300"/>
            <a:ext cx="11522299" cy="3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91469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1" y="2971806"/>
            <a:ext cx="53721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রেজওয়ানুল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বকুল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ICT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কেশরহাট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মোহনপুর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০১৭১৬১৯৯১১১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7575" y="2971806"/>
            <a:ext cx="5500687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পিরিয়ডঃ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২০১৯,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রবিবার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25" y="667657"/>
            <a:ext cx="2983036" cy="2085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8" r="13111" b="7917"/>
          <a:stretch/>
        </p:blipFill>
        <p:spPr>
          <a:xfrm>
            <a:off x="856464" y="667657"/>
            <a:ext cx="2983037" cy="2085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95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5" y="1197735"/>
            <a:ext cx="4464408" cy="2030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02" y="3498568"/>
            <a:ext cx="6492898" cy="2940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02" y="1197734"/>
            <a:ext cx="6492898" cy="2030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59" y="3581495"/>
            <a:ext cx="4583783" cy="28064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7890" y="280948"/>
            <a:ext cx="23262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programmingexpert.com/images/null%20statemen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16" y="838200"/>
            <a:ext cx="10685333" cy="5291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5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35414" y="1215743"/>
            <a:ext cx="11008426" cy="149735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atin typeface="SutonnyMJ" pitchFamily="2" charset="0"/>
              </a:rPr>
              <a:t>wm</a:t>
            </a:r>
            <a:r>
              <a:rPr lang="en-US" sz="8800" b="1" dirty="0" smtClean="0">
                <a:latin typeface="SutonnyMJ" pitchFamily="2" charset="0"/>
              </a:rPr>
              <a:t> </a:t>
            </a:r>
            <a:r>
              <a:rPr lang="en-US" sz="8800" b="1" dirty="0" err="1" smtClean="0">
                <a:latin typeface="SutonnyMJ" pitchFamily="2" charset="0"/>
              </a:rPr>
              <a:t>ভাষায়</a:t>
            </a:r>
            <a:r>
              <a:rPr lang="en-US" sz="8800" b="1" dirty="0" smtClean="0">
                <a:latin typeface="SutonnyMJ" pitchFamily="2" charset="0"/>
              </a:rPr>
              <a:t> </a:t>
            </a:r>
            <a:r>
              <a:rPr lang="en-US" sz="8800" b="1" dirty="0" err="1" smtClean="0">
                <a:latin typeface="SutonnyMJ" pitchFamily="2" charset="0"/>
              </a:rPr>
              <a:t>যোগের</a:t>
            </a:r>
            <a:r>
              <a:rPr lang="en-US" sz="8800" b="1" dirty="0" smtClean="0">
                <a:latin typeface="SutonnyMJ" pitchFamily="2" charset="0"/>
              </a:rPr>
              <a:t> </a:t>
            </a:r>
            <a:r>
              <a:rPr lang="en-US" sz="8800" b="1" dirty="0" err="1" smtClean="0">
                <a:latin typeface="SutonnyMJ" pitchFamily="2" charset="0"/>
              </a:rPr>
              <a:t>কোড</a:t>
            </a:r>
            <a:endParaRPr lang="en-US" sz="8800" b="1" dirty="0">
              <a:latin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9" y="3092924"/>
            <a:ext cx="8680361" cy="35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4515" y="943428"/>
            <a:ext cx="212269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519" y="3034800"/>
            <a:ext cx="984115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Key word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10678514" y="5611644"/>
            <a:ext cx="900113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endParaRPr lang="en-US" sz="600" dirty="0"/>
          </a:p>
          <a:p>
            <a:pPr algn="ctr"/>
            <a:r>
              <a:rPr lang="en-US" sz="1600" dirty="0" smtClean="0"/>
              <a:t>শিখনফল-১</a:t>
            </a:r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9621238" y="5611644"/>
            <a:ext cx="957259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sz="700" dirty="0"/>
          </a:p>
          <a:p>
            <a:pPr algn="ctr"/>
            <a:r>
              <a:rPr lang="en-US" dirty="0" smtClean="0"/>
              <a:t>শিখনফল-২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rId4" action="ppaction://hlinksldjump" highlightClick="1"/>
          </p:cNvPr>
          <p:cNvSpPr/>
          <p:nvPr/>
        </p:nvSpPr>
        <p:spPr>
          <a:xfrm>
            <a:off x="8401050" y="5611644"/>
            <a:ext cx="1048739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sz="700" dirty="0"/>
          </a:p>
          <a:p>
            <a:pPr algn="ctr"/>
            <a:r>
              <a:rPr lang="en-US" dirty="0" smtClean="0"/>
              <a:t>শিখনফল-৩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7519" y="2177057"/>
            <a:ext cx="8691803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CodeBlocks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Dev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519" y="3906827"/>
            <a:ext cx="7725192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409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67" y="3486419"/>
            <a:ext cx="5503229" cy="3081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9" y="3486419"/>
            <a:ext cx="4930892" cy="3081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86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6609" y="290140"/>
            <a:ext cx="11957539" cy="31085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as-IN" sz="2800" b="1" dirty="0"/>
              <a:t>কোড::ব্লকস</a:t>
            </a:r>
            <a:r>
              <a:rPr lang="as-IN" sz="2800" dirty="0"/>
              <a:t> (</a:t>
            </a:r>
            <a:r>
              <a:rPr lang="as-IN" sz="2800" dirty="0">
                <a:hlinkClick r:id="rId6" tooltip="ইংরেজি ভাষা"/>
              </a:rPr>
              <a:t>ইংরেজি</a:t>
            </a:r>
            <a:r>
              <a:rPr lang="as-IN" sz="2800" dirty="0"/>
              <a:t>: </a:t>
            </a:r>
            <a:r>
              <a:rPr lang="en-US" sz="2800" dirty="0"/>
              <a:t>Code::Blocks) </a:t>
            </a:r>
            <a:r>
              <a:rPr lang="as-IN" sz="2800" dirty="0"/>
              <a:t>হচ্ছে একটি </a:t>
            </a:r>
            <a:r>
              <a:rPr lang="as-IN" sz="2800" dirty="0">
                <a:hlinkClick r:id="rId7" tooltip="ফ্রি সফটওয়্যার"/>
              </a:rPr>
              <a:t>মুক্ত সফটওয়্যার</a:t>
            </a:r>
            <a:r>
              <a:rPr lang="as-IN" sz="2800" dirty="0"/>
              <a:t> ও </a:t>
            </a:r>
            <a:r>
              <a:rPr lang="as-IN" sz="2800" dirty="0">
                <a:hlinkClick r:id="rId8" tooltip="মুক্ত সোর্স সফটওয়্যার"/>
              </a:rPr>
              <a:t>মুক্ত সোর্স</a:t>
            </a:r>
            <a:r>
              <a:rPr lang="as-IN" sz="2800" dirty="0"/>
              <a:t>, </a:t>
            </a:r>
            <a:r>
              <a:rPr lang="as-IN" sz="2800" dirty="0">
                <a:hlinkClick r:id="rId9" tooltip="ক্রস প্ল্যাটফর্ম (পাতার অস্তিত্ব নেই)"/>
              </a:rPr>
              <a:t>ক্রস প্ল্যাটফর্ম</a:t>
            </a:r>
            <a:r>
              <a:rPr lang="as-IN" sz="2800" dirty="0"/>
              <a:t> </a:t>
            </a:r>
            <a:r>
              <a:rPr lang="as-IN" sz="2800" dirty="0">
                <a:hlinkClick r:id="rId10" tooltip="ইনটিগ্রেটেড ডেভলপমেন্ট ইনভাইরনমেন্ট"/>
              </a:rPr>
              <a:t>আইডিই</a:t>
            </a:r>
            <a:r>
              <a:rPr lang="as-IN" sz="2800" dirty="0"/>
              <a:t> যা </a:t>
            </a:r>
            <a:r>
              <a:rPr lang="as-IN" sz="2800" dirty="0">
                <a:hlinkClick r:id="rId11" tooltip="গনু কম্পাইলার কালেকশন (পাতার অস্তিত্ব নেই)"/>
              </a:rPr>
              <a:t>জিসিসি</a:t>
            </a:r>
            <a:r>
              <a:rPr lang="as-IN" sz="2800" dirty="0"/>
              <a:t> ও </a:t>
            </a:r>
            <a:r>
              <a:rPr lang="as-IN" sz="2800" dirty="0">
                <a:hlinkClick r:id="rId12" tooltip="ভিজুয়াল সি++ (পাতার অস্তিত্ব নেই)"/>
              </a:rPr>
              <a:t>ভিজুয়াল সি++</a:t>
            </a:r>
            <a:r>
              <a:rPr lang="as-IN" sz="2800" dirty="0"/>
              <a:t>-সহ বিভিন্ন কম্পাইলার সমর্থন করে। এটি জিইউআই বা গ্রাফিক্যাল ইউজার ইন্টারফেস টুল্কিট হিসেবে </a:t>
            </a:r>
            <a:r>
              <a:rPr lang="as-IN" sz="2800" u="sng" dirty="0">
                <a:hlinkClick r:id="rId13" tooltip="WxWidgets (পাতার অস্তিত্ব নেই)"/>
              </a:rPr>
              <a:t>ডব্লিউএক্সউইডজেটসের</a:t>
            </a:r>
            <a:r>
              <a:rPr lang="as-IN" sz="2800" dirty="0"/>
              <a:t> সাহায্যে </a:t>
            </a:r>
            <a:r>
              <a:rPr lang="as-IN" sz="2800" dirty="0">
                <a:hlinkClick r:id="rId14" tooltip="সি++"/>
              </a:rPr>
              <a:t>সি++ ভাষায়</a:t>
            </a:r>
            <a:r>
              <a:rPr lang="as-IN" sz="2800" dirty="0"/>
              <a:t> উন্নয়ন করা হয়েছে। বর্তমানে কোড::ব্লকস-কে </a:t>
            </a:r>
            <a:r>
              <a:rPr lang="as-IN" sz="2800" dirty="0">
                <a:hlinkClick r:id="rId15" tooltip="সি (প্রোগ্রামিং ভাষা)"/>
              </a:rPr>
              <a:t>সি</a:t>
            </a:r>
            <a:r>
              <a:rPr lang="as-IN" sz="2800" dirty="0"/>
              <a:t>, </a:t>
            </a:r>
            <a:r>
              <a:rPr lang="as-IN" sz="2800" dirty="0">
                <a:hlinkClick r:id="rId14" tooltip="সি++"/>
              </a:rPr>
              <a:t>সি++</a:t>
            </a:r>
            <a:r>
              <a:rPr lang="as-IN" sz="2800" dirty="0"/>
              <a:t> ও </a:t>
            </a:r>
            <a:r>
              <a:rPr lang="as-IN" sz="2800" dirty="0">
                <a:hlinkClick r:id="rId16" tooltip="ফোরট্রান"/>
              </a:rPr>
              <a:t>ফোরট্রানের</a:t>
            </a:r>
            <a:r>
              <a:rPr lang="as-IN" sz="2800" dirty="0"/>
              <a:t> জন্য অধিকভাব ব্যবহার করা হয়। এছাড়াও এটি </a:t>
            </a:r>
            <a:r>
              <a:rPr lang="as-IN" sz="2800" dirty="0">
                <a:hlinkClick r:id="rId17" tooltip="ডাইরেক্টএক্স"/>
              </a:rPr>
              <a:t>ডাইরেক্টএক্স</a:t>
            </a:r>
            <a:r>
              <a:rPr lang="as-IN" sz="2800" dirty="0"/>
              <a:t>, </a:t>
            </a:r>
            <a:r>
              <a:rPr lang="as-IN" sz="2800" dirty="0">
                <a:hlinkClick r:id="rId18" tooltip="এআরএম আর্কিটেকচার (পাতার অস্তিত্ব নেই)"/>
              </a:rPr>
              <a:t>এআরএম আর্কিটেকচার</a:t>
            </a:r>
            <a:r>
              <a:rPr lang="as-IN" sz="2800" dirty="0"/>
              <a:t>, </a:t>
            </a:r>
            <a:r>
              <a:rPr lang="as-IN" sz="2800" dirty="0">
                <a:hlinkClick r:id="rId19" tooltip="আটমেল এভিআর (পাতার অস্তিত্ব নেই)"/>
              </a:rPr>
              <a:t>আটমেল এভিআর</a:t>
            </a:r>
            <a:r>
              <a:rPr lang="as-IN" sz="2800" dirty="0"/>
              <a:t>, </a:t>
            </a:r>
            <a:r>
              <a:rPr lang="as-IN" sz="2800" dirty="0">
                <a:hlinkClick r:id="rId20" tooltip="ডি (প্রোগ্রামিং ভাষা) (পাতার অস্তিত্ব নেই)"/>
              </a:rPr>
              <a:t>ডি</a:t>
            </a:r>
            <a:r>
              <a:rPr lang="as-IN" sz="2800" dirty="0"/>
              <a:t>-সহ অন্যান্য সিস্টেমের প্রোগ্রাম তৈরিতেও ব্যবহার করা হয়।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47822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758104" y="795927"/>
            <a:ext cx="3822709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/>
              <a:t>- </a:t>
            </a:r>
            <a:r>
              <a:rPr lang="en-US" sz="6600" b="1" dirty="0" err="1" smtClean="0"/>
              <a:t>একক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কাজ</a:t>
            </a:r>
            <a:endParaRPr lang="en-US" sz="66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7213" y="2225994"/>
            <a:ext cx="11023600" cy="10287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Code::Blocks</a:t>
            </a:r>
            <a:r>
              <a:rPr lang="en-US" sz="5400" b="1" dirty="0" smtClean="0">
                <a:solidFill>
                  <a:schemeClr val="bg1"/>
                </a:solidFill>
              </a:rPr>
              <a:t>  </a:t>
            </a:r>
            <a:r>
              <a:rPr lang="en-US" sz="5400" b="1" dirty="0" err="1" smtClean="0">
                <a:solidFill>
                  <a:schemeClr val="bg1"/>
                </a:solidFill>
              </a:rPr>
              <a:t>কী</a:t>
            </a:r>
            <a:r>
              <a:rPr lang="en-US" sz="5400" b="1" dirty="0" smtClean="0">
                <a:solidFill>
                  <a:schemeClr val="bg1"/>
                </a:solidFill>
              </a:rPr>
              <a:t> 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>
          <a:xfrm>
            <a:off x="10123488" y="5536293"/>
            <a:ext cx="1457325" cy="714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শিখনফল-১</a:t>
            </a:r>
            <a:endParaRPr lang="en-US" sz="2800" dirty="0"/>
          </a:p>
        </p:txBody>
      </p:sp>
      <p:pic>
        <p:nvPicPr>
          <p:cNvPr id="2050" name="Picture 2" descr="Image result for image flower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39" y="3986212"/>
            <a:ext cx="9102949" cy="256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1820" y="406137"/>
            <a:ext cx="1169401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#includes&lt;</a:t>
            </a:r>
            <a:r>
              <a:rPr lang="en-US" sz="2400" dirty="0" err="1" smtClean="0"/>
              <a:t>stdio.h</a:t>
            </a:r>
            <a:r>
              <a:rPr lang="en-US" sz="2400" dirty="0" smtClean="0"/>
              <a:t>&gt; </a:t>
            </a:r>
            <a:r>
              <a:rPr lang="en-US" sz="2400" dirty="0" err="1" smtClean="0"/>
              <a:t>প্রোগ্রামের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ভেতর</a:t>
            </a:r>
            <a:r>
              <a:rPr lang="en-US" sz="2400" dirty="0" smtClean="0"/>
              <a:t> </a:t>
            </a:r>
            <a:r>
              <a:rPr lang="en-US" sz="2400" dirty="0" err="1" smtClean="0"/>
              <a:t>printf</a:t>
            </a:r>
            <a:r>
              <a:rPr lang="en-US" sz="2400" dirty="0" smtClean="0"/>
              <a:t>() ও </a:t>
            </a:r>
            <a:r>
              <a:rPr lang="en-US" sz="2400" dirty="0" err="1" smtClean="0"/>
              <a:t>scanf</a:t>
            </a:r>
            <a:r>
              <a:rPr lang="en-US" sz="2400" dirty="0" smtClean="0"/>
              <a:t>()  </a:t>
            </a:r>
            <a:r>
              <a:rPr lang="en-US" sz="2400" dirty="0" err="1" smtClean="0"/>
              <a:t>দুইটি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লাইব্রেরি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ফাংশন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ফাংশন</a:t>
            </a:r>
            <a:r>
              <a:rPr lang="en-US" sz="2400" dirty="0" smtClean="0"/>
              <a:t> </a:t>
            </a:r>
            <a:r>
              <a:rPr lang="en-US" sz="2400" dirty="0" err="1" smtClean="0"/>
              <a:t>stdio.h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নামক</a:t>
            </a:r>
            <a:r>
              <a:rPr lang="en-US" sz="2400" dirty="0" smtClean="0"/>
              <a:t> </a:t>
            </a:r>
            <a:r>
              <a:rPr lang="en-US" sz="2400" dirty="0" err="1" smtClean="0"/>
              <a:t>হেডার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ফাইলে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রয়েছে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সি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প্রোগ্রামে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যেসব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লাইব্রেরি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ফাংশন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হেডার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ফাইলে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রয়েছে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প্রোগ্রামের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শুরুতে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হেডার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ফাইলের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নেম</a:t>
            </a:r>
            <a:r>
              <a:rPr lang="en-US" sz="2400" dirty="0" smtClean="0"/>
              <a:t> #include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সংযুক্ত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31819" y="1797055"/>
            <a:ext cx="1169401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Main () </a:t>
            </a:r>
            <a:r>
              <a:rPr lang="en-US" sz="2400" dirty="0" err="1" smtClean="0"/>
              <a:t>কম্পাইল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নির্বাহের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 </a:t>
            </a:r>
            <a:r>
              <a:rPr lang="en-US" sz="2400" dirty="0" err="1" smtClean="0"/>
              <a:t>সি</a:t>
            </a:r>
            <a:r>
              <a:rPr lang="en-US" sz="2400" dirty="0" smtClean="0"/>
              <a:t>/</a:t>
            </a:r>
            <a:r>
              <a:rPr lang="en-US" sz="2400" dirty="0" err="1" smtClean="0"/>
              <a:t>সি</a:t>
            </a:r>
            <a:r>
              <a:rPr lang="en-US" sz="2400" dirty="0" smtClean="0"/>
              <a:t>++ </a:t>
            </a:r>
            <a:r>
              <a:rPr lang="en-US" sz="2400" dirty="0" err="1" smtClean="0"/>
              <a:t>প্রোগ্রাম</a:t>
            </a:r>
            <a:r>
              <a:rPr lang="en-US" sz="2400" dirty="0" smtClean="0"/>
              <a:t> main() </a:t>
            </a:r>
            <a:r>
              <a:rPr lang="en-US" sz="2400" dirty="0" err="1" smtClean="0"/>
              <a:t>ফাংশন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শুরু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তাই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প্রোগ্রামে</a:t>
            </a:r>
            <a:r>
              <a:rPr lang="en-US" sz="2400" dirty="0" smtClean="0"/>
              <a:t> এ </a:t>
            </a:r>
            <a:r>
              <a:rPr lang="en-US" sz="2400" dirty="0" err="1" smtClean="0"/>
              <a:t>ফাংশনটি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অবশ্যই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31818" y="2818641"/>
            <a:ext cx="1169401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{- Main ()  </a:t>
            </a:r>
            <a:r>
              <a:rPr lang="en-US" sz="2400" dirty="0" err="1" smtClean="0"/>
              <a:t>লেখার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এ </a:t>
            </a:r>
            <a:r>
              <a:rPr lang="en-US" sz="2400" dirty="0" err="1" smtClean="0"/>
              <a:t>ফাংশনটির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কার্যক্রম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শুরু</a:t>
            </a:r>
            <a:r>
              <a:rPr lang="en-US" sz="2400" dirty="0" smtClean="0"/>
              <a:t> ও </a:t>
            </a:r>
            <a:r>
              <a:rPr lang="en-US" sz="2400" dirty="0" err="1" smtClean="0"/>
              <a:t>শেষ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বুঝানোর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শুরুতে</a:t>
            </a:r>
            <a:r>
              <a:rPr lang="en-US" sz="2400" dirty="0" smtClean="0"/>
              <a:t> “{“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শেষে</a:t>
            </a:r>
            <a:r>
              <a:rPr lang="en-US" sz="2400" dirty="0" smtClean="0"/>
              <a:t> “}”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31818" y="3470895"/>
            <a:ext cx="1169401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/>
              <a:t>Int</a:t>
            </a:r>
            <a:r>
              <a:rPr lang="en-US" sz="2400" dirty="0" smtClean="0"/>
              <a:t> a, b, c, sum; </a:t>
            </a:r>
            <a:r>
              <a:rPr lang="en-US" sz="2400" dirty="0" err="1" smtClean="0"/>
              <a:t>চারটি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ইন্টিজার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টাইপের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ভেরিয়েবল</a:t>
            </a:r>
            <a:r>
              <a:rPr lang="en-US" sz="2400" dirty="0" smtClean="0"/>
              <a:t> a, b, c, 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sum </a:t>
            </a:r>
            <a:r>
              <a:rPr lang="en-US" sz="2400" dirty="0" err="1" smtClean="0"/>
              <a:t>ডিক্লেয়ার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সেমিকোলন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31817" y="4123149"/>
            <a:ext cx="1169401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/>
              <a:t>Printf</a:t>
            </a:r>
            <a:r>
              <a:rPr lang="en-US" sz="2400" dirty="0" smtClean="0"/>
              <a:t> () </a:t>
            </a:r>
            <a:r>
              <a:rPr lang="en-US" sz="2400" dirty="0" err="1" smtClean="0"/>
              <a:t>মনিটরের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পর্দায়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আউটপুট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এ </a:t>
            </a:r>
            <a:r>
              <a:rPr lang="en-US" sz="2400" dirty="0" err="1" smtClean="0"/>
              <a:t>ফাংশনটি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31817" y="4775403"/>
            <a:ext cx="1169401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/>
              <a:t>scanf</a:t>
            </a:r>
            <a:r>
              <a:rPr lang="en-US" sz="2400" dirty="0" smtClean="0"/>
              <a:t> ()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ফাংশনটি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প্রোগ্রাম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নির্বাহের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বোর্ড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ভেরিয়েবলে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রাখে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31817" y="5360604"/>
            <a:ext cx="1169401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%d… </a:t>
            </a:r>
            <a:r>
              <a:rPr lang="en-US" sz="2400" dirty="0" err="1" smtClean="0"/>
              <a:t>পূর্ণসংখ্যা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ইনপুট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,   &amp; </a:t>
            </a:r>
            <a:r>
              <a:rPr lang="en-US" sz="2400" dirty="0" err="1" smtClean="0"/>
              <a:t>ইনপুটকৃত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সংখ্যাটি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ভ্যারিয়েবলে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রাখার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231816" y="6079911"/>
            <a:ext cx="1169401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Sum =</a:t>
            </a:r>
            <a:r>
              <a:rPr lang="en-US" sz="2400" dirty="0" err="1" smtClean="0"/>
              <a:t>a+b+c</a:t>
            </a:r>
            <a:r>
              <a:rPr lang="en-US" sz="2400" dirty="0" smtClean="0"/>
              <a:t>; : sum </a:t>
            </a:r>
            <a:r>
              <a:rPr lang="en-US" sz="2400" dirty="0" err="1" smtClean="0"/>
              <a:t>হলো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ভেরিয়েবলের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3281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398</Words>
  <Application>Microsoft Office PowerPoint</Application>
  <PresentationFormat>Widescreen</PresentationFormat>
  <Paragraphs>77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SutonnyMJ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BOKUL</dc:creator>
  <cp:lastModifiedBy>BOKUL</cp:lastModifiedBy>
  <cp:revision>45</cp:revision>
  <dcterms:created xsi:type="dcterms:W3CDTF">2019-11-03T11:42:31Z</dcterms:created>
  <dcterms:modified xsi:type="dcterms:W3CDTF">2019-11-06T12:53:14Z</dcterms:modified>
</cp:coreProperties>
</file>