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94" r:id="rId3"/>
    <p:sldId id="267" r:id="rId4"/>
    <p:sldId id="305" r:id="rId5"/>
    <p:sldId id="306" r:id="rId6"/>
    <p:sldId id="307" r:id="rId7"/>
    <p:sldId id="308" r:id="rId8"/>
    <p:sldId id="318" r:id="rId9"/>
    <p:sldId id="315" r:id="rId10"/>
    <p:sldId id="309" r:id="rId11"/>
    <p:sldId id="310" r:id="rId12"/>
    <p:sldId id="311" r:id="rId13"/>
    <p:sldId id="312" r:id="rId14"/>
    <p:sldId id="314" r:id="rId15"/>
    <p:sldId id="313" r:id="rId16"/>
    <p:sldId id="316" r:id="rId17"/>
    <p:sldId id="317" r:id="rId18"/>
    <p:sldId id="319" r:id="rId19"/>
    <p:sldId id="26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461681" y="228600"/>
            <a:ext cx="8301319" cy="13716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আজকের ক্লাসে সবাইকে স্বাগতম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431D5-6A1E-4E79-A842-9E593A521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5" y="1828800"/>
            <a:ext cx="8294035" cy="44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A61E6B-7FE1-4F1D-9E5C-276C0EC4DFEC}"/>
              </a:ext>
            </a:extLst>
          </p:cNvPr>
          <p:cNvGrpSpPr/>
          <p:nvPr/>
        </p:nvGrpSpPr>
        <p:grpSpPr>
          <a:xfrm>
            <a:off x="499403" y="1587437"/>
            <a:ext cx="8034996" cy="2857500"/>
            <a:chOff x="516988" y="1478866"/>
            <a:chExt cx="8034996" cy="2857500"/>
          </a:xfrm>
        </p:grpSpPr>
        <p:pic>
          <p:nvPicPr>
            <p:cNvPr id="5122" name="Picture 2" descr="C:\Users\user account\Downloads\part-2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88" y="1478866"/>
              <a:ext cx="42672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user account\Downloads\part-7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185" y="1478866"/>
              <a:ext cx="3733799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lowchart: Terminator 1"/>
          <p:cNvSpPr/>
          <p:nvPr/>
        </p:nvSpPr>
        <p:spPr>
          <a:xfrm>
            <a:off x="5502087" y="393575"/>
            <a:ext cx="31242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সাধারণ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000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অংশীদার ব্যবসায়ে মূলধন বিনিয়োগ, ব্যবসায় পরিচালনায় অংশগ্রহন করে, যাদের দায় অসীম ও চুক্তি অনুযায়ী লাভ-ক্ষতির অংশ পায় তাকে সাধারণ অংশীদের বলে।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228600"/>
            <a:ext cx="4953000" cy="11430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কোন অংশীদারের দায় অসীম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6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714702" y="340161"/>
            <a:ext cx="2330825" cy="6858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ঘুমন্ত অংশীদার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 account\Downloads\sleeping 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9248"/>
            <a:ext cx="4191000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 account\Downloads\sleeping par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9248"/>
            <a:ext cx="4004323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181600"/>
            <a:ext cx="842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অংশীদার মূলধন বিনিয়োগ করে, ঝুঁকি গ্রহন ও মুনাফা গ্রহন করে কিন্তু ব্যবসায় পরিচালনায় অংশগ্রহন করে না তাকে ঘুমন্ত অংশীদের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F933B-B59B-40ED-88D0-FA4E0355EC4C}"/>
              </a:ext>
            </a:extLst>
          </p:cNvPr>
          <p:cNvGrpSpPr/>
          <p:nvPr/>
        </p:nvGrpSpPr>
        <p:grpSpPr>
          <a:xfrm>
            <a:off x="98473" y="151031"/>
            <a:ext cx="6705599" cy="1066800"/>
            <a:chOff x="48580" y="152400"/>
            <a:chExt cx="6705599" cy="1066800"/>
          </a:xfrm>
        </p:grpSpPr>
        <p:sp>
          <p:nvSpPr>
            <p:cNvPr id="5" name="Right Arrow 4"/>
            <p:cNvSpPr/>
            <p:nvPr/>
          </p:nvSpPr>
          <p:spPr>
            <a:xfrm>
              <a:off x="152400" y="152400"/>
              <a:ext cx="6497961" cy="1066800"/>
            </a:xfrm>
            <a:prstGeom prst="rightArrow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80" y="453598"/>
              <a:ext cx="6705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কোন অংশীদার সক্রিয়ভাবে ব্যবসায় পরিচালনায় অংশগ্রহন করে না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8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540FD5-2FEF-4DEC-8CDA-239F88E3420D}"/>
              </a:ext>
            </a:extLst>
          </p:cNvPr>
          <p:cNvGrpSpPr/>
          <p:nvPr/>
        </p:nvGrpSpPr>
        <p:grpSpPr>
          <a:xfrm>
            <a:off x="304802" y="1295400"/>
            <a:ext cx="8399927" cy="3800475"/>
            <a:chOff x="304802" y="1295400"/>
            <a:chExt cx="8399927" cy="3800475"/>
          </a:xfrm>
        </p:grpSpPr>
        <p:pic>
          <p:nvPicPr>
            <p:cNvPr id="7170" name="Picture 2" descr="C:\Users\user account\Downloads\nominal part-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2" y="1295400"/>
              <a:ext cx="4495799" cy="38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user account\Downloads\nominal part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529" y="1295400"/>
              <a:ext cx="3886200" cy="380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04802" y="5257800"/>
            <a:ext cx="839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যে অংশীদার মূলধন বিনিয়োগ ও পরিচালনায় অংশগ্রহন করে না। ব্যবসায়ের স্বার্থে শুধু চুক্তি অনুযায়ী লাভের অংশ বা নির্দিষ্ট অর্থের বিনিময়ে নিজের সুনাম ব্যবহারের অনুমতি দেয় তাকে নামমাত্র অংশীদার বলে।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248400" y="152400"/>
            <a:ext cx="2667000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নামমাত্র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4109" y="76200"/>
            <a:ext cx="5715000" cy="990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অংশীদার সুনাম ব্যবহারের অনুমতি দেয়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user account\Downloads\sleeping pa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5453"/>
            <a:ext cx="8000999" cy="37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প্রত্যেক শিক্ষার্থী ২ টি করে ঘুমন্ত অংশীদারের বৈশিষ্ট্য লেখ।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8C9615-20F4-41C1-896A-3F44442DACC3}"/>
              </a:ext>
            </a:extLst>
          </p:cNvPr>
          <p:cNvGrpSpPr/>
          <p:nvPr/>
        </p:nvGrpSpPr>
        <p:grpSpPr>
          <a:xfrm>
            <a:off x="457200" y="1290077"/>
            <a:ext cx="8305800" cy="2846293"/>
            <a:chOff x="457200" y="1290077"/>
            <a:chExt cx="8305800" cy="2846293"/>
          </a:xfrm>
        </p:grpSpPr>
        <p:pic>
          <p:nvPicPr>
            <p:cNvPr id="1026" name="Picture 2" descr="C:\Users\user account\Downloads\quasi part-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05764"/>
              <a:ext cx="3962400" cy="281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 account\Downloads\quasi part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290077"/>
              <a:ext cx="4343400" cy="284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ight Arrow 1"/>
          <p:cNvSpPr/>
          <p:nvPr/>
        </p:nvSpPr>
        <p:spPr>
          <a:xfrm>
            <a:off x="335280" y="76200"/>
            <a:ext cx="4876800" cy="1066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অংশীদার ব্যবসায়ের পাওনাদার ?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334000" y="152400"/>
            <a:ext cx="3733800" cy="9144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আপাতদৃষ্টিতে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অংশীদার ব্যবসায় হতে অবসর গ্রহনের পর তার বিনিয়োগকৃত মূলধন উক্ত ব্যবসায়ে রেখে দিয়ে ব্যবসায় হতে মুনাফা গ্রহনের পরিবর্তে সুদ গ্রহন করে তাকে আপাতদৃষ্টিতে অংশীদার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3401" y="152400"/>
            <a:ext cx="5562599" cy="91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অংশীদার ব্যবসায়ে নাবালক সুবিধা পায়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096000" y="62805"/>
            <a:ext cx="2895600" cy="914400"/>
          </a:xfrm>
          <a:prstGeom prst="flowChartTerminator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সীমিত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3949E1-AEC0-41BC-92E2-A491C4C1FFBD}"/>
              </a:ext>
            </a:extLst>
          </p:cNvPr>
          <p:cNvGrpSpPr/>
          <p:nvPr/>
        </p:nvGrpSpPr>
        <p:grpSpPr>
          <a:xfrm>
            <a:off x="442838" y="4551191"/>
            <a:ext cx="8343899" cy="1828800"/>
            <a:chOff x="400050" y="4731097"/>
            <a:chExt cx="8343899" cy="1828800"/>
          </a:xfrm>
        </p:grpSpPr>
        <p:sp>
          <p:nvSpPr>
            <p:cNvPr id="4" name="Bevel 3"/>
            <p:cNvSpPr/>
            <p:nvPr/>
          </p:nvSpPr>
          <p:spPr>
            <a:xfrm>
              <a:off x="400050" y="4731097"/>
              <a:ext cx="8343899" cy="18288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4953000"/>
              <a:ext cx="7848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চুক্তি অনুযায়ী কোনো অংশীদারের দায় সীমাবদ্ধ হলে বা আইন অনুযায়ী সকল অংশীদারের সম্মতিতে কোনো নাবালককে সুবিধা প্রদানের জন্য অংশীদার করা হলে তাকে সীমিত অংশীদার বলে।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98E428-B768-4E68-AA46-9C7B7C5F00DE}"/>
              </a:ext>
            </a:extLst>
          </p:cNvPr>
          <p:cNvGrpSpPr/>
          <p:nvPr/>
        </p:nvGrpSpPr>
        <p:grpSpPr>
          <a:xfrm>
            <a:off x="598463" y="1371600"/>
            <a:ext cx="8131126" cy="2747682"/>
            <a:chOff x="631875" y="1676399"/>
            <a:chExt cx="8131126" cy="2747682"/>
          </a:xfrm>
        </p:grpSpPr>
        <p:pic>
          <p:nvPicPr>
            <p:cNvPr id="2051" name="Picture 3" descr="C:\Users\user account\Downloads\limited part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75" y="1676399"/>
              <a:ext cx="4038599" cy="274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user account\Downloads\nabalok part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4114801" cy="274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41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16C055-11EB-41BE-8FB9-395A5842E89A}"/>
              </a:ext>
            </a:extLst>
          </p:cNvPr>
          <p:cNvGrpSpPr/>
          <p:nvPr/>
        </p:nvGrpSpPr>
        <p:grpSpPr>
          <a:xfrm>
            <a:off x="272366" y="1752600"/>
            <a:ext cx="8643034" cy="3276600"/>
            <a:chOff x="272366" y="1752600"/>
            <a:chExt cx="8643034" cy="3276600"/>
          </a:xfrm>
        </p:grpSpPr>
        <p:pic>
          <p:nvPicPr>
            <p:cNvPr id="3074" name="Picture 2" descr="C:\Users\user account\Downloads\holding out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66" y="1765409"/>
              <a:ext cx="4495800" cy="326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user account\Downloads\holding out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200" y="1752600"/>
              <a:ext cx="41402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ight Arrow 1"/>
          <p:cNvSpPr/>
          <p:nvPr/>
        </p:nvSpPr>
        <p:spPr>
          <a:xfrm>
            <a:off x="152400" y="0"/>
            <a:ext cx="5638800" cy="167640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কোন অংশীদার ব্যবসায়ের অংশীদার নয় কিন্তু ভাবভঙ্গিতে অংশীদার প্রমান করে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867400" y="228600"/>
            <a:ext cx="3124200" cy="12192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আচরণে অনুমিত অংশীদার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কোনো ব্যক্তি যদি ব্যবসায়ের অংশীদার না হয়েও মৌখিক কথাবার্তা, লেখা বা অন্য কোনো আচরণের দ্বারা নিজেকে ব্যবসায়ের অংশীদার হিসেবে পরিচয় দেন, তাকে আচরণে অনুমিত অংশীদার বলে।</a:t>
            </a:r>
            <a:endParaRPr lang="en-US" sz="1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4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233875" y="228600"/>
            <a:ext cx="4267200" cy="1143000"/>
          </a:xfrm>
          <a:prstGeom prst="star8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19100" y="2057400"/>
            <a:ext cx="8305800" cy="42672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একজন ব্যক্তি ব্যবসায়ে অংশগ্রহন করতে ইচ্ছুক, কিন্তু ঝুঁকি গ্রহন 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তে রাজি নন। আবার আরেকজন ঝুঁকি গ্রহনে ইচ্ছুক কিন্তু আর্থিক সামর্থ নেই। অন্যদিকে একজন স্বনামধন্য ব্যবসায়ীকে চলমান ব্যবসায়ীরা তাকে সম্পৃক্ত করতে ইচ্ছুক।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উপরিউক্ত বর্নণায় কোন কোন প্রকৃতির অংশীদার রয়েছেন –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1198"/>
              </p:ext>
            </p:extLst>
          </p:nvPr>
        </p:nvGraphicFramePr>
        <p:xfrm>
          <a:off x="533400" y="2057400"/>
          <a:ext cx="8077200" cy="382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ণ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ংশীদারের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ু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িধা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অ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চ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ংশগ্রহণ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ক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ক্তিও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অ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ী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ংশীদার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ব্যবসায়ে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মৌ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থাবার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ংশীদারের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ব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ৈ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য 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5562600" y="2895600"/>
            <a:ext cx="30480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5562600" y="3581400"/>
            <a:ext cx="3048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5562600" y="4343400"/>
            <a:ext cx="3048000" cy="838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5562600" y="5181600"/>
            <a:ext cx="3048000" cy="6858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1">
            <a:extLst>
              <a:ext uri="{FF2B5EF4-FFF2-40B4-BE49-F238E27FC236}">
                <a16:creationId xmlns:a16="http://schemas.microsoft.com/office/drawing/2014/main" id="{A433A99F-8D20-4A0F-810D-563CA5FEC479}"/>
              </a:ext>
            </a:extLst>
          </p:cNvPr>
          <p:cNvSpPr/>
          <p:nvPr/>
        </p:nvSpPr>
        <p:spPr>
          <a:xfrm>
            <a:off x="685800" y="381000"/>
            <a:ext cx="3505200" cy="1012069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4572000"/>
            <a:ext cx="8382000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 প্রকার অংশীদারের ধারণা ও ২ টি করে বৈশিষ্ট্য বর্ণনা কর।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97740" y="762000"/>
            <a:ext cx="4921623" cy="610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/>
          <p:cNvSpPr txBox="1"/>
          <p:nvPr/>
        </p:nvSpPr>
        <p:spPr>
          <a:xfrm>
            <a:off x="2487701" y="99197"/>
            <a:ext cx="4208930" cy="11200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419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BD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9" name="Picture 3" descr="C:\Users\user account\Downloads\House\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6764"/>
            <a:ext cx="8381999" cy="30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1" y="762000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7A6DD-824B-4B06-B1DC-FE246CD12028}"/>
              </a:ext>
            </a:extLst>
          </p:cNvPr>
          <p:cNvSpPr txBox="1"/>
          <p:nvPr/>
        </p:nvSpPr>
        <p:spPr>
          <a:xfrm>
            <a:off x="330993" y="3124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 account\Desktop\IMG_20180408_182457.jpg">
            <a:extLst>
              <a:ext uri="{FF2B5EF4-FFF2-40B4-BE49-F238E27FC236}">
                <a16:creationId xmlns:a16="http://schemas.microsoft.com/office/drawing/2014/main" id="{749A89D6-6C33-487B-BE60-E729F24FF03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4352" y="600939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CA284F-3C01-4C6D-880A-42ECC39A5E17}"/>
              </a:ext>
            </a:extLst>
          </p:cNvPr>
          <p:cNvSpPr txBox="1"/>
          <p:nvPr/>
        </p:nvSpPr>
        <p:spPr>
          <a:xfrm>
            <a:off x="4923503" y="3262699"/>
            <a:ext cx="3924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পিড়িয়ডঃ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 ০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6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/০৪/২০১৮ </a:t>
            </a:r>
            <a:r>
              <a:rPr lang="bn-IN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ইং</a:t>
            </a:r>
            <a:endParaRPr lang="bn-BD" sz="32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 account\Downloads\limited 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3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380436">
            <a:off x="533400" y="2711631"/>
            <a:ext cx="81547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ownloads\st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6" y="1447800"/>
            <a:ext cx="8229600" cy="48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3D85F6-503F-4F8E-8539-658C85D46273}"/>
              </a:ext>
            </a:extLst>
          </p:cNvPr>
          <p:cNvGrpSpPr/>
          <p:nvPr/>
        </p:nvGrpSpPr>
        <p:grpSpPr>
          <a:xfrm>
            <a:off x="479475" y="254287"/>
            <a:ext cx="7924799" cy="838200"/>
            <a:chOff x="479475" y="254287"/>
            <a:chExt cx="7924799" cy="838200"/>
          </a:xfrm>
        </p:grpSpPr>
        <p:sp>
          <p:nvSpPr>
            <p:cNvPr id="4" name="Rectangle 3"/>
            <p:cNvSpPr/>
            <p:nvPr/>
          </p:nvSpPr>
          <p:spPr>
            <a:xfrm>
              <a:off x="479475" y="254287"/>
              <a:ext cx="7924799" cy="838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81000"/>
              <a:ext cx="754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তোমাদের মাঝে সকল শিক্ষার্থীর বৈশিষ্ট্য কি একই রুপ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819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D88950-C82D-4CB6-875D-C0E190024738}"/>
              </a:ext>
            </a:extLst>
          </p:cNvPr>
          <p:cNvGrpSpPr/>
          <p:nvPr/>
        </p:nvGrpSpPr>
        <p:grpSpPr>
          <a:xfrm>
            <a:off x="533400" y="457200"/>
            <a:ext cx="8305800" cy="762000"/>
            <a:chOff x="419100" y="397342"/>
            <a:chExt cx="8305800" cy="762000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Bevel 1"/>
            <p:cNvSpPr/>
            <p:nvPr/>
          </p:nvSpPr>
          <p:spPr>
            <a:xfrm>
              <a:off x="419100" y="397342"/>
              <a:ext cx="8305800" cy="762000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" y="457200"/>
              <a:ext cx="7772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শ্রেণিকক্ষে সাধারণত কোন প্রকৃতির শিক্ষার্থী ক্যাপ্টেন নির্বাচিত হয়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Users\user account\Downloads\st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5" y="2133600"/>
            <a:ext cx="83058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51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0DB77E-C4C0-4665-8B54-146E72B5C340}"/>
              </a:ext>
            </a:extLst>
          </p:cNvPr>
          <p:cNvGrpSpPr/>
          <p:nvPr/>
        </p:nvGrpSpPr>
        <p:grpSpPr>
          <a:xfrm>
            <a:off x="533401" y="221917"/>
            <a:ext cx="8229600" cy="762000"/>
            <a:chOff x="457200" y="337810"/>
            <a:chExt cx="8229600" cy="762000"/>
          </a:xfrm>
        </p:grpSpPr>
        <p:sp>
          <p:nvSpPr>
            <p:cNvPr id="2" name="Vertical Scroll 1"/>
            <p:cNvSpPr/>
            <p:nvPr/>
          </p:nvSpPr>
          <p:spPr>
            <a:xfrm>
              <a:off x="457200" y="337810"/>
              <a:ext cx="8229600" cy="7620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0" y="457200"/>
              <a:ext cx="777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সকলেই কি দায়িত্ব গ্রহন বা নেতৃত্ব প্রদান করার মানষিকতা রাখে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4" name="Picture 2" descr="C:\Users\user account\Downloads\s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36713"/>
            <a:ext cx="8229600" cy="42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69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5E27D0-1D20-4E2C-8D03-6608E0526AEB}"/>
              </a:ext>
            </a:extLst>
          </p:cNvPr>
          <p:cNvGrpSpPr/>
          <p:nvPr/>
        </p:nvGrpSpPr>
        <p:grpSpPr>
          <a:xfrm>
            <a:off x="353786" y="381000"/>
            <a:ext cx="8256228" cy="685800"/>
            <a:chOff x="353786" y="381000"/>
            <a:chExt cx="8256228" cy="685800"/>
          </a:xfrm>
          <a:solidFill>
            <a:schemeClr val="bg1">
              <a:lumMod val="85000"/>
            </a:schemeClr>
          </a:solidFill>
        </p:grpSpPr>
        <p:sp>
          <p:nvSpPr>
            <p:cNvPr id="2" name="Flowchart: Alternate Process 1"/>
            <p:cNvSpPr/>
            <p:nvPr/>
          </p:nvSpPr>
          <p:spPr>
            <a:xfrm>
              <a:off x="353786" y="381000"/>
              <a:ext cx="8256228" cy="685800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381000"/>
              <a:ext cx="790001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ব্যবসায়ের সকল অংশীদার কি সমান দায়িত্ব পালন করে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3386F5E-CED5-4AE5-9410-7C0154A02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6" y="1428750"/>
            <a:ext cx="8232028" cy="46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4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533400" y="1447800"/>
            <a:ext cx="7772400" cy="43434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অংশীদারের প্রকারভেদ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62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4800" y="685800"/>
            <a:ext cx="8229600" cy="4876800"/>
          </a:xfrm>
          <a:prstGeom prst="bevel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অংশীদারদের প্রকারভেদ ব্যাখ্যা করতে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সাধারণ, ঘুমন্ত ও নামমাত্র অংশীদারের বৈশিষ্ট্য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বর্ণনা করতে পারবে।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আপাতদৃষ্টিতে, সীমিত ও আচরণে অনুমিত অংশীদার</a:t>
            </a:r>
          </a:p>
          <a:p>
            <a:pPr algn="just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সম্পর্কে ব্যাখ্যা করতে পারবে।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4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1590"/>
              </p:ext>
            </p:extLst>
          </p:nvPr>
        </p:nvGraphicFramePr>
        <p:xfrm>
          <a:off x="838199" y="1371600"/>
          <a:ext cx="7467600" cy="4089702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77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প্রকার</a:t>
                      </a:r>
                      <a:r>
                        <a:rPr lang="bn-IN" sz="4000" b="1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অংশীদার</a:t>
                      </a:r>
                      <a:endParaRPr lang="en-US" b="1" dirty="0">
                        <a:solidFill>
                          <a:srgbClr val="0033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সাধারণ অংশীদার (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Ordinary Partner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২। ঘুমন্ত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অংশীদার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( Sleeping Partner 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৩। নামমাত্র অংশীদার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( Nominal Partner 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৪। আপাতদৃষ্টিতে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অংশীদার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(Quasi Partner 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৫। সীমিত অংশীদার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( Limited Partner 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৬। আচরণে অনুমিত অংশীদার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( Partner by holding out 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06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599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Franklin Gothic Medium</vt:lpstr>
      <vt:lpstr>NikoshBAN</vt:lpstr>
      <vt:lpstr>SutonnyMJ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889</cp:revision>
  <dcterms:created xsi:type="dcterms:W3CDTF">2006-08-16T00:00:00Z</dcterms:created>
  <dcterms:modified xsi:type="dcterms:W3CDTF">2019-11-09T00:57:48Z</dcterms:modified>
</cp:coreProperties>
</file>