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8" r:id="rId8"/>
    <p:sldId id="261" r:id="rId9"/>
    <p:sldId id="262" r:id="rId10"/>
    <p:sldId id="263" r:id="rId11"/>
    <p:sldId id="264" r:id="rId12"/>
    <p:sldId id="265" r:id="rId13"/>
    <p:sldId id="266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3F76D-074E-4897-975F-F4238D9E7083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9BB18186-477D-4BF6-AFC2-B0D25A94FDDD}">
      <dgm:prSet phldrT="[Text]" custT="1"/>
      <dgm:spPr/>
      <dgm:t>
        <a:bodyPr/>
        <a:lstStyle/>
        <a:p>
          <a:r>
            <a:rPr lang="bn-IN" sz="2400" dirty="0" smtClean="0">
              <a:latin typeface="SutonnyOMJ" pitchFamily="2" charset="0"/>
              <a:cs typeface="SutonnyOMJ" pitchFamily="2" charset="0"/>
            </a:rPr>
            <a:t>কবি মা,রুফ আররুসাফী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74EDE4FB-740C-4180-B983-E2A66ADA6C19}" type="parTrans" cxnId="{7733D603-E81E-43F3-8AE3-493AE2370403}">
      <dgm:prSet/>
      <dgm:spPr/>
      <dgm:t>
        <a:bodyPr/>
        <a:lstStyle/>
        <a:p>
          <a:endParaRPr lang="en-US" sz="1050">
            <a:latin typeface="SutonnyOMJ" pitchFamily="2" charset="0"/>
            <a:cs typeface="SutonnyOMJ" pitchFamily="2" charset="0"/>
          </a:endParaRPr>
        </a:p>
      </dgm:t>
    </dgm:pt>
    <dgm:pt modelId="{66C6F67D-6EBD-4DEE-B2EC-460F6D46A118}" type="sibTrans" cxnId="{7733D603-E81E-43F3-8AE3-493AE2370403}">
      <dgm:prSet/>
      <dgm:spPr/>
      <dgm:t>
        <a:bodyPr/>
        <a:lstStyle/>
        <a:p>
          <a:endParaRPr lang="en-US" sz="1050">
            <a:latin typeface="SutonnyOMJ" pitchFamily="2" charset="0"/>
            <a:cs typeface="SutonnyOMJ" pitchFamily="2" charset="0"/>
          </a:endParaRPr>
        </a:p>
      </dgm:t>
    </dgm:pt>
    <dgm:pt modelId="{B643352E-0BCC-4BE1-BD64-1ABC422A8520}">
      <dgm:prSet phldrT="[Text]" custT="1"/>
      <dgm:spPr/>
      <dgm:t>
        <a:bodyPr/>
        <a:lstStyle/>
        <a:p>
          <a:pPr>
            <a:lnSpc>
              <a:spcPts val="2000"/>
            </a:lnSpc>
          </a:pPr>
          <a:r>
            <a:rPr lang="bn-IN" sz="2800" dirty="0" smtClean="0">
              <a:latin typeface="SutonnyOMJ" pitchFamily="2" charset="0"/>
              <a:cs typeface="SutonnyOMJ" pitchFamily="2" charset="0"/>
            </a:rPr>
            <a:t>জন্ম</a:t>
          </a:r>
        </a:p>
        <a:p>
          <a:pPr>
            <a:lnSpc>
              <a:spcPts val="2000"/>
            </a:lnSpc>
          </a:pPr>
          <a:r>
            <a:rPr lang="bn-IN" sz="2800" dirty="0" smtClean="0">
              <a:latin typeface="SutonnyOMJ" pitchFamily="2" charset="0"/>
              <a:cs typeface="SutonnyOMJ" pitchFamily="2" charset="0"/>
            </a:rPr>
            <a:t>১২৯২হি; </a:t>
          </a:r>
        </a:p>
        <a:p>
          <a:pPr>
            <a:lnSpc>
              <a:spcPts val="2000"/>
            </a:lnSpc>
          </a:pPr>
          <a:r>
            <a:rPr lang="bn-IN" sz="2800" dirty="0" smtClean="0">
              <a:latin typeface="SutonnyOMJ" pitchFamily="2" charset="0"/>
              <a:cs typeface="SutonnyOMJ" pitchFamily="2" charset="0"/>
            </a:rPr>
            <a:t>১৮৭৫খ্রিঃ 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B5BD358B-A354-489D-A8D3-D003857A5B2D}" type="parTrans" cxnId="{1BA38601-6D93-4F75-9F7B-6CEA561A5565}">
      <dgm:prSet custT="1"/>
      <dgm:spPr/>
      <dgm:t>
        <a:bodyPr/>
        <a:lstStyle/>
        <a:p>
          <a:endParaRPr lang="en-US" sz="600">
            <a:latin typeface="SutonnyOMJ" pitchFamily="2" charset="0"/>
            <a:cs typeface="SutonnyOMJ" pitchFamily="2" charset="0"/>
          </a:endParaRPr>
        </a:p>
      </dgm:t>
    </dgm:pt>
    <dgm:pt modelId="{9D864223-0035-4AA4-A74A-00A567635F50}" type="sibTrans" cxnId="{1BA38601-6D93-4F75-9F7B-6CEA561A5565}">
      <dgm:prSet/>
      <dgm:spPr/>
      <dgm:t>
        <a:bodyPr/>
        <a:lstStyle/>
        <a:p>
          <a:endParaRPr lang="en-US" sz="1050">
            <a:latin typeface="SutonnyOMJ" pitchFamily="2" charset="0"/>
            <a:cs typeface="SutonnyOMJ" pitchFamily="2" charset="0"/>
          </a:endParaRPr>
        </a:p>
      </dgm:t>
    </dgm:pt>
    <dgm:pt modelId="{640EE3F4-A17F-4DF7-B3A0-1027A709B499}">
      <dgm:prSet phldrT="[Text]" custT="1"/>
      <dgm:spPr/>
      <dgm:t>
        <a:bodyPr/>
        <a:lstStyle/>
        <a:p>
          <a:r>
            <a:rPr lang="bn-IN" sz="2000" dirty="0" smtClean="0">
              <a:latin typeface="SutonnyOMJ" pitchFamily="2" charset="0"/>
              <a:cs typeface="SutonnyOMJ" pitchFamily="2" charset="0"/>
            </a:rPr>
            <a:t>তিনি সাংস্কৃতিক, সমাজ সংস্কারক রাজনীতিবিদ ছিলেন। </a:t>
          </a:r>
          <a:endParaRPr lang="en-US" sz="2000" dirty="0">
            <a:latin typeface="SutonnyOMJ" pitchFamily="2" charset="0"/>
            <a:cs typeface="SutonnyOMJ" pitchFamily="2" charset="0"/>
          </a:endParaRPr>
        </a:p>
      </dgm:t>
    </dgm:pt>
    <dgm:pt modelId="{731809D8-D7C3-4D06-A49F-178A7283690A}" type="parTrans" cxnId="{815F1062-3407-4E4B-AEAF-357B64766654}">
      <dgm:prSet custT="1"/>
      <dgm:spPr/>
      <dgm:t>
        <a:bodyPr/>
        <a:lstStyle/>
        <a:p>
          <a:endParaRPr lang="en-US" sz="600">
            <a:latin typeface="SutonnyOMJ" pitchFamily="2" charset="0"/>
            <a:cs typeface="SutonnyOMJ" pitchFamily="2" charset="0"/>
          </a:endParaRPr>
        </a:p>
      </dgm:t>
    </dgm:pt>
    <dgm:pt modelId="{3E735476-44A3-42FC-B030-E6BF021972A1}" type="sibTrans" cxnId="{815F1062-3407-4E4B-AEAF-357B64766654}">
      <dgm:prSet/>
      <dgm:spPr/>
      <dgm:t>
        <a:bodyPr/>
        <a:lstStyle/>
        <a:p>
          <a:endParaRPr lang="en-US" sz="1050">
            <a:latin typeface="SutonnyOMJ" pitchFamily="2" charset="0"/>
            <a:cs typeface="SutonnyOMJ" pitchFamily="2" charset="0"/>
          </a:endParaRPr>
        </a:p>
      </dgm:t>
    </dgm:pt>
    <dgm:pt modelId="{80DDDDD8-22E0-48D6-8AA8-1F265623421D}">
      <dgm:prSet phldrT="[Text]" custT="1"/>
      <dgm:spPr/>
      <dgm:t>
        <a:bodyPr/>
        <a:lstStyle/>
        <a:p>
          <a:r>
            <a:rPr lang="bn-IN" sz="2400" dirty="0" smtClean="0">
              <a:latin typeface="SutonnyOMJ" pitchFamily="2" charset="0"/>
              <a:cs typeface="SutonnyOMJ" pitchFamily="2" charset="0"/>
            </a:rPr>
            <a:t>মৃত্যুঃ ১৩৬৪ হিঃ ১৯৪৫খ্রিঃ ১৬ই মার্চ 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5EA524EC-3EC1-40E7-A70E-00F5161307A6}" type="parTrans" cxnId="{AA789280-1E13-4577-8D67-28A20B1AFAB6}">
      <dgm:prSet custT="1"/>
      <dgm:spPr/>
      <dgm:t>
        <a:bodyPr/>
        <a:lstStyle/>
        <a:p>
          <a:endParaRPr lang="en-US" sz="600">
            <a:latin typeface="SutonnyOMJ" pitchFamily="2" charset="0"/>
            <a:cs typeface="SutonnyOMJ" pitchFamily="2" charset="0"/>
          </a:endParaRPr>
        </a:p>
      </dgm:t>
    </dgm:pt>
    <dgm:pt modelId="{4E25CB3E-9BF9-4988-82BE-EB188E281598}" type="sibTrans" cxnId="{AA789280-1E13-4577-8D67-28A20B1AFAB6}">
      <dgm:prSet/>
      <dgm:spPr/>
      <dgm:t>
        <a:bodyPr/>
        <a:lstStyle/>
        <a:p>
          <a:endParaRPr lang="en-US" sz="1050">
            <a:latin typeface="SutonnyOMJ" pitchFamily="2" charset="0"/>
            <a:cs typeface="SutonnyOMJ" pitchFamily="2" charset="0"/>
          </a:endParaRPr>
        </a:p>
      </dgm:t>
    </dgm:pt>
    <dgm:pt modelId="{F70AE9A2-3D43-42F4-9229-53BE01801C99}">
      <dgm:prSet custT="1"/>
      <dgm:spPr/>
      <dgm:t>
        <a:bodyPr/>
        <a:lstStyle/>
        <a:p>
          <a:r>
            <a:rPr lang="bn-IN" sz="2400" dirty="0" smtClean="0">
              <a:latin typeface="SutonnyOMJ" pitchFamily="2" charset="0"/>
              <a:cs typeface="SutonnyOMJ" pitchFamily="2" charset="0"/>
            </a:rPr>
            <a:t>তার প্রসিদ্ধগ্রন্থ মুহাদারাতুল আদাবুল আরাবি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2DBEC140-4BE2-4596-B0BC-7198276D2B2B}" type="parTrans" cxnId="{DEE778E4-1527-4E69-9364-3FB109BB91F8}">
      <dgm:prSet/>
      <dgm:spPr/>
      <dgm:t>
        <a:bodyPr/>
        <a:lstStyle/>
        <a:p>
          <a:endParaRPr lang="en-US"/>
        </a:p>
      </dgm:t>
    </dgm:pt>
    <dgm:pt modelId="{15A8C64D-0D0A-4EF2-9FEC-D7C287DA7FBF}" type="sibTrans" cxnId="{DEE778E4-1527-4E69-9364-3FB109BB91F8}">
      <dgm:prSet/>
      <dgm:spPr/>
      <dgm:t>
        <a:bodyPr/>
        <a:lstStyle/>
        <a:p>
          <a:endParaRPr lang="en-US"/>
        </a:p>
      </dgm:t>
    </dgm:pt>
    <dgm:pt modelId="{7DDCAE88-DB97-4E40-93A6-F294B618ACBC}" type="pres">
      <dgm:prSet presAssocID="{7A23F76D-074E-4897-975F-F4238D9E7083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8A551B-DD4B-457F-ACBA-A51ACC098FFD}" type="pres">
      <dgm:prSet presAssocID="{9BB18186-477D-4BF6-AFC2-B0D25A94FDDD}" presName="centerShape" presStyleLbl="node0" presStyleIdx="0" presStyleCnt="1"/>
      <dgm:spPr/>
      <dgm:t>
        <a:bodyPr/>
        <a:lstStyle/>
        <a:p>
          <a:endParaRPr lang="en-US"/>
        </a:p>
      </dgm:t>
    </dgm:pt>
    <dgm:pt modelId="{50D43D89-3139-46FE-BF3B-0E36D1C9E5A2}" type="pres">
      <dgm:prSet presAssocID="{B5BD358B-A354-489D-A8D3-D003857A5B2D}" presName="Name9" presStyleLbl="parChTrans1D2" presStyleIdx="0" presStyleCnt="4"/>
      <dgm:spPr/>
      <dgm:t>
        <a:bodyPr/>
        <a:lstStyle/>
        <a:p>
          <a:endParaRPr lang="en-US"/>
        </a:p>
      </dgm:t>
    </dgm:pt>
    <dgm:pt modelId="{3EB6E501-3F6A-4AFC-B359-AB39CB6964B0}" type="pres">
      <dgm:prSet presAssocID="{B5BD358B-A354-489D-A8D3-D003857A5B2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854A68C4-2ED0-4F8E-92D8-3297CFBFD67F}" type="pres">
      <dgm:prSet presAssocID="{B643352E-0BCC-4BE1-BD64-1ABC422A852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377D89-088B-4870-A3D7-DC9B6C5D5D24}" type="pres">
      <dgm:prSet presAssocID="{731809D8-D7C3-4D06-A49F-178A7283690A}" presName="Name9" presStyleLbl="parChTrans1D2" presStyleIdx="1" presStyleCnt="4"/>
      <dgm:spPr/>
      <dgm:t>
        <a:bodyPr/>
        <a:lstStyle/>
        <a:p>
          <a:endParaRPr lang="en-US"/>
        </a:p>
      </dgm:t>
    </dgm:pt>
    <dgm:pt modelId="{A685870C-D8F9-4DEE-8BE5-6DCCB378C51A}" type="pres">
      <dgm:prSet presAssocID="{731809D8-D7C3-4D06-A49F-178A7283690A}" presName="connTx" presStyleLbl="parChTrans1D2" presStyleIdx="1" presStyleCnt="4"/>
      <dgm:spPr/>
      <dgm:t>
        <a:bodyPr/>
        <a:lstStyle/>
        <a:p>
          <a:endParaRPr lang="en-US"/>
        </a:p>
      </dgm:t>
    </dgm:pt>
    <dgm:pt modelId="{D7E66E80-AD9C-4B74-BFEC-1A7DCE484E04}" type="pres">
      <dgm:prSet presAssocID="{640EE3F4-A17F-4DF7-B3A0-1027A709B49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BFBE63-4B0D-4599-BD53-8C010E9B1ACB}" type="pres">
      <dgm:prSet presAssocID="{2DBEC140-4BE2-4596-B0BC-7198276D2B2B}" presName="Name9" presStyleLbl="parChTrans1D2" presStyleIdx="2" presStyleCnt="4"/>
      <dgm:spPr/>
      <dgm:t>
        <a:bodyPr/>
        <a:lstStyle/>
        <a:p>
          <a:endParaRPr lang="en-US"/>
        </a:p>
      </dgm:t>
    </dgm:pt>
    <dgm:pt modelId="{2B56E774-68E6-4B12-8DE1-78DAC83F53B4}" type="pres">
      <dgm:prSet presAssocID="{2DBEC140-4BE2-4596-B0BC-7198276D2B2B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79F6A0F-63AE-4712-BC34-6450C0153A4F}" type="pres">
      <dgm:prSet presAssocID="{F70AE9A2-3D43-42F4-9229-53BE01801C9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45DD186-E393-46B5-A6F8-7A2E0C41B502}" type="pres">
      <dgm:prSet presAssocID="{5EA524EC-3EC1-40E7-A70E-00F5161307A6}" presName="Name9" presStyleLbl="parChTrans1D2" presStyleIdx="3" presStyleCnt="4"/>
      <dgm:spPr/>
      <dgm:t>
        <a:bodyPr/>
        <a:lstStyle/>
        <a:p>
          <a:endParaRPr lang="en-US"/>
        </a:p>
      </dgm:t>
    </dgm:pt>
    <dgm:pt modelId="{F4E18235-688F-437F-86FE-9526F90AE55C}" type="pres">
      <dgm:prSet presAssocID="{5EA524EC-3EC1-40E7-A70E-00F5161307A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014EB5A7-D499-4FE8-87D6-7C1DB58D4598}" type="pres">
      <dgm:prSet presAssocID="{80DDDDD8-22E0-48D6-8AA8-1F265623421D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DF1ACD4-0C82-4B36-8D2C-15AD9B21236B}" type="presOf" srcId="{B5BD358B-A354-489D-A8D3-D003857A5B2D}" destId="{50D43D89-3139-46FE-BF3B-0E36D1C9E5A2}" srcOrd="0" destOrd="0" presId="urn:microsoft.com/office/officeart/2005/8/layout/radial1"/>
    <dgm:cxn modelId="{DEBE71D7-F879-47E8-80F3-FF2A9895B40E}" type="presOf" srcId="{B643352E-0BCC-4BE1-BD64-1ABC422A8520}" destId="{854A68C4-2ED0-4F8E-92D8-3297CFBFD67F}" srcOrd="0" destOrd="0" presId="urn:microsoft.com/office/officeart/2005/8/layout/radial1"/>
    <dgm:cxn modelId="{FE4B43C4-8BD6-4C61-BE38-C13C11164CD3}" type="presOf" srcId="{80DDDDD8-22E0-48D6-8AA8-1F265623421D}" destId="{014EB5A7-D499-4FE8-87D6-7C1DB58D4598}" srcOrd="0" destOrd="0" presId="urn:microsoft.com/office/officeart/2005/8/layout/radial1"/>
    <dgm:cxn modelId="{815F1062-3407-4E4B-AEAF-357B64766654}" srcId="{9BB18186-477D-4BF6-AFC2-B0D25A94FDDD}" destId="{640EE3F4-A17F-4DF7-B3A0-1027A709B499}" srcOrd="1" destOrd="0" parTransId="{731809D8-D7C3-4D06-A49F-178A7283690A}" sibTransId="{3E735476-44A3-42FC-B030-E6BF021972A1}"/>
    <dgm:cxn modelId="{310FEB58-A090-485D-8B0D-4312F212C21C}" type="presOf" srcId="{640EE3F4-A17F-4DF7-B3A0-1027A709B499}" destId="{D7E66E80-AD9C-4B74-BFEC-1A7DCE484E04}" srcOrd="0" destOrd="0" presId="urn:microsoft.com/office/officeart/2005/8/layout/radial1"/>
    <dgm:cxn modelId="{17ABB93B-2526-4BB2-8FC4-8E5686BE7CB8}" type="presOf" srcId="{9BB18186-477D-4BF6-AFC2-B0D25A94FDDD}" destId="{358A551B-DD4B-457F-ACBA-A51ACC098FFD}" srcOrd="0" destOrd="0" presId="urn:microsoft.com/office/officeart/2005/8/layout/radial1"/>
    <dgm:cxn modelId="{0DE0A64C-DA59-49BA-8859-0FA3432BA1E4}" type="presOf" srcId="{F70AE9A2-3D43-42F4-9229-53BE01801C99}" destId="{479F6A0F-63AE-4712-BC34-6450C0153A4F}" srcOrd="0" destOrd="0" presId="urn:microsoft.com/office/officeart/2005/8/layout/radial1"/>
    <dgm:cxn modelId="{F98DBDEE-289C-404B-9A12-B1A58D3C403F}" type="presOf" srcId="{2DBEC140-4BE2-4596-B0BC-7198276D2B2B}" destId="{E2BFBE63-4B0D-4599-BD53-8C010E9B1ACB}" srcOrd="0" destOrd="0" presId="urn:microsoft.com/office/officeart/2005/8/layout/radial1"/>
    <dgm:cxn modelId="{50DC6954-18E8-4B72-BB92-FBE6DD31AA0C}" type="presOf" srcId="{5EA524EC-3EC1-40E7-A70E-00F5161307A6}" destId="{F4E18235-688F-437F-86FE-9526F90AE55C}" srcOrd="1" destOrd="0" presId="urn:microsoft.com/office/officeart/2005/8/layout/radial1"/>
    <dgm:cxn modelId="{7733D603-E81E-43F3-8AE3-493AE2370403}" srcId="{7A23F76D-074E-4897-975F-F4238D9E7083}" destId="{9BB18186-477D-4BF6-AFC2-B0D25A94FDDD}" srcOrd="0" destOrd="0" parTransId="{74EDE4FB-740C-4180-B983-E2A66ADA6C19}" sibTransId="{66C6F67D-6EBD-4DEE-B2EC-460F6D46A118}"/>
    <dgm:cxn modelId="{AA789280-1E13-4577-8D67-28A20B1AFAB6}" srcId="{9BB18186-477D-4BF6-AFC2-B0D25A94FDDD}" destId="{80DDDDD8-22E0-48D6-8AA8-1F265623421D}" srcOrd="3" destOrd="0" parTransId="{5EA524EC-3EC1-40E7-A70E-00F5161307A6}" sibTransId="{4E25CB3E-9BF9-4988-82BE-EB188E281598}"/>
    <dgm:cxn modelId="{B915D836-BC9E-43B3-AB21-92905CFB5EFE}" type="presOf" srcId="{B5BD358B-A354-489D-A8D3-D003857A5B2D}" destId="{3EB6E501-3F6A-4AFC-B359-AB39CB6964B0}" srcOrd="1" destOrd="0" presId="urn:microsoft.com/office/officeart/2005/8/layout/radial1"/>
    <dgm:cxn modelId="{5C977768-3F9A-4631-B5A0-0CE1896E884D}" type="presOf" srcId="{731809D8-D7C3-4D06-A49F-178A7283690A}" destId="{A685870C-D8F9-4DEE-8BE5-6DCCB378C51A}" srcOrd="1" destOrd="0" presId="urn:microsoft.com/office/officeart/2005/8/layout/radial1"/>
    <dgm:cxn modelId="{D041688F-1A25-4A7C-BF8E-118D4C30D8EE}" type="presOf" srcId="{7A23F76D-074E-4897-975F-F4238D9E7083}" destId="{7DDCAE88-DB97-4E40-93A6-F294B618ACBC}" srcOrd="0" destOrd="0" presId="urn:microsoft.com/office/officeart/2005/8/layout/radial1"/>
    <dgm:cxn modelId="{6F2D6BE6-7376-4AE2-8FC9-B8022004ED99}" type="presOf" srcId="{731809D8-D7C3-4D06-A49F-178A7283690A}" destId="{CC377D89-088B-4870-A3D7-DC9B6C5D5D24}" srcOrd="0" destOrd="0" presId="urn:microsoft.com/office/officeart/2005/8/layout/radial1"/>
    <dgm:cxn modelId="{9BFC6F3F-4544-4DAA-B71F-B64A3C88A49C}" type="presOf" srcId="{5EA524EC-3EC1-40E7-A70E-00F5161307A6}" destId="{F45DD186-E393-46B5-A6F8-7A2E0C41B502}" srcOrd="0" destOrd="0" presId="urn:microsoft.com/office/officeart/2005/8/layout/radial1"/>
    <dgm:cxn modelId="{DEE778E4-1527-4E69-9364-3FB109BB91F8}" srcId="{9BB18186-477D-4BF6-AFC2-B0D25A94FDDD}" destId="{F70AE9A2-3D43-42F4-9229-53BE01801C99}" srcOrd="2" destOrd="0" parTransId="{2DBEC140-4BE2-4596-B0BC-7198276D2B2B}" sibTransId="{15A8C64D-0D0A-4EF2-9FEC-D7C287DA7FBF}"/>
    <dgm:cxn modelId="{21266C42-D8D3-410C-82A2-74E5A0A71F6B}" type="presOf" srcId="{2DBEC140-4BE2-4596-B0BC-7198276D2B2B}" destId="{2B56E774-68E6-4B12-8DE1-78DAC83F53B4}" srcOrd="1" destOrd="0" presId="urn:microsoft.com/office/officeart/2005/8/layout/radial1"/>
    <dgm:cxn modelId="{1BA38601-6D93-4F75-9F7B-6CEA561A5565}" srcId="{9BB18186-477D-4BF6-AFC2-B0D25A94FDDD}" destId="{B643352E-0BCC-4BE1-BD64-1ABC422A8520}" srcOrd="0" destOrd="0" parTransId="{B5BD358B-A354-489D-A8D3-D003857A5B2D}" sibTransId="{9D864223-0035-4AA4-A74A-00A567635F50}"/>
    <dgm:cxn modelId="{D295465E-AE76-47A7-856B-B18D544A55C4}" type="presParOf" srcId="{7DDCAE88-DB97-4E40-93A6-F294B618ACBC}" destId="{358A551B-DD4B-457F-ACBA-A51ACC098FFD}" srcOrd="0" destOrd="0" presId="urn:microsoft.com/office/officeart/2005/8/layout/radial1"/>
    <dgm:cxn modelId="{86301D7C-AC72-4914-8B50-C863D1C896EB}" type="presParOf" srcId="{7DDCAE88-DB97-4E40-93A6-F294B618ACBC}" destId="{50D43D89-3139-46FE-BF3B-0E36D1C9E5A2}" srcOrd="1" destOrd="0" presId="urn:microsoft.com/office/officeart/2005/8/layout/radial1"/>
    <dgm:cxn modelId="{875B97C9-8A36-4D91-BD53-DE3F1934F9DD}" type="presParOf" srcId="{50D43D89-3139-46FE-BF3B-0E36D1C9E5A2}" destId="{3EB6E501-3F6A-4AFC-B359-AB39CB6964B0}" srcOrd="0" destOrd="0" presId="urn:microsoft.com/office/officeart/2005/8/layout/radial1"/>
    <dgm:cxn modelId="{DF966D57-6005-45E0-9667-84413868ABD7}" type="presParOf" srcId="{7DDCAE88-DB97-4E40-93A6-F294B618ACBC}" destId="{854A68C4-2ED0-4F8E-92D8-3297CFBFD67F}" srcOrd="2" destOrd="0" presId="urn:microsoft.com/office/officeart/2005/8/layout/radial1"/>
    <dgm:cxn modelId="{CEBDDC5A-8375-42FB-B8B2-F2E85531BDD6}" type="presParOf" srcId="{7DDCAE88-DB97-4E40-93A6-F294B618ACBC}" destId="{CC377D89-088B-4870-A3D7-DC9B6C5D5D24}" srcOrd="3" destOrd="0" presId="urn:microsoft.com/office/officeart/2005/8/layout/radial1"/>
    <dgm:cxn modelId="{D5E4DB15-9F3F-46F5-96CF-815776E402FA}" type="presParOf" srcId="{CC377D89-088B-4870-A3D7-DC9B6C5D5D24}" destId="{A685870C-D8F9-4DEE-8BE5-6DCCB378C51A}" srcOrd="0" destOrd="0" presId="urn:microsoft.com/office/officeart/2005/8/layout/radial1"/>
    <dgm:cxn modelId="{1DF4F24A-596B-4B4D-A30D-53E2262B33FF}" type="presParOf" srcId="{7DDCAE88-DB97-4E40-93A6-F294B618ACBC}" destId="{D7E66E80-AD9C-4B74-BFEC-1A7DCE484E04}" srcOrd="4" destOrd="0" presId="urn:microsoft.com/office/officeart/2005/8/layout/radial1"/>
    <dgm:cxn modelId="{3BB1068A-58DA-4018-A01B-A111F17263BD}" type="presParOf" srcId="{7DDCAE88-DB97-4E40-93A6-F294B618ACBC}" destId="{E2BFBE63-4B0D-4599-BD53-8C010E9B1ACB}" srcOrd="5" destOrd="0" presId="urn:microsoft.com/office/officeart/2005/8/layout/radial1"/>
    <dgm:cxn modelId="{79969B6B-C330-4C77-9BF7-458EA7E8D4C1}" type="presParOf" srcId="{E2BFBE63-4B0D-4599-BD53-8C010E9B1ACB}" destId="{2B56E774-68E6-4B12-8DE1-78DAC83F53B4}" srcOrd="0" destOrd="0" presId="urn:microsoft.com/office/officeart/2005/8/layout/radial1"/>
    <dgm:cxn modelId="{190AAACD-4A92-4DF9-B5EB-1462BF576E21}" type="presParOf" srcId="{7DDCAE88-DB97-4E40-93A6-F294B618ACBC}" destId="{479F6A0F-63AE-4712-BC34-6450C0153A4F}" srcOrd="6" destOrd="0" presId="urn:microsoft.com/office/officeart/2005/8/layout/radial1"/>
    <dgm:cxn modelId="{0E2A1B9D-4EAE-4715-A8EF-E8F72113AF44}" type="presParOf" srcId="{7DDCAE88-DB97-4E40-93A6-F294B618ACBC}" destId="{F45DD186-E393-46B5-A6F8-7A2E0C41B502}" srcOrd="7" destOrd="0" presId="urn:microsoft.com/office/officeart/2005/8/layout/radial1"/>
    <dgm:cxn modelId="{D4E195EC-B503-4F34-A742-748ECD81B447}" type="presParOf" srcId="{F45DD186-E393-46B5-A6F8-7A2E0C41B502}" destId="{F4E18235-688F-437F-86FE-9526F90AE55C}" srcOrd="0" destOrd="0" presId="urn:microsoft.com/office/officeart/2005/8/layout/radial1"/>
    <dgm:cxn modelId="{72D76561-82B3-4E76-A3EE-B1ED118CB9FF}" type="presParOf" srcId="{7DDCAE88-DB97-4E40-93A6-F294B618ACBC}" destId="{014EB5A7-D499-4FE8-87D6-7C1DB58D4598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A551B-DD4B-457F-ACBA-A51ACC098FFD}">
      <dsp:nvSpPr>
        <dsp:cNvPr id="0" name=""/>
        <dsp:cNvSpPr/>
      </dsp:nvSpPr>
      <dsp:spPr>
        <a:xfrm>
          <a:off x="3491749" y="2120149"/>
          <a:ext cx="1627100" cy="16271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SutonnyOMJ" pitchFamily="2" charset="0"/>
              <a:cs typeface="SutonnyOMJ" pitchFamily="2" charset="0"/>
            </a:rPr>
            <a:t>কবি মা,রুফ আররুসাফী</a:t>
          </a:r>
          <a:endParaRPr lang="en-US" sz="2400" kern="1200" dirty="0">
            <a:latin typeface="SutonnyOMJ" pitchFamily="2" charset="0"/>
            <a:cs typeface="SutonnyOMJ" pitchFamily="2" charset="0"/>
          </a:endParaRPr>
        </a:p>
      </dsp:txBody>
      <dsp:txXfrm>
        <a:off x="3730032" y="2358432"/>
        <a:ext cx="1150534" cy="1150534"/>
      </dsp:txXfrm>
    </dsp:sp>
    <dsp:sp modelId="{50D43D89-3139-46FE-BF3B-0E36D1C9E5A2}">
      <dsp:nvSpPr>
        <dsp:cNvPr id="0" name=""/>
        <dsp:cNvSpPr/>
      </dsp:nvSpPr>
      <dsp:spPr>
        <a:xfrm rot="16200000">
          <a:off x="4060976" y="1858819"/>
          <a:ext cx="488647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88647" y="17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SutonnyOMJ" pitchFamily="2" charset="0"/>
            <a:cs typeface="SutonnyOMJ" pitchFamily="2" charset="0"/>
          </a:endParaRPr>
        </a:p>
      </dsp:txBody>
      <dsp:txXfrm>
        <a:off x="4293083" y="1863609"/>
        <a:ext cx="24432" cy="24432"/>
      </dsp:txXfrm>
    </dsp:sp>
    <dsp:sp modelId="{854A68C4-2ED0-4F8E-92D8-3297CFBFD67F}">
      <dsp:nvSpPr>
        <dsp:cNvPr id="0" name=""/>
        <dsp:cNvSpPr/>
      </dsp:nvSpPr>
      <dsp:spPr>
        <a:xfrm>
          <a:off x="3491749" y="4401"/>
          <a:ext cx="1627100" cy="1627100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SutonnyOMJ" pitchFamily="2" charset="0"/>
              <a:cs typeface="SutonnyOMJ" pitchFamily="2" charset="0"/>
            </a:rPr>
            <a:t>জন্ম</a:t>
          </a:r>
        </a:p>
        <a:p>
          <a:pPr lvl="0" algn="ctr" defTabSz="12446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SutonnyOMJ" pitchFamily="2" charset="0"/>
              <a:cs typeface="SutonnyOMJ" pitchFamily="2" charset="0"/>
            </a:rPr>
            <a:t>১২৯২হি; </a:t>
          </a:r>
        </a:p>
        <a:p>
          <a:pPr lvl="0" algn="ctr" defTabSz="1244600">
            <a:lnSpc>
              <a:spcPts val="2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>
              <a:latin typeface="SutonnyOMJ" pitchFamily="2" charset="0"/>
              <a:cs typeface="SutonnyOMJ" pitchFamily="2" charset="0"/>
            </a:rPr>
            <a:t>১৮৭৫খ্রিঃ </a:t>
          </a:r>
          <a:endParaRPr lang="en-US" sz="2800" kern="1200" dirty="0">
            <a:latin typeface="SutonnyOMJ" pitchFamily="2" charset="0"/>
            <a:cs typeface="SutonnyOMJ" pitchFamily="2" charset="0"/>
          </a:endParaRPr>
        </a:p>
      </dsp:txBody>
      <dsp:txXfrm>
        <a:off x="3730032" y="242684"/>
        <a:ext cx="1150534" cy="1150534"/>
      </dsp:txXfrm>
    </dsp:sp>
    <dsp:sp modelId="{CC377D89-088B-4870-A3D7-DC9B6C5D5D24}">
      <dsp:nvSpPr>
        <dsp:cNvPr id="0" name=""/>
        <dsp:cNvSpPr/>
      </dsp:nvSpPr>
      <dsp:spPr>
        <a:xfrm>
          <a:off x="5118850" y="2916693"/>
          <a:ext cx="488647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88647" y="17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SutonnyOMJ" pitchFamily="2" charset="0"/>
            <a:cs typeface="SutonnyOMJ" pitchFamily="2" charset="0"/>
          </a:endParaRPr>
        </a:p>
      </dsp:txBody>
      <dsp:txXfrm>
        <a:off x="5350957" y="2921483"/>
        <a:ext cx="24432" cy="24432"/>
      </dsp:txXfrm>
    </dsp:sp>
    <dsp:sp modelId="{D7E66E80-AD9C-4B74-BFEC-1A7DCE484E04}">
      <dsp:nvSpPr>
        <dsp:cNvPr id="0" name=""/>
        <dsp:cNvSpPr/>
      </dsp:nvSpPr>
      <dsp:spPr>
        <a:xfrm>
          <a:off x="5607497" y="2120149"/>
          <a:ext cx="1627100" cy="1627100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000" kern="1200" dirty="0" smtClean="0">
              <a:latin typeface="SutonnyOMJ" pitchFamily="2" charset="0"/>
              <a:cs typeface="SutonnyOMJ" pitchFamily="2" charset="0"/>
            </a:rPr>
            <a:t>তিনি সাংস্কৃতিক, সমাজ সংস্কারক রাজনীতিবিদ ছিলেন। </a:t>
          </a:r>
          <a:endParaRPr lang="en-US" sz="2000" kern="1200" dirty="0">
            <a:latin typeface="SutonnyOMJ" pitchFamily="2" charset="0"/>
            <a:cs typeface="SutonnyOMJ" pitchFamily="2" charset="0"/>
          </a:endParaRPr>
        </a:p>
      </dsp:txBody>
      <dsp:txXfrm>
        <a:off x="5845780" y="2358432"/>
        <a:ext cx="1150534" cy="1150534"/>
      </dsp:txXfrm>
    </dsp:sp>
    <dsp:sp modelId="{E2BFBE63-4B0D-4599-BD53-8C010E9B1ACB}">
      <dsp:nvSpPr>
        <dsp:cNvPr id="0" name=""/>
        <dsp:cNvSpPr/>
      </dsp:nvSpPr>
      <dsp:spPr>
        <a:xfrm rot="5400000">
          <a:off x="4060976" y="3974567"/>
          <a:ext cx="488647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88647" y="17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293083" y="3979357"/>
        <a:ext cx="24432" cy="24432"/>
      </dsp:txXfrm>
    </dsp:sp>
    <dsp:sp modelId="{479F6A0F-63AE-4712-BC34-6450C0153A4F}">
      <dsp:nvSpPr>
        <dsp:cNvPr id="0" name=""/>
        <dsp:cNvSpPr/>
      </dsp:nvSpPr>
      <dsp:spPr>
        <a:xfrm>
          <a:off x="3491749" y="4235897"/>
          <a:ext cx="1627100" cy="162710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SutonnyOMJ" pitchFamily="2" charset="0"/>
              <a:cs typeface="SutonnyOMJ" pitchFamily="2" charset="0"/>
            </a:rPr>
            <a:t>তার প্রসিদ্ধগ্রন্থ মুহাদারাতুল আদাবুল আরাবি</a:t>
          </a:r>
          <a:endParaRPr lang="en-US" sz="2400" kern="1200" dirty="0">
            <a:latin typeface="SutonnyOMJ" pitchFamily="2" charset="0"/>
            <a:cs typeface="SutonnyOMJ" pitchFamily="2" charset="0"/>
          </a:endParaRPr>
        </a:p>
      </dsp:txBody>
      <dsp:txXfrm>
        <a:off x="3730032" y="4474180"/>
        <a:ext cx="1150534" cy="1150534"/>
      </dsp:txXfrm>
    </dsp:sp>
    <dsp:sp modelId="{F45DD186-E393-46B5-A6F8-7A2E0C41B502}">
      <dsp:nvSpPr>
        <dsp:cNvPr id="0" name=""/>
        <dsp:cNvSpPr/>
      </dsp:nvSpPr>
      <dsp:spPr>
        <a:xfrm rot="10800000">
          <a:off x="3003102" y="2916693"/>
          <a:ext cx="488647" cy="34013"/>
        </a:xfrm>
        <a:custGeom>
          <a:avLst/>
          <a:gdLst/>
          <a:ahLst/>
          <a:cxnLst/>
          <a:rect l="0" t="0" r="0" b="0"/>
          <a:pathLst>
            <a:path>
              <a:moveTo>
                <a:pt x="0" y="17006"/>
              </a:moveTo>
              <a:lnTo>
                <a:pt x="488647" y="1700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>
            <a:latin typeface="SutonnyOMJ" pitchFamily="2" charset="0"/>
            <a:cs typeface="SutonnyOMJ" pitchFamily="2" charset="0"/>
          </a:endParaRPr>
        </a:p>
      </dsp:txBody>
      <dsp:txXfrm rot="10800000">
        <a:off x="3235209" y="2921483"/>
        <a:ext cx="24432" cy="24432"/>
      </dsp:txXfrm>
    </dsp:sp>
    <dsp:sp modelId="{014EB5A7-D499-4FE8-87D6-7C1DB58D4598}">
      <dsp:nvSpPr>
        <dsp:cNvPr id="0" name=""/>
        <dsp:cNvSpPr/>
      </dsp:nvSpPr>
      <dsp:spPr>
        <a:xfrm>
          <a:off x="1376001" y="2120149"/>
          <a:ext cx="1627100" cy="162710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400" kern="1200" dirty="0" smtClean="0">
              <a:latin typeface="SutonnyOMJ" pitchFamily="2" charset="0"/>
              <a:cs typeface="SutonnyOMJ" pitchFamily="2" charset="0"/>
            </a:rPr>
            <a:t>মৃত্যুঃ ১৩৬৪ হিঃ ১৯৪৫খ্রিঃ ১৬ই মার্চ </a:t>
          </a:r>
          <a:endParaRPr lang="en-US" sz="2400" kern="1200" dirty="0">
            <a:latin typeface="SutonnyOMJ" pitchFamily="2" charset="0"/>
            <a:cs typeface="SutonnyOMJ" pitchFamily="2" charset="0"/>
          </a:endParaRPr>
        </a:p>
      </dsp:txBody>
      <dsp:txXfrm>
        <a:off x="1614284" y="2358432"/>
        <a:ext cx="1150534" cy="11505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fazlurmonoara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92333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আরবি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১ম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পত্রের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ক্লাসে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সবাইকে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1447800" y="1184565"/>
            <a:ext cx="6248400" cy="5403274"/>
            <a:chOff x="1181100" y="990600"/>
            <a:chExt cx="6781800" cy="5867399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81100" y="1295398"/>
              <a:ext cx="6781800" cy="5562601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1181100" y="990600"/>
              <a:ext cx="6781800" cy="3733800"/>
            </a:xfrm>
            <a:prstGeom prst="rect">
              <a:avLst/>
            </a:prstGeom>
            <a:noFill/>
          </p:spPr>
          <p:txBody>
            <a:bodyPr wrap="square" rtlCol="0">
              <a:prstTxWarp prst="textArchUpPour">
                <a:avLst/>
              </a:prstTxWarp>
              <a:spAutoFit/>
            </a:bodyPr>
            <a:lstStyle/>
            <a:p>
              <a:pPr algn="ctr"/>
              <a:r>
                <a:rPr lang="bn-IN" sz="6600" dirty="0" smtClean="0">
                  <a:latin typeface="SutonnyOMJ" pitchFamily="2" charset="0"/>
                  <a:cs typeface="SutonnyOMJ" pitchFamily="2" charset="0"/>
                </a:rPr>
                <a:t>স্বাগতম</a:t>
              </a:r>
              <a:endParaRPr lang="en-US" sz="6600" dirty="0"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28442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125" y="7620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 البحث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আলোচনা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124" y="4343400"/>
            <a:ext cx="8991601" cy="206210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SutonnyOMJ" pitchFamily="2" charset="0"/>
              </a:rPr>
              <a:t>البحث: يعرف الله بالتفكر فى خلق الشجرة وشانها –وبالتفكر فى خلق الشمس التى جذوتها مستعرة- وبالتفكر الى الليل المظلمة- وبالتفكر بانزال المطر من الغيم- وبالتفكر الى بصر الانسان وعقله- وبالتفكر فى اختلاف الليل والنهار- وبالتفكر فى ملكوت السموات والارض-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25" y="1233056"/>
            <a:ext cx="4544291" cy="30480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219200"/>
            <a:ext cx="4287980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740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2714"/>
            <a:ext cx="89916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الاعمال الازواج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জোড়ায়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1244025"/>
            <a:ext cx="899160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5400" dirty="0" smtClean="0"/>
              <a:t>السوال: كيف يعرف الله عز وجل ؟ </a:t>
            </a:r>
            <a:endParaRPr lang="en-US" sz="5400" dirty="0"/>
          </a:p>
        </p:txBody>
      </p:sp>
      <p:sp>
        <p:nvSpPr>
          <p:cNvPr id="10" name="TextBox 9"/>
          <p:cNvSpPr txBox="1"/>
          <p:nvPr/>
        </p:nvSpPr>
        <p:spPr>
          <a:xfrm>
            <a:off x="83125" y="2209800"/>
            <a:ext cx="8984676" cy="440120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>
                <a:latin typeface="SutonnyOMJ" pitchFamily="2" charset="0"/>
              </a:rPr>
              <a:t>الجواب: يعرف الله بالتفكر فى خلق الشجرة وشانها –وبالتفكر فى خلق الشمس التى جذوتها مستعرة- وبالتفكر الى الليل المظلمة- وبالتفكر بانزال المطر من الغيم- وبالتفكر الى بصر الانسان وعقله- وبالتفكر فى اختلاف الليل والنهار- وبالتفكر فى ملكوت السموات والارض- وبالتفكر فى كل شيئ من الخلائق- وبالتفكر فى انعم الله الكثيرة-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020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5" y="7620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 البحث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আলোচনা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642" y="1233055"/>
            <a:ext cx="6256421" cy="3962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125" y="5232920"/>
            <a:ext cx="9005456" cy="15696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البحث: واجبانا بازاء نعم الله كثيرة فمنها مكتوبة  ان نتفكر فى اياته الجليلة  وان نقر  بنعمة المنهمرة حتى نعرف بها خالق العالم- ان نشكر شكرا جزيلا بالامتثال  الاوامره والاجتناب عن نواهيه-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53440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=الاعمال الازواج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জোড়ায়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6200" y="1244025"/>
            <a:ext cx="8991600" cy="5847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>
                <a:latin typeface="SutonnyOMJ" pitchFamily="2" charset="0"/>
                <a:cs typeface="SutonnyOMJ" pitchFamily="2" charset="0"/>
              </a:rPr>
              <a:t>السوال: ماذا يجب علينا نحو نعم الله عز جل ؟ </a:t>
            </a:r>
            <a:endParaRPr lang="en-US" sz="3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1905000"/>
            <a:ext cx="8991600" cy="440120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000" dirty="0" smtClean="0">
                <a:latin typeface="SutonnyOMJ" pitchFamily="2" charset="0"/>
                <a:cs typeface="SutonnyOMJ" pitchFamily="2" charset="0"/>
              </a:rPr>
              <a:t>السوال:  يجب علينا بازاء نعم الله  كثيرة فمنها مكتوبة فى التالية: </a:t>
            </a:r>
          </a:p>
          <a:p>
            <a:pPr algn="ctr"/>
            <a:r>
              <a:rPr lang="ar-EG" sz="4000" dirty="0" smtClean="0">
                <a:latin typeface="SutonnyOMJ" pitchFamily="2" charset="0"/>
                <a:cs typeface="SutonnyOMJ" pitchFamily="2" charset="0"/>
              </a:rPr>
              <a:t>(ا)-</a:t>
            </a:r>
            <a:r>
              <a:rPr lang="ar-EG" sz="4000" dirty="0" smtClean="0"/>
              <a:t> </a:t>
            </a:r>
            <a:r>
              <a:rPr lang="ar-EG" sz="4000" dirty="0"/>
              <a:t>ان نتفكر فى اياته الجليلة  وان نقر  بنعمة المنهمرة حتى نعرف بها خالق العالم- </a:t>
            </a:r>
            <a:r>
              <a:rPr lang="ar-EG" sz="4000" dirty="0" smtClean="0"/>
              <a:t>(ب) ان </a:t>
            </a:r>
            <a:r>
              <a:rPr lang="ar-EG" sz="4000" dirty="0"/>
              <a:t>نشكر شكرا جزيلا بالامتثال  الاوامره والاجتناب عن </a:t>
            </a:r>
            <a:r>
              <a:rPr lang="ar-EG" sz="4000" dirty="0" smtClean="0"/>
              <a:t>نواهيه-(ج) ان نعبده وحده بامتثال اوامره واجتناب من نواهيه ان نذكره فى كل حال- (د) ان لا نخلف فى دين الله- </a:t>
            </a:r>
            <a:r>
              <a:rPr lang="ar-EG" sz="4000" dirty="0" smtClean="0">
                <a:latin typeface="SutonnyOMJ" pitchFamily="2" charset="0"/>
                <a:cs typeface="SutonnyOMJ" pitchFamily="2" charset="0"/>
              </a:rPr>
              <a:t>   </a:t>
            </a:r>
            <a:endParaRPr lang="en-US" sz="40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347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5" y="7620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 البحث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আলোচনা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5225" y="1237804"/>
            <a:ext cx="5867400" cy="3445031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3125" y="4724400"/>
            <a:ext cx="9005457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البحث: فائدة الشمس من السماء كثيرة وهى انها تضى العالم لنعيش فيها بالصحة التامة- وانها تعين الوقت فى النهار لنودى الصلوة والاعمال المختلفة الضرورية- وانها تنشر الحرارة فى الارض لكى نزرع الارض ونحصل منها الزروع-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0835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=الاعمال الاحزاب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দলীয়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199" y="1219200"/>
            <a:ext cx="8998527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>
                <a:latin typeface="Arial" pitchFamily="34" charset="0"/>
                <a:cs typeface="Arial" pitchFamily="34" charset="0"/>
              </a:rPr>
              <a:t>السوال: ما فائدة ضوء الشمس ؟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2057400"/>
            <a:ext cx="8991600" cy="452431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600" dirty="0" smtClean="0"/>
              <a:t>الجواب: فائدة الشمس من السماء كثيرة وهى انها تضى العالم لنعيش فيها بالصحة التامة- وانها تعين الوقت فى النهار لنودى الصلوة والاعمال المختلفة الضرورية- وانها تنشر الحرارة فى الارض لكى نزرع الارض ونحصل منها الزروع-وتزين السماء والارض فى النهار- وهى تدل على قدرة الله حيث قال تعالى : ذالك تقدير العزيز العليم- تخضر الاشجار والخضروات لضياء الشمس- انها دالة على الاوقات على النهار حتى يمكن لنا ان نتم اعمالنا اليومية حسب الجدول-   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0678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126" y="76200"/>
            <a:ext cx="8991602" cy="11079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القيم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মূল্যায়ন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/>
          </a:p>
        </p:txBody>
      </p:sp>
      <p:sp>
        <p:nvSpPr>
          <p:cNvPr id="2" name="TextBox 1"/>
          <p:cNvSpPr txBox="1"/>
          <p:nvPr/>
        </p:nvSpPr>
        <p:spPr>
          <a:xfrm>
            <a:off x="83126" y="1244025"/>
            <a:ext cx="8991602" cy="584775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3200" dirty="0" smtClean="0"/>
              <a:t>السوال: حقق الكلمة الاتية :انظر- نمت- صارت- ابحث- قل 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83126" y="1905000"/>
            <a:ext cx="8991602" cy="83099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 smtClean="0"/>
              <a:t>انظر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সীগাহ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واحد مذكر حاضر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বহছ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امر حاضر معروف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نصر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النظر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মুলবর্ণ    </a:t>
            </a:r>
            <a:r>
              <a:rPr lang="ar-EG" sz="2400" dirty="0" smtClean="0">
                <a:latin typeface="SutonnyOMJ" pitchFamily="2" charset="0"/>
              </a:rPr>
              <a:t>(ن- ظ - ر)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জিনস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صحيح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অর্থ-তুমি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লক্ষ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126" y="2805545"/>
            <a:ext cx="8991601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 smtClean="0"/>
              <a:t>نمت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সীগাহ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واحد مونث غائب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বহছ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اثبات فعل ماضى مطلق معروف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نصر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النمو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(ن- م – و) 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জিনস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ناقص واوى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অর্থ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অঙ্কুরিত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83127" y="3713020"/>
            <a:ext cx="89916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 smtClean="0"/>
              <a:t>صارت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en-US" sz="24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শব্দটি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فعل ناقص 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সীগাহ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واحد مونث غائب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বহছ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اثبات فعل ماضى مطلق معروف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ضرب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الصير, الصيرورة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(ص- ى– </a:t>
            </a:r>
            <a:r>
              <a:rPr lang="ar-EG" sz="2400" dirty="0">
                <a:latin typeface="SutonnyOMJ" pitchFamily="2" charset="0"/>
                <a:cs typeface="SutonnyOMJ" pitchFamily="2" charset="0"/>
              </a:rPr>
              <a:t>ر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) 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জিনস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اجواف يائى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অর্থ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হয়েছে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83126" y="4994565"/>
            <a:ext cx="8991599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 smtClean="0"/>
              <a:t>ابحث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সীগাহ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واحد مذكر حاضر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বহছ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امر حاضر معروف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فتح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البحث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মুলবর্ণ    </a:t>
            </a:r>
            <a:r>
              <a:rPr lang="ar-EG" sz="2400" dirty="0" smtClean="0">
                <a:latin typeface="SutonnyOMJ" pitchFamily="2" charset="0"/>
              </a:rPr>
              <a:t>(ب- </a:t>
            </a:r>
            <a:r>
              <a:rPr lang="ar-EG" sz="2400" dirty="0">
                <a:latin typeface="SutonnyOMJ" pitchFamily="2" charset="0"/>
              </a:rPr>
              <a:t>ح</a:t>
            </a:r>
            <a:r>
              <a:rPr lang="ar-EG" sz="2400" dirty="0" smtClean="0">
                <a:latin typeface="SutonnyOMJ" pitchFamily="2" charset="0"/>
              </a:rPr>
              <a:t> - ث)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জিনস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صحيح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অর্থ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গবেষণা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কর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83126" y="5902035"/>
            <a:ext cx="8991599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ar-EG" sz="2400" dirty="0" smtClean="0"/>
              <a:t>قل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=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সীগাহ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</a:rPr>
              <a:t>واحد مذكر حاضر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বহছ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امر حاضر معروف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বাব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نصر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মাসদার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القول 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 </a:t>
            </a: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মুলবর্ণ    </a:t>
            </a:r>
            <a:r>
              <a:rPr lang="ar-EG" sz="2400" dirty="0" smtClean="0">
                <a:latin typeface="SutonnyOMJ" pitchFamily="2" charset="0"/>
              </a:rPr>
              <a:t>(ق- و- ل)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জিনস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اجواف واوى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অর্থ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-</a:t>
            </a:r>
            <a:r>
              <a:rPr lang="ar-EG" sz="2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400" dirty="0" err="1" smtClean="0">
                <a:latin typeface="SutonnyOMJ" pitchFamily="2" charset="0"/>
                <a:cs typeface="SutonnyOMJ" pitchFamily="2" charset="0"/>
              </a:rPr>
              <a:t>বল</a:t>
            </a:r>
            <a:r>
              <a:rPr lang="en-US" sz="24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6120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=الواجب المنزلى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বাড়ির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6766" y="1239983"/>
            <a:ext cx="5170467" cy="40525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6200" y="5361708"/>
            <a:ext cx="8991600" cy="144655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/>
              <a:t>السوال: استخرج من المعجم العربى الكلمات التالية واذكر معانيها باللغة العربية: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0032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10834" y="76200"/>
            <a:ext cx="8926847" cy="6705600"/>
            <a:chOff x="110834" y="76200"/>
            <a:chExt cx="8926847" cy="6705600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834" y="990600"/>
              <a:ext cx="8926847" cy="5791200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110835" y="76200"/>
              <a:ext cx="8926846" cy="2743200"/>
            </a:xfrm>
            <a:prstGeom prst="rect">
              <a:avLst/>
            </a:prstGeom>
            <a:noFill/>
          </p:spPr>
          <p:txBody>
            <a:bodyPr wrap="square" rtlCol="0">
              <a:prstTxWarp prst="textArchUpPour">
                <a:avLst/>
              </a:prstTxWarp>
              <a:spAutoFit/>
            </a:bodyPr>
            <a:lstStyle/>
            <a:p>
              <a:pPr algn="ctr"/>
              <a:r>
                <a:rPr lang="en-US" sz="6600" dirty="0" err="1" smtClean="0">
                  <a:latin typeface="SutonnyOMJ" pitchFamily="2" charset="0"/>
                  <a:cs typeface="SutonnyOMJ" pitchFamily="2" charset="0"/>
                </a:rPr>
                <a:t>ধন্যবাদ</a:t>
              </a:r>
              <a:r>
                <a:rPr lang="en-US" sz="6600" dirty="0" smtClean="0">
                  <a:latin typeface="SutonnyOMJ" pitchFamily="2" charset="0"/>
                  <a:cs typeface="SutonnyOMJ" pitchFamily="2" charset="0"/>
                </a:rPr>
                <a:t> </a:t>
              </a:r>
              <a:endParaRPr lang="en-US" sz="6600" dirty="0">
                <a:latin typeface="SutonnyOMJ" pitchFamily="2" charset="0"/>
                <a:cs typeface="SutonnyOMJ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8236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237507"/>
            <a:ext cx="2057400" cy="25309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72"/>
          <a:stretch/>
        </p:blipFill>
        <p:spPr>
          <a:xfrm>
            <a:off x="5919208" y="1219200"/>
            <a:ext cx="1933004" cy="25309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6200" y="3810000"/>
            <a:ext cx="4495800" cy="297773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endParaRPr lang="bn-IN" sz="4400" dirty="0"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ts val="2500"/>
              </a:lnSpc>
            </a:pPr>
            <a:endParaRPr lang="bn-IN" sz="4400" dirty="0" smtClean="0"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ts val="2500"/>
              </a:lnSpc>
            </a:pP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শিক্ষক পরিচিতি </a:t>
            </a:r>
          </a:p>
          <a:p>
            <a:pPr algn="ctr">
              <a:lnSpc>
                <a:spcPts val="2500"/>
              </a:lnSpc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মোঃ ফজলুর রহমান </a:t>
            </a:r>
          </a:p>
          <a:p>
            <a:pPr algn="ctr">
              <a:lnSpc>
                <a:spcPts val="2500"/>
              </a:lnSpc>
            </a:pPr>
            <a:r>
              <a:rPr lang="bn-IN" sz="3200" dirty="0" smtClean="0">
                <a:latin typeface="SutonnyOMJ" pitchFamily="2" charset="0"/>
                <a:cs typeface="SutonnyOMJ" pitchFamily="2" charset="0"/>
              </a:rPr>
              <a:t>সহ-সুপার </a:t>
            </a:r>
          </a:p>
          <a:p>
            <a:pPr algn="ctr">
              <a:lnSpc>
                <a:spcPts val="2500"/>
              </a:lnSpc>
            </a:pP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মানিকদিপা দারুস সুন্নাহ্‌ দাখিল মাদ্‌রাসা </a:t>
            </a:r>
          </a:p>
          <a:p>
            <a:pPr algn="ctr">
              <a:lnSpc>
                <a:spcPts val="2500"/>
              </a:lnSpc>
            </a:pP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শাজাহানপুর, বগুড়া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।</a:t>
            </a:r>
          </a:p>
          <a:p>
            <a:pPr algn="ctr">
              <a:lnSpc>
                <a:spcPts val="2500"/>
              </a:lnSpc>
            </a:pPr>
            <a:r>
              <a:rPr lang="bn-IN" sz="2400" dirty="0" smtClean="0">
                <a:latin typeface="SutonnyOMJ" pitchFamily="2" charset="0"/>
                <a:cs typeface="SutonnyOMJ" pitchFamily="2" charset="0"/>
              </a:rPr>
              <a:t>মোবাইল- ০১৭১০৭৯১০৯৯ </a:t>
            </a:r>
          </a:p>
          <a:p>
            <a:pPr algn="ctr">
              <a:lnSpc>
                <a:spcPts val="2500"/>
              </a:lnSpc>
            </a:pP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Email- </a:t>
            </a:r>
            <a:r>
              <a:rPr lang="en-US" sz="2000" dirty="0" smtClean="0">
                <a:latin typeface="SutonnyOMJ" pitchFamily="2" charset="0"/>
                <a:cs typeface="SutonnyOMJ" pitchFamily="2" charset="0"/>
                <a:hlinkClick r:id="rId4"/>
              </a:rPr>
              <a:t>fazlurmonoara@gmail.com</a:t>
            </a:r>
            <a:r>
              <a:rPr lang="en-US" sz="2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28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2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24401" y="3810000"/>
            <a:ext cx="4322618" cy="295209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500"/>
              </a:lnSpc>
            </a:pPr>
            <a:endParaRPr lang="en-US" sz="4400" dirty="0" smtClean="0">
              <a:latin typeface="SutonnyOMJ" pitchFamily="2" charset="0"/>
              <a:cs typeface="SutonnyOMJ" pitchFamily="2" charset="0"/>
            </a:endParaRPr>
          </a:p>
          <a:p>
            <a:pPr algn="ctr">
              <a:lnSpc>
                <a:spcPts val="4800"/>
              </a:lnSpc>
            </a:pPr>
            <a:r>
              <a:rPr lang="en-US" sz="44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bn-IN" sz="4400" dirty="0" smtClean="0">
                <a:latin typeface="SutonnyOMJ" pitchFamily="2" charset="0"/>
                <a:cs typeface="SutonnyOMJ" pitchFamily="2" charset="0"/>
              </a:rPr>
              <a:t> পরিচিতি </a:t>
            </a:r>
          </a:p>
          <a:p>
            <a:pPr algn="ctr">
              <a:lnSpc>
                <a:spcPts val="3000"/>
              </a:lnSpc>
            </a:pP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শ্রেনি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– ৮ম </a:t>
            </a:r>
          </a:p>
          <a:p>
            <a:pPr algn="ctr">
              <a:lnSpc>
                <a:spcPts val="3200"/>
              </a:lnSpc>
            </a:pP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বিষয়ঃ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আরবি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১ম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পত্র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</a:p>
          <a:p>
            <a:pPr algn="ctr">
              <a:lnSpc>
                <a:spcPts val="3200"/>
              </a:lnSpc>
            </a:pP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ইউনিট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- ১,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পাঠ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– ৩ </a:t>
            </a:r>
          </a:p>
          <a:p>
            <a:pPr algn="ctr">
              <a:lnSpc>
                <a:spcPts val="2600"/>
              </a:lnSpc>
            </a:pP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তারিখ-০২/১০/২০১৯খ্রিঃ </a:t>
            </a:r>
          </a:p>
          <a:p>
            <a:pPr algn="ctr">
              <a:lnSpc>
                <a:spcPts val="2600"/>
              </a:lnSpc>
            </a:pPr>
            <a:r>
              <a:rPr lang="en-US" sz="2800" dirty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- ৪৫ </a:t>
            </a:r>
            <a:r>
              <a:rPr lang="en-US" sz="2800" dirty="0" err="1" smtClean="0">
                <a:latin typeface="SutonnyOMJ" pitchFamily="2" charset="0"/>
                <a:cs typeface="SutonnyOMJ" pitchFamily="2" charset="0"/>
              </a:rPr>
              <a:t>মিনিট</a:t>
            </a:r>
            <a:r>
              <a:rPr lang="en-US" sz="2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63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2" y="76200"/>
            <a:ext cx="8970818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নিচের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ছবিগুলো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দেখ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82" y="1260765"/>
            <a:ext cx="4391891" cy="34861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0100" y="1260765"/>
            <a:ext cx="4457700" cy="35207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6982" y="4878805"/>
            <a:ext cx="4391891" cy="92333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দিন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10100" y="4876800"/>
            <a:ext cx="4457699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রাত</a:t>
            </a:r>
            <a:endParaRPr lang="en-US" sz="54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97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345" y="76200"/>
            <a:ext cx="9012382" cy="1200329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7200" dirty="0" smtClean="0">
                <a:latin typeface="SutonnyOMJ" pitchFamily="2" charset="0"/>
              </a:rPr>
              <a:t>=الاعلان الدرس</a:t>
            </a:r>
            <a:r>
              <a:rPr lang="bn-IN" sz="7200" dirty="0" smtClean="0">
                <a:latin typeface="SutonnyOMJ" pitchFamily="2" charset="0"/>
                <a:cs typeface="SutonnyOMJ" pitchFamily="2" charset="0"/>
              </a:rPr>
              <a:t>পাঠ ঘোষণা </a:t>
            </a:r>
            <a:endParaRPr lang="en-US" sz="72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345" y="1371600"/>
            <a:ext cx="9012382" cy="5201424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OMJ" pitchFamily="2" charset="0"/>
              </a:rPr>
              <a:t> </a:t>
            </a:r>
            <a:r>
              <a:rPr lang="ar-EG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OMJ" pitchFamily="2" charset="0"/>
              </a:rPr>
              <a:t>الله </a:t>
            </a:r>
            <a:r>
              <a:rPr lang="en-US" sz="16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OMJ" pitchFamily="2" charset="0"/>
              </a:rPr>
              <a:t>     </a:t>
            </a:r>
          </a:p>
          <a:p>
            <a:pPr algn="ctr"/>
            <a:r>
              <a:rPr lang="en-US" sz="166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আল্লাহ</a:t>
            </a:r>
            <a:endParaRPr lang="en-US" sz="16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01772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5400" dirty="0" smtClean="0"/>
              <a:t>ما يستفاد من الدرس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শিখন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5400" dirty="0" err="1" smtClean="0">
                <a:latin typeface="SutonnyOMJ" pitchFamily="2" charset="0"/>
                <a:cs typeface="SutonnyOMJ" pitchFamily="2" charset="0"/>
              </a:rPr>
              <a:t>ফল</a:t>
            </a:r>
            <a:r>
              <a:rPr lang="en-US" sz="54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" y="1066800"/>
            <a:ext cx="89916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/>
              <a:t>ما يتعلم الطالب من هذا الدرس ---</a:t>
            </a:r>
            <a:endParaRPr lang="en-US" sz="4800" dirty="0"/>
          </a:p>
        </p:txBody>
      </p:sp>
      <p:sp>
        <p:nvSpPr>
          <p:cNvPr id="6" name="TextBox 5"/>
          <p:cNvSpPr txBox="1"/>
          <p:nvPr/>
        </p:nvSpPr>
        <p:spPr>
          <a:xfrm>
            <a:off x="76201" y="1953490"/>
            <a:ext cx="899160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১।</a:t>
            </a:r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মহান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আল্লাহর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পরিচিতি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কীভাবে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লাভ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করা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যায়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তা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বলতে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পারবে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588330"/>
            <a:ext cx="899160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SutonnyOMJ" pitchFamily="2" charset="0"/>
                <a:cs typeface="SutonnyOMJ" pitchFamily="2" charset="0"/>
              </a:rPr>
              <a:t>২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</a:t>
            </a:r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আল্লাহর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অবদানসমুহের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প্রতি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আমাদের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করনীয়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কি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তা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বলতে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পারবে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5212140"/>
            <a:ext cx="8991600" cy="156966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>
                <a:latin typeface="SutonnyOMJ" pitchFamily="2" charset="0"/>
                <a:cs typeface="SutonnyOMJ" pitchFamily="2" charset="0"/>
              </a:rPr>
              <a:t>৩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</a:t>
            </a:r>
            <a:r>
              <a:rPr lang="bn-IN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উদীয়মান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সুর্য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দ্বারা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কী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উপকার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সাধিত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হয়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তা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বলতে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পারবে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 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071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026643358"/>
              </p:ext>
            </p:extLst>
          </p:nvPr>
        </p:nvGraphicFramePr>
        <p:xfrm>
          <a:off x="304800" y="838200"/>
          <a:ext cx="8610600" cy="5867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3127" y="48490"/>
            <a:ext cx="89916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কবি</a:t>
            </a:r>
            <a:r>
              <a:rPr lang="en-US" sz="3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 err="1" smtClean="0">
                <a:latin typeface="SutonnyOMJ" pitchFamily="2" charset="0"/>
                <a:cs typeface="SutonnyOMJ" pitchFamily="2" charset="0"/>
              </a:rPr>
              <a:t>পরিচিতি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6841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358A551B-DD4B-457F-ACBA-A51ACC098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graphicEl>
                                              <a:dgm id="{358A551B-DD4B-457F-ACBA-A51ACC098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graphicEl>
                                              <a:dgm id="{358A551B-DD4B-457F-ACBA-A51ACC098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graphicEl>
                                              <a:dgm id="{358A551B-DD4B-457F-ACBA-A51ACC098F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graphicEl>
                                              <a:dgm id="{358A551B-DD4B-457F-ACBA-A51ACC098F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50D43D89-3139-46FE-BF3B-0E36D1C9E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graphicEl>
                                              <a:dgm id="{50D43D89-3139-46FE-BF3B-0E36D1C9E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graphicEl>
                                              <a:dgm id="{50D43D89-3139-46FE-BF3B-0E36D1C9E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graphicEl>
                                              <a:dgm id="{50D43D89-3139-46FE-BF3B-0E36D1C9E5A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graphicEl>
                                              <a:dgm id="{50D43D89-3139-46FE-BF3B-0E36D1C9E5A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54A68C4-2ED0-4F8E-92D8-3297CFBFD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graphicEl>
                                              <a:dgm id="{854A68C4-2ED0-4F8E-92D8-3297CFBFD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graphicEl>
                                              <a:dgm id="{854A68C4-2ED0-4F8E-92D8-3297CFBFD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graphicEl>
                                              <a:dgm id="{854A68C4-2ED0-4F8E-92D8-3297CFBFD67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">
                                            <p:graphicEl>
                                              <a:dgm id="{854A68C4-2ED0-4F8E-92D8-3297CFBFD67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C377D89-088B-4870-A3D7-DC9B6C5D5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graphicEl>
                                              <a:dgm id="{CC377D89-088B-4870-A3D7-DC9B6C5D5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graphicEl>
                                              <a:dgm id="{CC377D89-088B-4870-A3D7-DC9B6C5D5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>
                                            <p:graphicEl>
                                              <a:dgm id="{CC377D89-088B-4870-A3D7-DC9B6C5D5D2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">
                                            <p:graphicEl>
                                              <a:dgm id="{CC377D89-088B-4870-A3D7-DC9B6C5D5D2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D7E66E80-AD9C-4B74-BFEC-1A7DCE484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>
                                            <p:graphicEl>
                                              <a:dgm id="{D7E66E80-AD9C-4B74-BFEC-1A7DCE484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graphicEl>
                                              <a:dgm id="{D7E66E80-AD9C-4B74-BFEC-1A7DCE484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graphicEl>
                                              <a:dgm id="{D7E66E80-AD9C-4B74-BFEC-1A7DCE484E0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">
                                            <p:graphicEl>
                                              <a:dgm id="{D7E66E80-AD9C-4B74-BFEC-1A7DCE484E0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E2BFBE63-4B0D-4599-BD53-8C010E9B1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>
                                            <p:graphicEl>
                                              <a:dgm id="{E2BFBE63-4B0D-4599-BD53-8C010E9B1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">
                                            <p:graphicEl>
                                              <a:dgm id="{E2BFBE63-4B0D-4599-BD53-8C010E9B1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">
                                            <p:graphicEl>
                                              <a:dgm id="{E2BFBE63-4B0D-4599-BD53-8C010E9B1AC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">
                                            <p:graphicEl>
                                              <a:dgm id="{E2BFBE63-4B0D-4599-BD53-8C010E9B1AC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9F6A0F-63AE-4712-BC34-6450C0153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>
                                            <p:graphicEl>
                                              <a:dgm id="{479F6A0F-63AE-4712-BC34-6450C0153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>
                                            <p:graphicEl>
                                              <a:dgm id="{479F6A0F-63AE-4712-BC34-6450C0153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>
                                            <p:graphicEl>
                                              <a:dgm id="{479F6A0F-63AE-4712-BC34-6450C0153A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">
                                            <p:graphicEl>
                                              <a:dgm id="{479F6A0F-63AE-4712-BC34-6450C0153A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45DD186-E393-46B5-A6F8-7A2E0C41B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">
                                            <p:graphicEl>
                                              <a:dgm id="{F45DD186-E393-46B5-A6F8-7A2E0C41B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>
                                            <p:graphicEl>
                                              <a:dgm id="{F45DD186-E393-46B5-A6F8-7A2E0C41B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>
                                            <p:graphicEl>
                                              <a:dgm id="{F45DD186-E393-46B5-A6F8-7A2E0C41B50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>
                                            <p:graphicEl>
                                              <a:dgm id="{F45DD186-E393-46B5-A6F8-7A2E0C41B50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014EB5A7-D499-4FE8-87D6-7C1DB58D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">
                                            <p:graphicEl>
                                              <a:dgm id="{014EB5A7-D499-4FE8-87D6-7C1DB58D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">
                                            <p:graphicEl>
                                              <a:dgm id="{014EB5A7-D499-4FE8-87D6-7C1DB58D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">
                                            <p:graphicEl>
                                              <a:dgm id="{014EB5A7-D499-4FE8-87D6-7C1DB58D45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">
                                            <p:graphicEl>
                                              <a:dgm id="{014EB5A7-D499-4FE8-87D6-7C1DB58D459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62714"/>
            <a:ext cx="8991600" cy="11079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/>
              <a:t>الاعمال الافرد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=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একক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কাজ</a:t>
            </a:r>
            <a:r>
              <a:rPr lang="en-US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1" y="1274620"/>
            <a:ext cx="8991600" cy="83099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>
                <a:latin typeface="Arial" pitchFamily="34" charset="0"/>
                <a:cs typeface="Arial" pitchFamily="34" charset="0"/>
              </a:rPr>
              <a:t>السوال:فى اى سنة ولد معروف الرصافى؟ 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" y="2182373"/>
            <a:ext cx="8991600" cy="83099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>
                <a:latin typeface="Arial" pitchFamily="34" charset="0"/>
                <a:cs typeface="Arial" pitchFamily="34" charset="0"/>
              </a:rPr>
              <a:t>السوال: فى  سنة ولد 1292ه 1875م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3121315"/>
            <a:ext cx="8991600" cy="7694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400" dirty="0" smtClean="0">
                <a:latin typeface="Arial" pitchFamily="34" charset="0"/>
                <a:cs typeface="Arial" pitchFamily="34" charset="0"/>
              </a:rPr>
              <a:t>السوال: اى كتاب مشهورة لمعروف الرصافى؟  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" y="3987225"/>
            <a:ext cx="8991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>
                <a:latin typeface="Arial" pitchFamily="34" charset="0"/>
                <a:cs typeface="Arial" pitchFamily="34" charset="0"/>
              </a:rPr>
              <a:t>السوال: محاضرات الادب العربى-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199" y="4901625"/>
            <a:ext cx="899160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>
                <a:latin typeface="Arial" pitchFamily="34" charset="0"/>
                <a:cs typeface="Arial" pitchFamily="34" charset="0"/>
              </a:rPr>
              <a:t>السوال:فى اى سنة مات معروف الرصافى؟  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1" y="5818910"/>
            <a:ext cx="8991599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4800" dirty="0" smtClean="0">
                <a:latin typeface="Arial" pitchFamily="34" charset="0"/>
                <a:cs typeface="Arial" pitchFamily="34" charset="0"/>
              </a:rPr>
              <a:t>السوال: 1364ه 1945 م</a:t>
            </a:r>
            <a:endParaRPr lang="en-US" sz="4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89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=الدرس الاسوة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আদর্শ পাঠ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477"/>
          <a:stretch/>
        </p:blipFill>
        <p:spPr>
          <a:xfrm>
            <a:off x="2244916" y="1253836"/>
            <a:ext cx="4654167" cy="5493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24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" y="76200"/>
            <a:ext cx="8991600" cy="110799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6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ar-EG" sz="6600" dirty="0" smtClean="0">
                <a:latin typeface="SutonnyOMJ" pitchFamily="2" charset="0"/>
              </a:rPr>
              <a:t>=الدرس الاصوت</a:t>
            </a:r>
            <a:r>
              <a:rPr lang="en-US" sz="6600" dirty="0" err="1" smtClean="0">
                <a:latin typeface="SutonnyOMJ" pitchFamily="2" charset="0"/>
                <a:cs typeface="SutonnyOMJ" pitchFamily="2" charset="0"/>
              </a:rPr>
              <a:t>সরব</a:t>
            </a:r>
            <a:r>
              <a:rPr lang="bn-IN" sz="6600" dirty="0" smtClean="0">
                <a:latin typeface="SutonnyOMJ" pitchFamily="2" charset="0"/>
                <a:cs typeface="SutonnyOMJ" pitchFamily="2" charset="0"/>
              </a:rPr>
              <a:t> পাঠ </a:t>
            </a:r>
            <a:r>
              <a:rPr lang="ar-EG" sz="6600" dirty="0" smtClean="0">
                <a:latin typeface="SutonnyOMJ" pitchFamily="2" charset="0"/>
                <a:cs typeface="SutonnyOMJ" pitchFamily="2" charset="0"/>
              </a:rPr>
              <a:t> 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523"/>
          <a:stretch/>
        </p:blipFill>
        <p:spPr>
          <a:xfrm>
            <a:off x="2162838" y="1233054"/>
            <a:ext cx="4818324" cy="5555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55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716</Words>
  <Application>Microsoft Office PowerPoint</Application>
  <PresentationFormat>On-screen Show (4:3)</PresentationFormat>
  <Paragraphs>73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it's simple</dc:creator>
  <cp:lastModifiedBy>it's simple</cp:lastModifiedBy>
  <cp:revision>54</cp:revision>
  <dcterms:created xsi:type="dcterms:W3CDTF">2006-08-16T00:00:00Z</dcterms:created>
  <dcterms:modified xsi:type="dcterms:W3CDTF">2019-10-04T14:31:45Z</dcterms:modified>
</cp:coreProperties>
</file>