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9" r:id="rId3"/>
    <p:sldId id="267" r:id="rId4"/>
    <p:sldId id="270" r:id="rId5"/>
    <p:sldId id="272" r:id="rId6"/>
    <p:sldId id="273" r:id="rId7"/>
    <p:sldId id="274" r:id="rId8"/>
    <p:sldId id="275" r:id="rId9"/>
    <p:sldId id="280" r:id="rId10"/>
    <p:sldId id="283" r:id="rId11"/>
    <p:sldId id="284" r:id="rId12"/>
    <p:sldId id="285" r:id="rId13"/>
    <p:sldId id="286" r:id="rId14"/>
    <p:sldId id="287" r:id="rId15"/>
    <p:sldId id="288" r:id="rId16"/>
    <p:sldId id="278" r:id="rId17"/>
    <p:sldId id="279" r:id="rId18"/>
    <p:sldId id="290" r:id="rId19"/>
    <p:sldId id="29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375AA-3C30-4153-BA01-32346469ABF7}" type="datetimeFigureOut">
              <a:rPr lang="en-US" smtClean="0"/>
              <a:t>22-Sep-19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7A0AD-E096-4ED0-A840-EEE3C25FB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4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9BDB0-1EF3-4470-8A8F-325829551A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72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ezakhanhelali@yahoo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52400"/>
            <a:ext cx="7696200" cy="120032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ও স্বাগতম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85711"/>
            <a:ext cx="4495800" cy="49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381000"/>
            <a:ext cx="4343400" cy="5791200"/>
            <a:chOff x="304800" y="1524000"/>
            <a:chExt cx="4343400" cy="4648200"/>
          </a:xfrm>
        </p:grpSpPr>
        <p:sp>
          <p:nvSpPr>
            <p:cNvPr id="7" name="Rectangle 6"/>
            <p:cNvSpPr/>
            <p:nvPr/>
          </p:nvSpPr>
          <p:spPr>
            <a:xfrm>
              <a:off x="304800" y="1524000"/>
              <a:ext cx="4343400" cy="46482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914400" y="1752600"/>
              <a:ext cx="3352800" cy="685800"/>
            </a:xfrm>
            <a:prstGeom prst="round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IN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শিক্ষক পরিচিতি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1000" y="2438400"/>
              <a:ext cx="4267200" cy="2964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bn-IN" sz="2800" dirty="0" smtClean="0">
                  <a:solidFill>
                    <a:srgbClr val="49701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মোহাম্মদ রেজা খান হেলালী</a:t>
              </a:r>
            </a:p>
            <a:p>
              <a:pPr algn="ctr"/>
              <a:r>
                <a:rPr lang="bn-IN" sz="24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সহযোগী অধ্যাপক</a:t>
              </a:r>
            </a:p>
            <a:p>
              <a:pPr algn="ctr"/>
              <a:r>
                <a:rPr lang="bn-IN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4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ও</a:t>
              </a:r>
              <a:r>
                <a:rPr lang="bn-IN" dirty="0" smtClean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/>
              <a:r>
                <a:rPr lang="bn-IN" sz="2400" b="1" dirty="0" smtClean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বিভাগীয় প্রধান</a:t>
              </a:r>
            </a:p>
            <a:p>
              <a:pPr algn="ctr">
                <a:lnSpc>
                  <a:spcPct val="150000"/>
                </a:lnSpc>
              </a:pPr>
              <a:r>
                <a:rPr lang="bn-IN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ইসলামের ইতিহাস ও সংস্কৃতি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বিভাগ</a:t>
              </a:r>
              <a:r>
                <a:rPr lang="bn-IN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bn-IN" sz="2400" b="1" dirty="0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</a:rPr>
                <a:t>কক্সবাজার সরকারি কলেজ, কক্সবাজার।</a:t>
              </a:r>
            </a:p>
            <a:p>
              <a:r>
                <a:rPr lang="bn-IN" sz="2400" b="1" dirty="0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</a:rPr>
                <a:t>ইমেইল:</a:t>
              </a:r>
              <a:r>
                <a:rPr lang="bn-IN" sz="2000" b="1" dirty="0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b="1" dirty="0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  <a:hlinkClick r:id="rId3"/>
                </a:rPr>
                <a:t>rezakhanhelali@yahoo.com</a:t>
              </a:r>
              <a:endParaRPr lang="en-US" b="1" dirty="0" smtClean="0">
                <a:solidFill>
                  <a:srgbClr val="005674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</a:rPr>
                <a:t>মোবাইল</a:t>
              </a:r>
              <a:r>
                <a:rPr lang="en-US" sz="2400" b="1" dirty="0" smtClean="0">
                  <a:solidFill>
                    <a:srgbClr val="005674"/>
                  </a:solidFill>
                  <a:latin typeface="NikoshBAN" pitchFamily="2" charset="0"/>
                  <a:cs typeface="NikoshBAN" pitchFamily="2" charset="0"/>
                </a:rPr>
                <a:t>: ০১৭১২-১২১৬৩৯</a:t>
              </a:r>
              <a:endParaRPr lang="en-US" sz="2400" b="1" dirty="0">
                <a:solidFill>
                  <a:srgbClr val="005674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852" y="2991853"/>
              <a:ext cx="879348" cy="795087"/>
            </a:xfrm>
            <a:prstGeom prst="ellipse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724400" y="381000"/>
            <a:ext cx="4191000" cy="5791200"/>
            <a:chOff x="4724400" y="1524000"/>
            <a:chExt cx="4191000" cy="4648200"/>
          </a:xfrm>
        </p:grpSpPr>
        <p:sp>
          <p:nvSpPr>
            <p:cNvPr id="8" name="Rectangle 7"/>
            <p:cNvSpPr/>
            <p:nvPr/>
          </p:nvSpPr>
          <p:spPr>
            <a:xfrm>
              <a:off x="4724400" y="1524000"/>
              <a:ext cx="4191000" cy="46482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181600" y="1752600"/>
              <a:ext cx="3048000" cy="685800"/>
            </a:xfrm>
            <a:prstGeom prst="round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IN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 পরিচিতি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24400" y="2698790"/>
              <a:ext cx="4114800" cy="21244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</a:pPr>
              <a:r>
                <a:rPr lang="bn-IN" sz="2800" b="1" dirty="0" smtClean="0">
                  <a:ln w="11430"/>
                  <a:solidFill>
                    <a:srgbClr val="E98B8D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1430"/>
                  <a:solidFill>
                    <a:srgbClr val="E98B8D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শ্রেণিঃ</a:t>
              </a:r>
              <a:r>
                <a:rPr lang="en-US" sz="24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IN" sz="3200" b="1" dirty="0" smtClean="0">
                  <a:ln w="11430"/>
                  <a:solidFill>
                    <a:srgbClr val="49701E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অনার্স ৪র্থ বর্ষ</a:t>
              </a:r>
              <a:endParaRPr lang="en-US" sz="3200" b="1" dirty="0" smtClean="0">
                <a:ln w="11430"/>
                <a:solidFill>
                  <a:srgbClr val="49701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bn-IN" sz="32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000" b="1" dirty="0" err="1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en-US" sz="28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2400" b="1" dirty="0" err="1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ইসলামের</a:t>
              </a:r>
              <a:r>
                <a:rPr lang="en-US" sz="24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ইতিহাস</a:t>
              </a:r>
              <a:r>
                <a:rPr lang="en-US" sz="24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en-US" sz="2400" b="1" dirty="0" err="1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সংস্কৃতি</a:t>
              </a:r>
              <a:endParaRPr lang="bn-IN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সময়ঃ </a:t>
              </a:r>
              <a:r>
                <a:rPr lang="en-US" sz="28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b="1" dirty="0" smtClean="0">
                  <a:ln w="11430"/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৪৫ মিনিট</a:t>
              </a:r>
              <a:endParaRPr lang="en-US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68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457201"/>
            <a:ext cx="4114800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57200"/>
            <a:ext cx="2848940" cy="3048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038600"/>
            <a:ext cx="5559357" cy="22346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62000" y="3505200"/>
            <a:ext cx="259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অর্থনীতি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19574" y="3530025"/>
            <a:ext cx="29386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সমাজতান্ত্রিক অর্থনীতি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67871" y="6273225"/>
            <a:ext cx="2904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 অর্থনীতি</a:t>
            </a:r>
            <a:endParaRPr lang="en-US" sz="3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685800"/>
            <a:ext cx="8991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“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Comparative discussion on Capitalistic, Socialistic and Islamic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Economy</a:t>
            </a:r>
            <a:r>
              <a:rPr lang="bn-IN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”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2286000"/>
            <a:ext cx="8534400" cy="1927086"/>
            <a:chOff x="304800" y="2286000"/>
            <a:chExt cx="8534400" cy="1927086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2286000"/>
              <a:ext cx="853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“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পুঁজিবাদ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সমাজবাদ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ইসলামী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অর্থব্যবস্থার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তুলনামূলক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আলোচনা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”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1600" y="3505200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প্রথম</a:t>
              </a:r>
              <a:r>
                <a:rPr lang="en-US" sz="4000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অধ্যায়</a:t>
              </a:r>
              <a:endParaRPr lang="en-US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235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78546"/>
            <a:ext cx="9144000" cy="32316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IN" sz="34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প্রচলিত অর্থনীতি ও ইসলামী অর্থনীতি</a:t>
            </a:r>
            <a:r>
              <a:rPr lang="bn-BD" sz="34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কী তা বলতে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পুঁজিবাদী অর্থব্যবস্থার বৈশিষ্ট্য</a:t>
            </a:r>
            <a:r>
              <a:rPr lang="bn-BD" sz="3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বলতে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সমাজতান্ত্রিক অর্থব্যবস্থার </a:t>
            </a:r>
            <a:r>
              <a:rPr lang="bn-IN" sz="3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bn-BD" sz="3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বলতে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ইসলামী অর্থব্যবস্থার </a:t>
            </a:r>
            <a:r>
              <a:rPr lang="bn-IN" sz="3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bn-BD" sz="3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বলতে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4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প্রচলিত অর্থনীতি ও ইসলামী </a:t>
            </a:r>
            <a:r>
              <a:rPr lang="bn-IN" sz="34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অর্থনীতির মধ্যে তুলনা করতে পারবে</a:t>
            </a:r>
            <a:r>
              <a:rPr lang="bn-BD" sz="3400" dirty="0" smtClean="0">
                <a:solidFill>
                  <a:srgbClr val="6496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Flowchart: Terminator 2"/>
          <p:cNvSpPr/>
          <p:nvPr/>
        </p:nvSpPr>
        <p:spPr>
          <a:xfrm>
            <a:off x="3505200" y="308741"/>
            <a:ext cx="2514600" cy="533400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11430"/>
                <a:solidFill>
                  <a:srgbClr val="00567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4" name="Rectangle 3"/>
          <p:cNvSpPr/>
          <p:nvPr/>
        </p:nvSpPr>
        <p:spPr>
          <a:xfrm>
            <a:off x="166884" y="1066800"/>
            <a:ext cx="38635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spc="-15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</p:txBody>
      </p:sp>
    </p:spTree>
    <p:extLst>
      <p:ext uri="{BB962C8B-B14F-4D97-AF65-F5344CB8AC3E}">
        <p14:creationId xmlns:p14="http://schemas.microsoft.com/office/powerpoint/2010/main" val="40604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396425"/>
            <a:ext cx="259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</a:t>
            </a:r>
            <a:r>
              <a:rPr lang="bn-I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711005"/>
            <a:ext cx="85719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in which factories, equipment, or other means of production are </a:t>
            </a:r>
            <a:r>
              <a:rPr lang="en-US" sz="28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privately owned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rather than controlled by the government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4280117"/>
            <a:ext cx="876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এমন একটি অর্থনৈতিক ব্যবস্থা বোঝানো হয় যেখানে বাজার অর্থনীতিতে মুনাফা তৈরির লক্ষ্যে বাণিজ্য, কারখানা এবং উৎপাদনের উপকরণসমূহের উপর ব্যক্তিগত মালিকানার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ন্ত্রণ 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থাকে। পুঁজিবাদের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কেন্দ্রী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 অন্তর্ভুক্ত করে পুঁজির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সঞ্চয়ন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প্রতিযোগিতাপূর্ণ বাজার এবং শ্রমিকের মজুরি।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1" y="-1"/>
            <a:ext cx="5105400" cy="428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9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3467616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সমাজতান্ত্রিক </a:t>
            </a:r>
            <a:r>
              <a:rPr lang="bn-IN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অর্থনীতিঃ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151055"/>
            <a:ext cx="883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অর্থনৈতিক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 যেখানে সম্পদ ও অর্থের মালিকানা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রাষ্ট্রীয়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নিয়ন্ত্রণাধীন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অর্থাৎ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কোনো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ব্যক্তিমালিকানা থাকে না। সমাজতান্ত্রিক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জনসাধারণের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অনুসারে পণ্য উৎপাদন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সমাজতান্ত্রিক অর্থনীতিতে একটি দেশের কলকারখানা, খনি, জমি ইত্যাদি সামাজিক বা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রাষ্ট্রী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সম্পদ।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  <a14:imgEffect>
                      <a14:brightnessContrast bright="2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52401"/>
            <a:ext cx="5181600" cy="389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7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643497"/>
            <a:ext cx="8686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 ও সমাজবাদের বিপরীত  ইসলামী অর্থব্যবস্থা একটি ভারসাম্যপূর্ণ মানবতা বান্ধব ব্যবস্থা। “ইসলামী বিধি বিধানের আলোকে উৎপাদন, উপার্জন, বন্টন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ভোগ ও ব্যবহার সংক্রান্ত যাবতীয় কর্মকান্ড পরিচালনার জ্ঞান ও বাস্তব কার্যক্রম গ্রহণ করে যে অর্থব্যবস্থা প্রতিষ্ঠিত হয়, তা-ই ইসলামী অর্থনীতি।”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6216" y="152400"/>
            <a:ext cx="2771913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অর্থনীতিঃ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63323"/>
            <a:ext cx="7315200" cy="368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6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3961341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1548825"/>
            <a:ext cx="2911374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bn-IN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জড়বাদী </a:t>
            </a:r>
            <a:r>
              <a:rPr lang="bn-IN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দৃষ্টিভঙ্গী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1" y="762000"/>
            <a:ext cx="4876799" cy="3189855"/>
          </a:xfrm>
          <a:prstGeom prst="ellipse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4572000"/>
            <a:ext cx="33057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</a:t>
            </a:r>
            <a:r>
              <a:rPr lang="as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ধর্মনিরপেক্ষ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রাষ্ট্রদর্শন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088044"/>
            <a:ext cx="4495800" cy="243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5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3961341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396425"/>
            <a:ext cx="3454792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bn-IN" sz="32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 অবাধ </a:t>
            </a:r>
            <a:r>
              <a:rPr lang="bn-IN" sz="3200" b="1" dirty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 স্বাধীনতা  </a:t>
            </a:r>
            <a:endParaRPr lang="en-US" sz="3200" b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514600"/>
            <a:ext cx="3655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৪. </a:t>
            </a:r>
            <a:r>
              <a:rPr lang="as-IN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উন্মুক্ত </a:t>
            </a:r>
            <a:r>
              <a:rPr lang="as-I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অবাধ অর্থনীতি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033712"/>
            <a:ext cx="6548585" cy="344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0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3961341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1600200"/>
            <a:ext cx="4153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৫. ব্যক্তির </a:t>
            </a:r>
            <a:r>
              <a:rPr lang="bn-IN" sz="3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নিরংকুশ </a:t>
            </a:r>
            <a:r>
              <a:rPr lang="bn-IN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মালিকানা- </a:t>
            </a:r>
            <a:endParaRPr lang="bn-IN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387025"/>
            <a:ext cx="4065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৬. </a:t>
            </a:r>
            <a:r>
              <a:rPr lang="as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লাগামহীন </a:t>
            </a:r>
            <a:r>
              <a:rPr lang="as-IN" sz="3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চিন্তার </a:t>
            </a:r>
            <a:r>
              <a:rPr lang="as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bn-IN" sz="3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as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as-IN" sz="3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225225"/>
            <a:ext cx="5157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৭. </a:t>
            </a:r>
            <a:r>
              <a:rPr lang="as-IN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গণতন্ত্রের </a:t>
            </a:r>
            <a:r>
              <a:rPr lang="as-IN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 বুর্জোয়া শ্রেণীর </a:t>
            </a:r>
            <a:r>
              <a:rPr lang="as-IN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</a:t>
            </a:r>
            <a:r>
              <a:rPr lang="bn-IN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as-IN" sz="3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063425"/>
            <a:ext cx="3382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৮. </a:t>
            </a:r>
            <a:r>
              <a:rPr lang="as-IN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পুরোপুরি সাম্রাজ্যবাদী</a:t>
            </a:r>
            <a:r>
              <a:rPr lang="bn-IN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as-IN" sz="3200" dirty="0">
              <a:solidFill>
                <a:srgbClr val="E971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09266"/>
            <a:ext cx="4392328" cy="3219734"/>
          </a:xfrm>
          <a:prstGeom prst="ellipse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901625"/>
            <a:ext cx="3256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৮. </a:t>
            </a:r>
            <a:r>
              <a:rPr lang="en-US" sz="3200" dirty="0" err="1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সম্পদের</a:t>
            </a:r>
            <a:r>
              <a:rPr lang="en-US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অসম</a:t>
            </a:r>
            <a:r>
              <a:rPr lang="en-US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বন্টন</a:t>
            </a:r>
            <a:r>
              <a:rPr lang="bn-IN" sz="3200" dirty="0" smtClean="0">
                <a:solidFill>
                  <a:srgbClr val="E971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as-IN" sz="3200" dirty="0">
              <a:solidFill>
                <a:srgbClr val="E971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9"/>
          <a:stretch/>
        </p:blipFill>
        <p:spPr>
          <a:xfrm>
            <a:off x="4845003" y="3831804"/>
            <a:ext cx="3917997" cy="294999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56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4471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সমাজতান্ত্রিক</a:t>
            </a:r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24961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দ্বান্দ্বিক বস্তুবাদ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76400"/>
            <a:ext cx="2481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ধর্মের উৎখাত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387025"/>
            <a:ext cx="37337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 ব্যক্তি </a:t>
            </a: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স্বাধীনতার </a:t>
            </a:r>
            <a:r>
              <a:rPr lang="bn-IN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উচ্ছেদ- </a:t>
            </a:r>
            <a:endParaRPr lang="en-US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996625"/>
            <a:ext cx="29177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৪. </a:t>
            </a:r>
            <a:r>
              <a:rPr lang="as-IN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নিয়ন্ত্রিত অর্থনীতি</a:t>
            </a:r>
            <a:r>
              <a:rPr lang="bn-IN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as-IN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as-IN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682425"/>
            <a:ext cx="39517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৫. রাষ্ট্রীয়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নিরংকুশ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মালিকানা-</a:t>
            </a:r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368225"/>
            <a:ext cx="2778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৬. চিন্তার পরাধীনতা-</a:t>
            </a:r>
            <a:endParaRPr lang="bn-IN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130225"/>
            <a:ext cx="4618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৭. সর্বহারার </a:t>
            </a:r>
            <a:r>
              <a:rPr lang="bn-IN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 একদলীয় </a:t>
            </a:r>
            <a:r>
              <a:rPr lang="bn-IN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শাসন- </a:t>
            </a:r>
            <a:endParaRPr lang="bn-IN" sz="3200" b="1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744" y="915659"/>
            <a:ext cx="4494856" cy="548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1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8280" y="0"/>
            <a:ext cx="3950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</a:t>
            </a:r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 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38200"/>
            <a:ext cx="6659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নিরংকুশ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নিঃশর্ত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মালিকানা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একমাত্র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013" y="1345881"/>
            <a:ext cx="4308587" cy="28451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191000"/>
            <a:ext cx="3599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শরীয়ত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উপার্জন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257800"/>
            <a:ext cx="48045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ধন-সম্পদের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ন্যায্য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সুষম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বন্টন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343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46346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শ্রমিকদের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আচরণ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98280" y="0"/>
            <a:ext cx="3950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</a:t>
            </a:r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 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05000"/>
            <a:ext cx="50561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ব্যবসায়িক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অসাধুতার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বিলোপ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124200"/>
            <a:ext cx="4540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উত্তরাধিকার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বাস্তবায়ন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191000"/>
            <a:ext cx="427232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bn-IN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endParaRPr lang="bn-IN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অপব্যয় ও বিলাসিতা পরিহার-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1" y="3708975"/>
            <a:ext cx="3200400" cy="24657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3"/>
          <a:stretch/>
        </p:blipFill>
        <p:spPr>
          <a:xfrm>
            <a:off x="4698509" y="1957388"/>
            <a:ext cx="4369291" cy="4367212"/>
          </a:xfrm>
          <a:prstGeom prst="flowChartPunchedTape">
            <a:avLst/>
          </a:prstGeom>
        </p:spPr>
      </p:pic>
    </p:spTree>
    <p:extLst>
      <p:ext uri="{BB962C8B-B14F-4D97-AF65-F5344CB8AC3E}">
        <p14:creationId xmlns:p14="http://schemas.microsoft.com/office/powerpoint/2010/main" val="323589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536852"/>
            <a:ext cx="6138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যাকাত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উশর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প্রবর্তন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বাস্তবায়ন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715000"/>
            <a:ext cx="50000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সুদবিহীন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শোষণমুক্ত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অর্থব্যবস্থা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38200"/>
            <a:ext cx="48926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 মানুষের জীবিকার নিশ্চয়তা-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8280" y="0"/>
            <a:ext cx="3950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</a:t>
            </a:r>
            <a:r>
              <a:rPr lang="bn-I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অর্থব্যবস্থার </a:t>
            </a:r>
            <a:r>
              <a:rPr lang="bn-I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বৈশিষ্ট্যঃ 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58331"/>
            <a:ext cx="4629150" cy="28850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13"/>
          <a:stretch/>
        </p:blipFill>
        <p:spPr>
          <a:xfrm>
            <a:off x="5334001" y="381000"/>
            <a:ext cx="3810000" cy="3810000"/>
          </a:xfrm>
          <a:prstGeom prst="ellipse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76" y="4343400"/>
            <a:ext cx="3209924" cy="225730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95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 অর্থব্যবস্থার সাথে পুঁজিবাদী ও সমাজবাদী অর্থব্যবস্থার তুলনাঃ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126083"/>
              </p:ext>
            </p:extLst>
          </p:nvPr>
        </p:nvGraphicFramePr>
        <p:xfrm>
          <a:off x="152400" y="838200"/>
          <a:ext cx="88392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286000"/>
                <a:gridCol w="2362200"/>
                <a:gridCol w="2209800"/>
              </a:tblGrid>
              <a:tr h="431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তুলনার</a:t>
                      </a:r>
                      <a:r>
                        <a:rPr lang="bn-IN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বিষয়বস্তু</a:t>
                      </a: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পুঁজিবাদী অরথব্যবস্থা</a:t>
                      </a: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সমাজতান্ত্রিক অর্থব্যবস্থা</a:t>
                      </a: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ইসলামী অর্থব্যবস্থা</a:t>
                      </a: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123767"/>
              </p:ext>
            </p:extLst>
          </p:nvPr>
        </p:nvGraphicFramePr>
        <p:xfrm>
          <a:off x="152400" y="1270000"/>
          <a:ext cx="8839200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81200"/>
                <a:gridCol w="2286000"/>
                <a:gridCol w="23622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১.ধর্মীয়</a:t>
                      </a:r>
                      <a:r>
                        <a:rPr lang="bn-IN" sz="2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বিশ্বাসগত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solidFill>
                            <a:schemeClr val="tx1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জড়বাদী দৃষ্টিভঙ্গী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solidFill>
                            <a:schemeClr val="tx1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ধর্মের উৎখাত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আল্লাহর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একত্ত্ববাদের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সাথে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মানব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অর্থনীতি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জড়িত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2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62873"/>
              </p:ext>
            </p:extLst>
          </p:nvPr>
        </p:nvGraphicFramePr>
        <p:xfrm>
          <a:off x="152400" y="2362200"/>
          <a:ext cx="89154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428"/>
                <a:gridCol w="2268772"/>
                <a:gridCol w="2362200"/>
                <a:gridCol w="228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r>
                        <a:rPr lang="bn-IN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bn-IN" sz="24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উৎসগত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এর নীতিমালা, তত্ত্ব ও সূত্র মানব রচিত।</a:t>
                      </a:r>
                      <a:endParaRPr lang="en-US" sz="2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পুঁজিবাদের প্রতিক্রিয়া থেকে</a:t>
                      </a:r>
                      <a:r>
                        <a:rPr lang="bn-IN" sz="2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মানুষ এ মতবাদ রচনা করে।</a:t>
                      </a:r>
                      <a:endParaRPr lang="en-US" sz="2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কুরআন- সুন্নাহ এর আলোকে রচিত।</a:t>
                      </a:r>
                      <a:endParaRPr lang="en-US" sz="2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58056"/>
              </p:ext>
            </p:extLst>
          </p:nvPr>
        </p:nvGraphicFramePr>
        <p:xfrm>
          <a:off x="152400" y="3429000"/>
          <a:ext cx="899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286000"/>
                <a:gridCol w="2362200"/>
                <a:gridCol w="23622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r>
                        <a:rPr lang="bn-IN" sz="2400" b="1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bn-IN" sz="2400" b="1" baseline="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মালিকানা</a:t>
                      </a:r>
                      <a:endParaRPr lang="en-US" sz="2400" b="1" dirty="0">
                        <a:solidFill>
                          <a:schemeClr val="accent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এতে অবাধ</a:t>
                      </a:r>
                      <a:r>
                        <a:rPr lang="bn-IN" sz="2200" baseline="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ব্যক্তিমালিকানা ও ব্যক্তি স্বাধীনতা স্বীকৃত।</a:t>
                      </a:r>
                      <a:endParaRPr lang="en-US" sz="2200" dirty="0">
                        <a:solidFill>
                          <a:schemeClr val="accent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এতে ব্যক্তিমালিকানার স্থান</a:t>
                      </a:r>
                      <a:r>
                        <a:rPr lang="bn-IN" sz="2200" baseline="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নেই। সবকিছু রাষ্ট্রনিয়ন্ত্রিত।</a:t>
                      </a:r>
                      <a:endParaRPr lang="en-US" sz="2200" dirty="0">
                        <a:solidFill>
                          <a:schemeClr val="accent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baseline="0" dirty="0" smtClean="0">
                          <a:solidFill>
                            <a:schemeClr val="accent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মালিকানা একমাত্র আল্লাহর, ব্যক্তিমালিকানা নিয়ন্ত্রিত।</a:t>
                      </a:r>
                      <a:endParaRPr lang="en-US" sz="2200" dirty="0">
                        <a:solidFill>
                          <a:schemeClr val="accent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129946"/>
              </p:ext>
            </p:extLst>
          </p:nvPr>
        </p:nvGraphicFramePr>
        <p:xfrm>
          <a:off x="152400" y="4495800"/>
          <a:ext cx="899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286000"/>
                <a:gridCol w="23622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400" b="1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৪. </a:t>
                      </a:r>
                      <a:r>
                        <a:rPr lang="bn-IN" sz="2200" b="1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সম্পদের ধারণা</a:t>
                      </a:r>
                      <a:endParaRPr lang="en-US" sz="2200" b="1" dirty="0">
                        <a:solidFill>
                          <a:srgbClr val="E9710D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বৈধ</a:t>
                      </a:r>
                      <a:r>
                        <a:rPr lang="bn-IN" sz="220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-অবৈধ</a:t>
                      </a:r>
                      <a:r>
                        <a:rPr lang="bn-IN" sz="2200" baseline="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 যেকোন পন্থায় অর্জিত সবকিছু সম্পদ।</a:t>
                      </a:r>
                      <a:endParaRPr lang="en-US" sz="2200" dirty="0">
                        <a:solidFill>
                          <a:srgbClr val="E9710D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কল্যাণ অকল্যাণ</a:t>
                      </a:r>
                      <a:r>
                        <a:rPr lang="bn-IN" sz="2200" baseline="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বিবেচ্য নয়। যেকোন উপায়ে অর্জিত সবকিছু সম্পদ।</a:t>
                      </a:r>
                      <a:endParaRPr lang="en-US" sz="2200" dirty="0">
                        <a:solidFill>
                          <a:srgbClr val="E9710D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অবৈধ</a:t>
                      </a:r>
                      <a:r>
                        <a:rPr lang="bn-IN" sz="2200" baseline="0" dirty="0" smtClean="0">
                          <a:solidFill>
                            <a:srgbClr val="E9710D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হারাম বস্তু সম্পদ নয়।</a:t>
                      </a:r>
                      <a:endParaRPr lang="en-US" sz="2200" dirty="0">
                        <a:solidFill>
                          <a:srgbClr val="E9710D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94052"/>
              </p:ext>
            </p:extLst>
          </p:nvPr>
        </p:nvGraphicFramePr>
        <p:xfrm>
          <a:off x="152400" y="5562600"/>
          <a:ext cx="899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286000"/>
                <a:gridCol w="23622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200" b="1" dirty="0" smtClean="0">
                          <a:latin typeface="NikoshBAN" pitchFamily="2" charset="0"/>
                          <a:cs typeface="NikoshBAN" pitchFamily="2" charset="0"/>
                        </a:rPr>
                        <a:t>৫.</a:t>
                      </a:r>
                      <a:r>
                        <a:rPr lang="bn-IN" sz="2200" b="1" baseline="0" dirty="0" smtClean="0">
                          <a:latin typeface="NikoshBAN" pitchFamily="2" charset="0"/>
                          <a:cs typeface="NikoshBAN" pitchFamily="2" charset="0"/>
                        </a:rPr>
                        <a:t> সুদী কারবার</a:t>
                      </a:r>
                      <a:endParaRPr lang="en-US" sz="2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latin typeface="NikoshBAN" pitchFamily="2" charset="0"/>
                          <a:cs typeface="NikoshBAN" pitchFamily="2" charset="0"/>
                        </a:rPr>
                        <a:t>এর ভিত্তি</a:t>
                      </a:r>
                      <a:r>
                        <a:rPr lang="bn-IN" sz="2200" baseline="0" dirty="0" smtClean="0">
                          <a:latin typeface="NikoshBAN" pitchFamily="2" charset="0"/>
                          <a:cs typeface="NikoshBAN" pitchFamily="2" charset="0"/>
                        </a:rPr>
                        <a:t> হল সুদ। সুদই অর্থনৈতিক লেনদেনের প্রধান মাধ্যম।</a:t>
                      </a:r>
                      <a:endParaRPr lang="en-US" sz="2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latin typeface="NikoshBAN" pitchFamily="2" charset="0"/>
                          <a:cs typeface="NikoshBAN" pitchFamily="2" charset="0"/>
                        </a:rPr>
                        <a:t>রাষ্ট্রীয়</a:t>
                      </a:r>
                      <a:r>
                        <a:rPr lang="bn-IN" sz="2200" baseline="0" dirty="0" smtClean="0">
                          <a:latin typeface="NikoshBAN" pitchFamily="2" charset="0"/>
                          <a:cs typeface="NikoshBAN" pitchFamily="2" charset="0"/>
                        </a:rPr>
                        <a:t> ব্যাংক ও বীমা সুদের মাধ্যমে লেন্দেন করে থাকে।</a:t>
                      </a:r>
                      <a:endParaRPr lang="en-US" sz="2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latin typeface="NikoshBAN" pitchFamily="2" charset="0"/>
                          <a:cs typeface="NikoshBAN" pitchFamily="2" charset="0"/>
                        </a:rPr>
                        <a:t>সুদকে সম্পূর্ণরূপে</a:t>
                      </a:r>
                      <a:r>
                        <a:rPr lang="bn-IN" sz="2200" baseline="0" dirty="0" smtClean="0">
                          <a:latin typeface="NikoshBAN" pitchFamily="2" charset="0"/>
                          <a:cs typeface="NikoshBAN" pitchFamily="2" charset="0"/>
                        </a:rPr>
                        <a:t> হারাম করা হয়েছে।</a:t>
                      </a:r>
                      <a:endParaRPr lang="en-US" sz="2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81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ইসলামী অর্থব্যবস্থার সাথে পুঁজিবাদী ও সমাজবাদী অর্থব্যবস্থার তুলনাঃ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582170"/>
              </p:ext>
            </p:extLst>
          </p:nvPr>
        </p:nvGraphicFramePr>
        <p:xfrm>
          <a:off x="228600" y="838200"/>
          <a:ext cx="8763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2457450"/>
                <a:gridCol w="219075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তুলনার</a:t>
                      </a:r>
                      <a:r>
                        <a:rPr lang="bn-IN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বিষয়বস্তু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পুঁজিবাদী অরথব্যবস্থ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সমাজতান্ত্রিক অর্থব্যবস্থা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ইসলামী অর্থব্যবস্থা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683992"/>
              </p:ext>
            </p:extLst>
          </p:nvPr>
        </p:nvGraphicFramePr>
        <p:xfrm>
          <a:off x="228600" y="1270000"/>
          <a:ext cx="8763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24384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৬.</a:t>
                      </a:r>
                      <a:r>
                        <a:rPr lang="bn-IN" sz="2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বন্টনব্যবস্থা</a:t>
                      </a:r>
                      <a:endParaRPr lang="en-US" sz="2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spc="-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</a:t>
                      </a:r>
                      <a:r>
                        <a:rPr lang="bn-IN" sz="2400" spc="-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সম</a:t>
                      </a:r>
                      <a:r>
                        <a:rPr lang="bn-IN" sz="2400" spc="-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400" spc="-1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বন্টন ব্যবস্থা। অর্থনৈতিক</a:t>
                      </a:r>
                      <a:r>
                        <a:rPr lang="bn-IN" sz="2400" spc="-15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বৈষম্য ও শ্রেণি বিভেদের জন্ম দেয়।</a:t>
                      </a:r>
                      <a:endParaRPr lang="en-US" sz="2400" spc="-15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রাষ্ট্রনিয়ন্ত্রিত</a:t>
                      </a:r>
                      <a:r>
                        <a:rPr lang="bn-IN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বন্টন ব্যবস্থা।</a:t>
                      </a:r>
                      <a:endParaRPr lang="en-US" sz="2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ইনসাফভিত্তিক</a:t>
                      </a:r>
                      <a:r>
                        <a:rPr lang="bn-IN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বন্টন ব্যবস্থা। কেউ বঞ্চিত হয় না।</a:t>
                      </a:r>
                      <a:endParaRPr lang="en-US" sz="2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282199"/>
              </p:ext>
            </p:extLst>
          </p:nvPr>
        </p:nvGraphicFramePr>
        <p:xfrm>
          <a:off x="228600" y="2413000"/>
          <a:ext cx="8763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24384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4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৭.আদর্শগত</a:t>
                      </a:r>
                      <a:endParaRPr lang="en-US" sz="2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নির্দিষ্ট</a:t>
                      </a:r>
                      <a:r>
                        <a:rPr lang="bn-IN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আদর্শিক ভিত্তি নেই।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সমাজতান্ত্রিক আদর্শের</a:t>
                      </a:r>
                      <a:r>
                        <a:rPr lang="bn-IN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আলোকে প্রণীত।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কুর</a:t>
                      </a:r>
                      <a:r>
                        <a:rPr lang="bn-IN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আন ও সুন্নাহর আলোকে প্রণীত।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972283"/>
              </p:ext>
            </p:extLst>
          </p:nvPr>
        </p:nvGraphicFramePr>
        <p:xfrm>
          <a:off x="228600" y="3200400"/>
          <a:ext cx="8763000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2457450"/>
                <a:gridCol w="2190750"/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24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৮.</a:t>
                      </a:r>
                      <a:r>
                        <a:rPr lang="bn-IN" sz="24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নৈতিকতা</a:t>
                      </a:r>
                      <a:endParaRPr lang="en-US" sz="2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সম্পদ </a:t>
                      </a:r>
                      <a:r>
                        <a:rPr lang="en-US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উ</a:t>
                      </a:r>
                      <a:r>
                        <a:rPr lang="bn-IN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ৎ</a:t>
                      </a:r>
                      <a:r>
                        <a:rPr lang="en-US" sz="24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পাদন</a:t>
                      </a:r>
                      <a:r>
                        <a:rPr lang="en-US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,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বন্টন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ভোগের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ক্ষেত্রে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নীতি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নৈতিকতার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কোন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বিধি-নিষেধ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নেই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নীতি</a:t>
                      </a:r>
                      <a:r>
                        <a:rPr lang="en-US" sz="2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নৈতিকতা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বিবেচ্য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নয়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।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রাষ্ট্রের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আদর্শই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নীতি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আকারে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জনগণের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উপর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চাপিয়ে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দেয়া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হয়</a:t>
                      </a:r>
                      <a:r>
                        <a:rPr lang="en-US" sz="2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অনৈতিকতার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কোন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স্থান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নেই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।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শরিয়ত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নির্দেশিত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নীতির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বাইরে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সম্পদ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অর্জন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ভোগের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সুযোগব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নেই</a:t>
                      </a:r>
                      <a:r>
                        <a:rPr lang="en-US" sz="2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2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25632"/>
              </p:ext>
            </p:extLst>
          </p:nvPr>
        </p:nvGraphicFramePr>
        <p:xfrm>
          <a:off x="228600" y="5029200"/>
          <a:ext cx="8763000" cy="180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362200"/>
                <a:gridCol w="2381250"/>
                <a:gridCol w="2190750"/>
              </a:tblGrid>
              <a:tr h="1808328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NikoshBAN" pitchFamily="2" charset="0"/>
                          <a:cs typeface="NikoshBAN" pitchFamily="2" charset="0"/>
                        </a:rPr>
                        <a:t>৯.</a:t>
                      </a:r>
                      <a:r>
                        <a:rPr lang="en-US" sz="2200" b="1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200" b="1" baseline="0" dirty="0" smtClean="0">
                          <a:latin typeface="NikoshBAN" pitchFamily="2" charset="0"/>
                          <a:cs typeface="NikoshBAN" pitchFamily="2" charset="0"/>
                        </a:rPr>
                        <a:t>শ্রম নীতি</a:t>
                      </a:r>
                      <a:endParaRPr lang="en-US" sz="2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শ্রমিককে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শোষণ করা হয়। শ্রমিক মালিক সম্পর্ক শোষক ও শোষিতের।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জনগন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শ্রমিক আর রাষ্ট্রীয় মালিক। উভয়ের মধ্য রয়েছে বিস্তর ব্যবধান।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bn-IN" sz="2200" dirty="0" smtClean="0">
                          <a:latin typeface="NikoshBAN" pitchFamily="2" charset="0"/>
                          <a:cs typeface="NikoshBAN" pitchFamily="2" charset="0"/>
                        </a:rPr>
                        <a:t>ঘাম</a:t>
                      </a:r>
                      <a:r>
                        <a:rPr lang="bn-IN" sz="2200" baseline="0" dirty="0" smtClean="0">
                          <a:latin typeface="NikoshBAN" pitchFamily="2" charset="0"/>
                          <a:cs typeface="NikoshBAN" pitchFamily="2" charset="0"/>
                        </a:rPr>
                        <a:t> শুকানোর পূর্বে শ্রমিকের প্রাপ্য আদায় করতে হয়। মালিক ও শ্রমিক পরস্পর সহযোগী ও সহমর্মী।</a:t>
                      </a:r>
                      <a:endParaRPr lang="en-US" sz="2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73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9067800" cy="927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724400" y="1371600"/>
            <a:ext cx="0" cy="4419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" y="5029200"/>
            <a:ext cx="4781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ইসলাম, সমাজতন্ত্র ও পুঁজিবাদী অর্থব্যবস্থার তুলনা 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5029200"/>
            <a:ext cx="441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পুঁজিবাদী অর্থব্যবস্থার ত্রুটিগুলো 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চিহ্নিত কর।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" y="1003738"/>
            <a:ext cx="4533900" cy="4025462"/>
            <a:chOff x="76200" y="1003738"/>
            <a:chExt cx="4533900" cy="4025462"/>
          </a:xfrm>
        </p:grpSpPr>
        <p:sp>
          <p:nvSpPr>
            <p:cNvPr id="4" name="Rectangle 3"/>
            <p:cNvSpPr/>
            <p:nvPr/>
          </p:nvSpPr>
          <p:spPr>
            <a:xfrm>
              <a:off x="76200" y="1003738"/>
              <a:ext cx="4114801" cy="5524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দল - ক</a:t>
              </a:r>
              <a:endParaRPr lang="en-US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1600200"/>
              <a:ext cx="4533900" cy="34290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724400" y="1003738"/>
            <a:ext cx="4419600" cy="3796862"/>
            <a:chOff x="4724400" y="1003738"/>
            <a:chExt cx="4419600" cy="3796862"/>
          </a:xfrm>
        </p:grpSpPr>
        <p:sp>
          <p:nvSpPr>
            <p:cNvPr id="5" name="Rectangle 4"/>
            <p:cNvSpPr/>
            <p:nvPr/>
          </p:nvSpPr>
          <p:spPr>
            <a:xfrm>
              <a:off x="4953000" y="1003738"/>
              <a:ext cx="4191000" cy="5524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দল - খ</a:t>
              </a:r>
              <a:endParaRPr lang="en-US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0" y="1556189"/>
              <a:ext cx="4400550" cy="3244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96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6" y="1752600"/>
            <a:ext cx="8389914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781</Words>
  <Application>Microsoft Office PowerPoint</Application>
  <PresentationFormat>On-screen Show (4:3)</PresentationFormat>
  <Paragraphs>123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88</cp:revision>
  <dcterms:created xsi:type="dcterms:W3CDTF">2006-08-16T00:00:00Z</dcterms:created>
  <dcterms:modified xsi:type="dcterms:W3CDTF">2019-09-22T08:58:50Z</dcterms:modified>
</cp:coreProperties>
</file>