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86" r:id="rId12"/>
    <p:sldId id="268" r:id="rId13"/>
    <p:sldId id="269" r:id="rId14"/>
    <p:sldId id="285" r:id="rId15"/>
    <p:sldId id="270" r:id="rId16"/>
    <p:sldId id="271" r:id="rId17"/>
    <p:sldId id="283" r:id="rId18"/>
    <p:sldId id="272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BB05"/>
    <a:srgbClr val="FFFF00"/>
    <a:srgbClr val="9936D6"/>
    <a:srgbClr val="2F4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20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8D6B6-1CDA-4912-99A7-C36E5873D176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A21E6-A1CD-4086-B04B-6AAFB2766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3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A21E6-A1CD-4086-B04B-6AAFB27662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6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56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7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47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9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5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1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6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7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31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9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BAC57C-668F-4DA0-8BA6-07703C6E60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FDBB10D-5E8C-45A3-BA42-CEE7A422113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45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03200" y="-46397"/>
            <a:ext cx="12195281" cy="6858001"/>
            <a:chOff x="0" y="0"/>
            <a:chExt cx="12195281" cy="6858001"/>
          </a:xfrm>
        </p:grpSpPr>
        <p:sp>
          <p:nvSpPr>
            <p:cNvPr id="19" name="Rectangle 18"/>
            <p:cNvSpPr/>
            <p:nvPr/>
          </p:nvSpPr>
          <p:spPr>
            <a:xfrm>
              <a:off x="0" y="1"/>
              <a:ext cx="12195281" cy="6858000"/>
            </a:xfrm>
            <a:prstGeom prst="rect">
              <a:avLst/>
            </a:prstGeom>
            <a:solidFill>
              <a:srgbClr val="002060"/>
            </a:solidFill>
            <a:ln w="1524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350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19050" y="0"/>
              <a:ext cx="12072949" cy="68580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350" dirty="0"/>
            </a:p>
          </p:txBody>
        </p:sp>
      </p:grpSp>
      <p:sp>
        <p:nvSpPr>
          <p:cNvPr id="4" name="Isosceles Triangle 3"/>
          <p:cNvSpPr/>
          <p:nvPr/>
        </p:nvSpPr>
        <p:spPr>
          <a:xfrm flipH="1">
            <a:off x="9969107" y="188422"/>
            <a:ext cx="1735211" cy="1731817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452922" y="434340"/>
            <a:ext cx="2518878" cy="1560715"/>
          </a:xfrm>
          <a:prstGeom prst="triangle">
            <a:avLst>
              <a:gd name="adj" fmla="val 48922"/>
            </a:avLst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/>
          </a:p>
        </p:txBody>
      </p:sp>
      <p:sp>
        <p:nvSpPr>
          <p:cNvPr id="6" name="Isosceles Triangle 5"/>
          <p:cNvSpPr/>
          <p:nvPr/>
        </p:nvSpPr>
        <p:spPr>
          <a:xfrm>
            <a:off x="547536" y="2400300"/>
            <a:ext cx="2332824" cy="1964608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562776" y="4770153"/>
            <a:ext cx="4877903" cy="1310608"/>
          </a:xfrm>
          <a:prstGeom prst="triangle">
            <a:avLst>
              <a:gd name="adj" fmla="val 20556"/>
            </a:avLst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9486900" y="2400300"/>
            <a:ext cx="2387209" cy="1852206"/>
          </a:xfrm>
          <a:prstGeom prst="triangle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9951502">
            <a:off x="7649786" y="5482853"/>
            <a:ext cx="4482709" cy="1142301"/>
          </a:xfrm>
          <a:prstGeom prst="triangle">
            <a:avLst>
              <a:gd name="adj" fmla="val 20556"/>
            </a:avLst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37744" y="1135409"/>
            <a:ext cx="386541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শুভেচ্ছা  </a:t>
            </a:r>
          </a:p>
        </p:txBody>
      </p:sp>
    </p:spTree>
    <p:extLst>
      <p:ext uri="{BB962C8B-B14F-4D97-AF65-F5344CB8AC3E}">
        <p14:creationId xmlns:p14="http://schemas.microsoft.com/office/powerpoint/2010/main" val="392160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90285" y="0"/>
            <a:ext cx="11524344" cy="6430052"/>
            <a:chOff x="290285" y="0"/>
            <a:chExt cx="11524344" cy="6430052"/>
          </a:xfrm>
        </p:grpSpPr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25971" y="1164265"/>
              <a:ext cx="3429000" cy="2458368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97" name="TextBox 96"/>
            <p:cNvSpPr txBox="1"/>
            <p:nvPr/>
          </p:nvSpPr>
          <p:spPr>
            <a:xfrm>
              <a:off x="1588228" y="0"/>
              <a:ext cx="102264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7200" b="1" i="1" u="sng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জোড়ায়  </a:t>
              </a:r>
              <a:r>
                <a:rPr lang="bn-BD" sz="7200" b="1" i="1" u="sng" dirty="0">
                  <a:latin typeface="NikoshBAN" panose="02000000000000000000" pitchFamily="2" charset="0"/>
                  <a:cs typeface="NikoshBAN" panose="02000000000000000000" pitchFamily="2" charset="0"/>
                </a:rPr>
                <a:t>কাজ  </a:t>
              </a:r>
              <a:r>
                <a:rPr lang="bn-BD" sz="3200" dirty="0">
                  <a:latin typeface="NikoshBAN" panose="02000000000000000000" pitchFamily="2" charset="0"/>
                  <a:cs typeface="NikoshBAN" panose="02000000000000000000" pitchFamily="2" charset="0"/>
                </a:rPr>
                <a:t>( সময়- </a:t>
              </a:r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০</a:t>
              </a:r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7</a:t>
              </a:r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3200" dirty="0">
                  <a:latin typeface="NikoshBAN" panose="02000000000000000000" pitchFamily="2" charset="0"/>
                  <a:cs typeface="NikoshBAN" panose="02000000000000000000" pitchFamily="2" charset="0"/>
                </a:rPr>
                <a:t>মিনিট </a:t>
              </a:r>
              <a:r>
                <a:rPr lang="bn-BD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)</a:t>
              </a:r>
              <a:endParaRPr lang="en-US" sz="32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313175" y="4259191"/>
              <a:ext cx="6022481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bn-BD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 চিত্রটি এঁকে অঙ্কণের বিবরণ লিখ। 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2219530" y="3320799"/>
              <a:ext cx="300784" cy="178838"/>
              <a:chOff x="2249051" y="1897271"/>
              <a:chExt cx="300784" cy="178838"/>
            </a:xfrm>
          </p:grpSpPr>
          <p:cxnSp>
            <p:nvCxnSpPr>
              <p:cNvPr id="164" name="Straight Connector 163"/>
              <p:cNvCxnSpPr/>
              <p:nvPr/>
            </p:nvCxnSpPr>
            <p:spPr>
              <a:xfrm rot="7088115">
                <a:off x="2454031" y="1980305"/>
                <a:ext cx="178838" cy="12770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7088115" flipH="1">
                <a:off x="2385470" y="1893101"/>
                <a:ext cx="549" cy="273387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7" name="TextBox 136"/>
            <p:cNvSpPr txBox="1"/>
            <p:nvPr/>
          </p:nvSpPr>
          <p:spPr>
            <a:xfrm rot="21360851">
              <a:off x="2120019" y="2686405"/>
              <a:ext cx="209349" cy="22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 rot="21360851">
              <a:off x="4320028" y="3984274"/>
              <a:ext cx="209349" cy="22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 rot="21360851">
              <a:off x="1411817" y="4066673"/>
              <a:ext cx="209349" cy="22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</a:p>
          </p:txBody>
        </p:sp>
        <p:cxnSp>
          <p:nvCxnSpPr>
            <p:cNvPr id="140" name="Straight Connector 139"/>
            <p:cNvCxnSpPr/>
            <p:nvPr/>
          </p:nvCxnSpPr>
          <p:spPr>
            <a:xfrm flipH="1">
              <a:off x="1740644" y="4155769"/>
              <a:ext cx="40845" cy="1795742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flipH="1">
              <a:off x="2361584" y="1556479"/>
              <a:ext cx="1151307" cy="1669425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3464334" y="1572107"/>
              <a:ext cx="1812410" cy="1046698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flipH="1">
              <a:off x="4262933" y="2569979"/>
              <a:ext cx="1013810" cy="1605781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flipH="1">
              <a:off x="1779502" y="5951511"/>
              <a:ext cx="2403371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flipH="1">
              <a:off x="4202480" y="4155769"/>
              <a:ext cx="40845" cy="1795742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flipH="1">
              <a:off x="729967" y="2569979"/>
              <a:ext cx="652201" cy="9053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714253" y="3446211"/>
              <a:ext cx="1104158" cy="682956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 flipV="1">
              <a:off x="1345917" y="2569979"/>
              <a:ext cx="1021086" cy="604976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2376728" y="3207450"/>
              <a:ext cx="1883286" cy="955727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flipH="1">
              <a:off x="1802524" y="3158107"/>
              <a:ext cx="586140" cy="9281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flipH="1" flipV="1">
              <a:off x="1826234" y="4112895"/>
              <a:ext cx="2362527" cy="62923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TextBox 152"/>
            <p:cNvSpPr txBox="1"/>
            <p:nvPr/>
          </p:nvSpPr>
          <p:spPr>
            <a:xfrm>
              <a:off x="1527247" y="5922037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E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3463339" y="1200329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G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1110253" y="2108314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M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223191" y="2196217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F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90285" y="3142036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L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4056358" y="5955440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D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2204567" y="5968387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P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160" name="Straight Connector 159"/>
            <p:cNvCxnSpPr/>
            <p:nvPr/>
          </p:nvCxnSpPr>
          <p:spPr>
            <a:xfrm>
              <a:off x="2393746" y="3241892"/>
              <a:ext cx="0" cy="2742483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H="1">
              <a:off x="1758197" y="3224501"/>
              <a:ext cx="608587" cy="2759874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Box 161"/>
            <p:cNvSpPr txBox="1"/>
            <p:nvPr/>
          </p:nvSpPr>
          <p:spPr>
            <a:xfrm>
              <a:off x="2319543" y="4118416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N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135" name="Straight Connector 134"/>
            <p:cNvCxnSpPr/>
            <p:nvPr/>
          </p:nvCxnSpPr>
          <p:spPr>
            <a:xfrm flipH="1" flipV="1">
              <a:off x="718048" y="3474689"/>
              <a:ext cx="3472512" cy="653876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524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574" y="464454"/>
            <a:ext cx="12046856" cy="5660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উত্তরটি মিলিয়ে দেখি </a:t>
            </a:r>
            <a:endParaRPr lang="bn-BD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10"/>
          <p:cNvSpPr txBox="1"/>
          <p:nvPr/>
        </p:nvSpPr>
        <p:spPr>
          <a:xfrm>
            <a:off x="6809487" y="2260034"/>
            <a:ext cx="5222777" cy="5847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বাহু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AC 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উপর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ACFG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বর্গ আঁকি।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6642944" y="1226783"/>
            <a:ext cx="5222777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অতিভুজ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BC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উপর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BCDE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বর্গ আঁকি।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25124" y="2909371"/>
            <a:ext cx="5207140" cy="2009346"/>
            <a:chOff x="5541364" y="3475426"/>
            <a:chExt cx="4991725" cy="2009346"/>
          </a:xfrm>
        </p:grpSpPr>
        <p:sp>
          <p:nvSpPr>
            <p:cNvPr id="6" name="TextBox 44"/>
            <p:cNvSpPr txBox="1"/>
            <p:nvPr/>
          </p:nvSpPr>
          <p:spPr>
            <a:xfrm>
              <a:off x="5541364" y="3475426"/>
              <a:ext cx="4991725" cy="584775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32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বাহু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AB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এর উপর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ABLM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বর্গ আঁকি।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" name="TextBox 18"/>
            <p:cNvSpPr txBox="1"/>
            <p:nvPr/>
          </p:nvSpPr>
          <p:spPr>
            <a:xfrm>
              <a:off x="5541365" y="4099777"/>
              <a:ext cx="4991724" cy="1384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A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বিন্দু দিয়ে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BE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বা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CD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এর সমান্তরাল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AP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রেখাংশ আঁকি যা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BC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কে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N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বিন্দুতে এবং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ED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কে 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P </a:t>
              </a:r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বিন্দুতে ছেদ করে।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710931" y="5464684"/>
            <a:ext cx="4807969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A ,E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C,L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যোগ করি।</a:t>
            </a:r>
          </a:p>
        </p:txBody>
      </p:sp>
      <p:sp>
        <p:nvSpPr>
          <p:cNvPr id="9" name="Oval 8"/>
          <p:cNvSpPr/>
          <p:nvPr/>
        </p:nvSpPr>
        <p:spPr>
          <a:xfrm>
            <a:off x="6625779" y="1380936"/>
            <a:ext cx="170304" cy="16655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693660" y="3120815"/>
            <a:ext cx="138865" cy="16929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665438" y="2479261"/>
            <a:ext cx="170304" cy="16655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670433" y="3722213"/>
            <a:ext cx="170304" cy="16655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791618" y="5643015"/>
            <a:ext cx="170304" cy="16655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261256" y="1273908"/>
            <a:ext cx="5285128" cy="5229723"/>
            <a:chOff x="261256" y="1273908"/>
            <a:chExt cx="5285128" cy="5229723"/>
          </a:xfrm>
        </p:grpSpPr>
        <p:grpSp>
          <p:nvGrpSpPr>
            <p:cNvPr id="15" name="Group 14"/>
            <p:cNvGrpSpPr/>
            <p:nvPr/>
          </p:nvGrpSpPr>
          <p:grpSpPr>
            <a:xfrm>
              <a:off x="261256" y="1273908"/>
              <a:ext cx="5285128" cy="5229723"/>
              <a:chOff x="0" y="408676"/>
              <a:chExt cx="5285128" cy="5229723"/>
            </a:xfrm>
          </p:grpSpPr>
          <p:grpSp>
            <p:nvGrpSpPr>
              <p:cNvPr id="17" name="Group 16"/>
              <p:cNvGrpSpPr/>
              <p:nvPr/>
            </p:nvGrpSpPr>
            <p:grpSpPr>
              <a:xfrm rot="7088115">
                <a:off x="2197816" y="2235855"/>
                <a:ext cx="1105828" cy="2244251"/>
                <a:chOff x="1508939" y="2309330"/>
                <a:chExt cx="1274164" cy="2263515"/>
              </a:xfrm>
            </p:grpSpPr>
            <p:grpSp>
              <p:nvGrpSpPr>
                <p:cNvPr id="44" name="Group 43"/>
                <p:cNvGrpSpPr/>
                <p:nvPr/>
              </p:nvGrpSpPr>
              <p:grpSpPr>
                <a:xfrm>
                  <a:off x="1508939" y="2309330"/>
                  <a:ext cx="1274164" cy="2263515"/>
                  <a:chOff x="929390" y="1034321"/>
                  <a:chExt cx="1274164" cy="2263515"/>
                </a:xfrm>
              </p:grpSpPr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929390" y="1034321"/>
                    <a:ext cx="14990" cy="2218545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931889" y="3225384"/>
                    <a:ext cx="1256675" cy="57462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934387" y="1054308"/>
                    <a:ext cx="1269167" cy="2243528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1519707" y="4262907"/>
                  <a:ext cx="206062" cy="12880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H="1">
                  <a:off x="1738015" y="4250028"/>
                  <a:ext cx="633" cy="275734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" name="TextBox 17"/>
              <p:cNvSpPr txBox="1"/>
              <p:nvPr/>
            </p:nvSpPr>
            <p:spPr>
              <a:xfrm rot="21360851">
                <a:off x="1829734" y="1894752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 rot="21360851">
                <a:off x="4029743" y="3192621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C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 rot="21360851">
                <a:off x="1121532" y="3275020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H="1">
                <a:off x="1479389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2071299" y="764826"/>
                <a:ext cx="1151307" cy="1669425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3174049" y="780454"/>
                <a:ext cx="1812410" cy="1046698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>
                <a:off x="3972648" y="1778326"/>
                <a:ext cx="1013810" cy="1605781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H="1">
                <a:off x="1489217" y="5159858"/>
                <a:ext cx="2403371" cy="0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3912195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439682" y="1778326"/>
                <a:ext cx="652201" cy="905312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3968" y="2654558"/>
                <a:ext cx="1104158" cy="68295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 flipV="1">
                <a:off x="1055632" y="1778326"/>
                <a:ext cx="1021086" cy="60497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1499811" y="3321184"/>
                <a:ext cx="2432806" cy="727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086443" y="2415797"/>
                <a:ext cx="1883286" cy="955727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H="1">
                <a:off x="1512239" y="2366454"/>
                <a:ext cx="586140" cy="9281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 flipV="1">
                <a:off x="1549668" y="3321184"/>
                <a:ext cx="2362527" cy="62923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1236962" y="513038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E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173054" y="408676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G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819968" y="1316661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M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932906" y="140456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F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0" y="235038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L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766073" y="5163787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D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914282" y="517673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>
                <a:off x="2095460" y="2434251"/>
                <a:ext cx="0" cy="2742483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H="1">
                <a:off x="1528126" y="2415797"/>
                <a:ext cx="548592" cy="2744061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/>
              <p:cNvSpPr txBox="1"/>
              <p:nvPr/>
            </p:nvSpPr>
            <p:spPr>
              <a:xfrm>
                <a:off x="2029258" y="332676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N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 flipH="1" flipV="1">
              <a:off x="700939" y="3548870"/>
              <a:ext cx="3472512" cy="653876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295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2797777" y="183399"/>
            <a:ext cx="5125049" cy="3418214"/>
            <a:chOff x="315834" y="961940"/>
            <a:chExt cx="5125049" cy="3418214"/>
          </a:xfrm>
        </p:grpSpPr>
        <p:grpSp>
          <p:nvGrpSpPr>
            <p:cNvPr id="26" name="Group 25"/>
            <p:cNvGrpSpPr/>
            <p:nvPr/>
          </p:nvGrpSpPr>
          <p:grpSpPr>
            <a:xfrm rot="7327264">
              <a:off x="1752758" y="1417395"/>
              <a:ext cx="2305834" cy="3619683"/>
              <a:chOff x="1508939" y="2309330"/>
              <a:chExt cx="1274164" cy="226351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508939" y="2309330"/>
                <a:ext cx="1274164" cy="2263515"/>
                <a:chOff x="929390" y="1034321"/>
                <a:chExt cx="1274164" cy="2263515"/>
              </a:xfrm>
            </p:grpSpPr>
            <p:cxnSp>
              <p:nvCxnSpPr>
                <p:cNvPr id="30" name="Straight Connector 29"/>
                <p:cNvCxnSpPr/>
                <p:nvPr/>
              </p:nvCxnSpPr>
              <p:spPr>
                <a:xfrm>
                  <a:off x="929390" y="1034321"/>
                  <a:ext cx="14990" cy="2218545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931889" y="3225384"/>
                  <a:ext cx="1256675" cy="57462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934387" y="1054308"/>
                  <a:ext cx="1269167" cy="2243528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1519707" y="4262907"/>
                <a:ext cx="206062" cy="12880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1738015" y="4250028"/>
                <a:ext cx="633" cy="275734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1727258" y="961940"/>
              <a:ext cx="3376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103232" y="2874144"/>
              <a:ext cx="3376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15834" y="3088026"/>
              <a:ext cx="3376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</a:p>
          </p:txBody>
        </p:sp>
        <p:sp>
          <p:nvSpPr>
            <p:cNvPr id="36" name="Arc 35"/>
            <p:cNvSpPr/>
            <p:nvPr/>
          </p:nvSpPr>
          <p:spPr>
            <a:xfrm rot="1780890">
              <a:off x="478970" y="2552009"/>
              <a:ext cx="1043054" cy="867456"/>
            </a:xfrm>
            <a:prstGeom prst="arc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66057" y="4035756"/>
                <a:ext cx="11495314" cy="708601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r>
                      <a:rPr lang="en-US" sz="6600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∆ </m:t>
                    </m:r>
                  </m:oMath>
                </a14:m>
                <a:r>
                  <a:rPr lang="en-US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ABC</a:t>
                </a:r>
                <a:r>
                  <a:rPr lang="bn-BD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এর </a:t>
                </a:r>
                <a14:m>
                  <m:oMath xmlns:m="http://schemas.openxmlformats.org/officeDocument/2006/math">
                    <m:r>
                      <a:rPr lang="bn-IN" sz="6600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∠ </m:t>
                    </m:r>
                  </m:oMath>
                </a14:m>
                <a:r>
                  <a:rPr lang="en-US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 = </a:t>
                </a:r>
                <a:r>
                  <a:rPr lang="bn-BD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এক সমকোন এবং </a:t>
                </a:r>
                <a:r>
                  <a:rPr lang="en-US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BC </a:t>
                </a:r>
                <a:r>
                  <a:rPr lang="bn-BD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তার অতিভুজ। তাহলে প্রমান করা যায় যে,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6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6600" b="0" i="0" dirty="0" smtClean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6600" dirty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C</m:t>
                        </m:r>
                      </m:e>
                      <m:sup>
                        <m:r>
                          <a:rPr lang="en-US" sz="6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6600" b="1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6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6600" dirty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AC</m:t>
                        </m:r>
                      </m:e>
                      <m:sup>
                        <m:r>
                          <a:rPr lang="en-US" sz="6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6600" b="1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6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6600" b="0" i="0" dirty="0" smtClean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6600" dirty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C</m:t>
                        </m:r>
                      </m:e>
                      <m:sup>
                        <m:r>
                          <a:rPr lang="en-US" sz="6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bn-BD" sz="6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6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57" y="4035756"/>
                <a:ext cx="11495314" cy="708601"/>
              </a:xfrm>
              <a:prstGeom prst="rect">
                <a:avLst/>
              </a:prstGeom>
              <a:blipFill rotWithShape="0">
                <a:blip r:embed="rId2"/>
                <a:stretch>
                  <a:fillRect l="-3600" t="-194118" r="-2118" b="-231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51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>
            <a:off x="5800558" y="1333576"/>
            <a:ext cx="51294" cy="4585651"/>
          </a:xfrm>
          <a:prstGeom prst="line">
            <a:avLst/>
          </a:prstGeom>
          <a:ln w="571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790186" y="1806140"/>
            <a:ext cx="54018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∠ABL=∠CBE= 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এক সমকোন</a:t>
            </a:r>
            <a:endParaRPr lang="bn-IN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বা,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∠ABL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∠ABC=</a:t>
            </a:r>
            <a:r>
              <a:rPr lang="en-US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CBE+</a:t>
            </a:r>
            <a:r>
              <a:rPr lang="en-US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∠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ABC</a:t>
            </a:r>
          </a:p>
          <a:p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   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∴ </a:t>
            </a:r>
            <a:r>
              <a:rPr lang="en-US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CBL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=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∠ABE.</a:t>
            </a:r>
            <a:endParaRPr lang="bn-IN" sz="2800" dirty="0" smtClean="0">
              <a:latin typeface="NikoshBAN" panose="02000000000000000000" pitchFamily="2" charset="0"/>
              <a:ea typeface="Cambria Math" panose="02040503050406030204" pitchFamily="18" charset="0"/>
              <a:cs typeface="NikoshBAN" panose="02000000000000000000" pitchFamily="2" charset="0"/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10773075" y="6510271"/>
            <a:ext cx="1210614" cy="347729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857025" y="-56266"/>
            <a:ext cx="3316045" cy="8020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প্রমাণ </a:t>
            </a:r>
            <a:endParaRPr lang="en-US" sz="4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-142630" y="1165560"/>
            <a:ext cx="5285128" cy="5229723"/>
            <a:chOff x="261256" y="1273908"/>
            <a:chExt cx="5285128" cy="5229723"/>
          </a:xfrm>
        </p:grpSpPr>
        <p:grpSp>
          <p:nvGrpSpPr>
            <p:cNvPr id="79" name="Group 78"/>
            <p:cNvGrpSpPr/>
            <p:nvPr/>
          </p:nvGrpSpPr>
          <p:grpSpPr>
            <a:xfrm>
              <a:off x="261256" y="1273908"/>
              <a:ext cx="5285128" cy="5229723"/>
              <a:chOff x="0" y="408676"/>
              <a:chExt cx="5285128" cy="5229723"/>
            </a:xfrm>
          </p:grpSpPr>
          <p:grpSp>
            <p:nvGrpSpPr>
              <p:cNvPr id="81" name="Group 80"/>
              <p:cNvGrpSpPr/>
              <p:nvPr/>
            </p:nvGrpSpPr>
            <p:grpSpPr>
              <a:xfrm rot="7088115">
                <a:off x="2197816" y="2235855"/>
                <a:ext cx="1105828" cy="2244251"/>
                <a:chOff x="1508939" y="2309330"/>
                <a:chExt cx="1274164" cy="2263515"/>
              </a:xfrm>
            </p:grpSpPr>
            <p:grpSp>
              <p:nvGrpSpPr>
                <p:cNvPr id="108" name="Group 107"/>
                <p:cNvGrpSpPr/>
                <p:nvPr/>
              </p:nvGrpSpPr>
              <p:grpSpPr>
                <a:xfrm>
                  <a:off x="1508939" y="2309330"/>
                  <a:ext cx="1274164" cy="2263515"/>
                  <a:chOff x="929390" y="1034321"/>
                  <a:chExt cx="1274164" cy="2263515"/>
                </a:xfrm>
              </p:grpSpPr>
              <p:cxnSp>
                <p:nvCxnSpPr>
                  <p:cNvPr id="111" name="Straight Connector 110"/>
                  <p:cNvCxnSpPr/>
                  <p:nvPr/>
                </p:nvCxnSpPr>
                <p:spPr>
                  <a:xfrm>
                    <a:off x="929390" y="1034321"/>
                    <a:ext cx="14990" cy="2218545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/>
                  <p:cNvCxnSpPr/>
                  <p:nvPr/>
                </p:nvCxnSpPr>
                <p:spPr>
                  <a:xfrm>
                    <a:off x="931889" y="3225384"/>
                    <a:ext cx="1256675" cy="57462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/>
                  <p:cNvCxnSpPr/>
                  <p:nvPr/>
                </p:nvCxnSpPr>
                <p:spPr>
                  <a:xfrm>
                    <a:off x="934387" y="1054308"/>
                    <a:ext cx="1269167" cy="2243528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1519707" y="4262907"/>
                  <a:ext cx="206062" cy="12880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 flipH="1">
                  <a:off x="1738015" y="4250028"/>
                  <a:ext cx="633" cy="275734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TextBox 81"/>
              <p:cNvSpPr txBox="1"/>
              <p:nvPr/>
            </p:nvSpPr>
            <p:spPr>
              <a:xfrm rot="21360851">
                <a:off x="1829734" y="1894752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 rot="21360851">
                <a:off x="4029743" y="3192621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C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 rot="21360851">
                <a:off x="1121532" y="3275020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</a:p>
            </p:txBody>
          </p:sp>
          <p:cxnSp>
            <p:nvCxnSpPr>
              <p:cNvPr id="85" name="Straight Connector 84"/>
              <p:cNvCxnSpPr/>
              <p:nvPr/>
            </p:nvCxnSpPr>
            <p:spPr>
              <a:xfrm flipH="1">
                <a:off x="1479389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2071299" y="764826"/>
                <a:ext cx="1151307" cy="1669425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174049" y="780454"/>
                <a:ext cx="1812410" cy="1046698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3972648" y="1778326"/>
                <a:ext cx="1013810" cy="1605781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flipH="1">
                <a:off x="1489217" y="5159858"/>
                <a:ext cx="2403371" cy="0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3912195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439682" y="1778326"/>
                <a:ext cx="652201" cy="905312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423968" y="2654558"/>
                <a:ext cx="1104158" cy="68295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flipH="1" flipV="1">
                <a:off x="1055632" y="1778326"/>
                <a:ext cx="1021086" cy="60497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1499811" y="3321184"/>
                <a:ext cx="2432806" cy="727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2086443" y="2415797"/>
                <a:ext cx="1883286" cy="955727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H="1">
                <a:off x="1512239" y="2366454"/>
                <a:ext cx="586140" cy="9281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H="1" flipV="1">
                <a:off x="1549668" y="3321184"/>
                <a:ext cx="2362527" cy="62923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" name="TextBox 97"/>
              <p:cNvSpPr txBox="1"/>
              <p:nvPr/>
            </p:nvSpPr>
            <p:spPr>
              <a:xfrm>
                <a:off x="1236962" y="513038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E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3173054" y="408676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G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819968" y="1316661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M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4932906" y="140456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F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0" y="235038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L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3766073" y="5163787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D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1914282" y="517673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cxnSp>
            <p:nvCxnSpPr>
              <p:cNvPr id="105" name="Straight Connector 104"/>
              <p:cNvCxnSpPr/>
              <p:nvPr/>
            </p:nvCxnSpPr>
            <p:spPr>
              <a:xfrm>
                <a:off x="2095460" y="2434251"/>
                <a:ext cx="0" cy="2742483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flipH="1">
                <a:off x="1528126" y="2415797"/>
                <a:ext cx="548592" cy="2744061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TextBox 106"/>
              <p:cNvSpPr txBox="1"/>
              <p:nvPr/>
            </p:nvSpPr>
            <p:spPr>
              <a:xfrm>
                <a:off x="2029258" y="332676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N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cxnSp>
          <p:nvCxnSpPr>
            <p:cNvPr id="80" name="Straight Connector 79"/>
            <p:cNvCxnSpPr/>
            <p:nvPr/>
          </p:nvCxnSpPr>
          <p:spPr>
            <a:xfrm flipH="1" flipV="1">
              <a:off x="700939" y="3548870"/>
              <a:ext cx="3472512" cy="653876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 rot="18441905">
            <a:off x="1196705" y="3749725"/>
            <a:ext cx="207115" cy="2381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79795" y="4113092"/>
            <a:ext cx="246667" cy="22006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 rot="14590438">
            <a:off x="1319280" y="3904225"/>
            <a:ext cx="310547" cy="20372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7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42630" y="1165560"/>
            <a:ext cx="5285128" cy="5229723"/>
            <a:chOff x="261256" y="1273908"/>
            <a:chExt cx="5285128" cy="5229723"/>
          </a:xfrm>
        </p:grpSpPr>
        <p:grpSp>
          <p:nvGrpSpPr>
            <p:cNvPr id="3" name="Group 2"/>
            <p:cNvGrpSpPr/>
            <p:nvPr/>
          </p:nvGrpSpPr>
          <p:grpSpPr>
            <a:xfrm>
              <a:off x="261256" y="1273908"/>
              <a:ext cx="5285128" cy="5229723"/>
              <a:chOff x="0" y="408676"/>
              <a:chExt cx="5285128" cy="5229723"/>
            </a:xfrm>
          </p:grpSpPr>
          <p:grpSp>
            <p:nvGrpSpPr>
              <p:cNvPr id="5" name="Group 4"/>
              <p:cNvGrpSpPr/>
              <p:nvPr/>
            </p:nvGrpSpPr>
            <p:grpSpPr>
              <a:xfrm rot="7088115">
                <a:off x="2197816" y="2235855"/>
                <a:ext cx="1105828" cy="2244251"/>
                <a:chOff x="1508939" y="2309330"/>
                <a:chExt cx="1274164" cy="2263515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1508939" y="2309330"/>
                  <a:ext cx="1274164" cy="2263515"/>
                  <a:chOff x="929390" y="1034321"/>
                  <a:chExt cx="1274164" cy="2263515"/>
                </a:xfrm>
              </p:grpSpPr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929390" y="1034321"/>
                    <a:ext cx="14990" cy="2218545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931889" y="3225384"/>
                    <a:ext cx="1256675" cy="57462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934387" y="1054308"/>
                    <a:ext cx="1269167" cy="2243528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1519707" y="4262907"/>
                  <a:ext cx="206062" cy="12880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 flipH="1">
                  <a:off x="1738015" y="4250028"/>
                  <a:ext cx="633" cy="275734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/>
              <p:cNvSpPr txBox="1"/>
              <p:nvPr/>
            </p:nvSpPr>
            <p:spPr>
              <a:xfrm rot="21360851">
                <a:off x="1829734" y="1894752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 rot="21360851">
                <a:off x="4029743" y="3192621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C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rot="21360851">
                <a:off x="1121532" y="3275020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 flipH="1">
                <a:off x="1479389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071299" y="764826"/>
                <a:ext cx="1151307" cy="1669425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174049" y="780454"/>
                <a:ext cx="1812410" cy="1046698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3972648" y="1778326"/>
                <a:ext cx="1013810" cy="1605781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1489217" y="5159858"/>
                <a:ext cx="2403371" cy="0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3912195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439682" y="1778326"/>
                <a:ext cx="652201" cy="905312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23968" y="2654558"/>
                <a:ext cx="1104158" cy="68295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 flipV="1">
                <a:off x="1055632" y="1778326"/>
                <a:ext cx="1021086" cy="60497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1499811" y="3321184"/>
                <a:ext cx="2432806" cy="727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2086443" y="2415797"/>
                <a:ext cx="1883286" cy="955727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1512239" y="2366454"/>
                <a:ext cx="586140" cy="9281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 flipV="1">
                <a:off x="1549668" y="3321184"/>
                <a:ext cx="2362527" cy="62923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1236962" y="513038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E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173054" y="408676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G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819968" y="1316661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M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932906" y="140456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F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0" y="235038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L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766073" y="5163787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D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914282" y="517673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2095460" y="2434251"/>
                <a:ext cx="0" cy="2742483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1528126" y="2415797"/>
                <a:ext cx="548592" cy="2744061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2029258" y="332676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N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 flipH="1" flipV="1">
              <a:off x="700939" y="3548870"/>
              <a:ext cx="3472512" cy="653876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978112" y="2203748"/>
                <a:ext cx="4662154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এখন,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∆ABE </a:t>
                </a:r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ও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∆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CBL </a:t>
                </a:r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এর মধ্যে-</a:t>
                </a:r>
                <a:endParaRPr lang="bn-IN" sz="2800" dirty="0" smtClean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r>
                  <a:rPr lang="bn-IN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    </a:t>
                </a:r>
                <a:r>
                  <a:rPr lang="en-US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BE=BC </a:t>
                </a:r>
                <a:endParaRPr lang="bn-IN" sz="2800" dirty="0" smtClean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r>
                  <a:rPr lang="bn-IN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    </a:t>
                </a:r>
                <a:r>
                  <a:rPr lang="en-US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AB=BL. </a:t>
                </a:r>
                <a:r>
                  <a:rPr lang="bn-IN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এবং </a:t>
                </a:r>
              </a:p>
              <a:p>
                <a:r>
                  <a:rPr lang="bn-IN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অন্তর্ভুক্ত</a:t>
                </a:r>
                <a:r>
                  <a:rPr lang="en-US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∠</a:t>
                </a:r>
                <a:r>
                  <a:rPr lang="en-US" sz="2800" dirty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ABE = </a:t>
                </a:r>
                <a:r>
                  <a:rPr lang="bn-IN" sz="2800" dirty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অন্তর্ভুক্ত </a:t>
                </a:r>
                <a:r>
                  <a:rPr lang="en-US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∠CBL</a:t>
                </a:r>
                <a:endParaRPr lang="bn-IN" sz="2800" dirty="0" smtClean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r>
                  <a:rPr lang="en-US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</a:t>
                </a:r>
                <a:r>
                  <a:rPr lang="bn-IN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  </a:t>
                </a:r>
                <a:r>
                  <a:rPr lang="en-US" sz="28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∴ </a:t>
                </a:r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∆ABE </a:t>
                </a:r>
                <a14:m>
                  <m:oMath xmlns:m="http://schemas.openxmlformats.org/officeDocument/2006/math">
                    <m:r>
                      <a:rPr lang="bn-IN" sz="2800" dirty="0" smtClean="0">
                        <a:latin typeface="Cambria Math" panose="02040503050406030204" pitchFamily="18" charset="0"/>
                      </a:rPr>
                      <m:t>≅</m:t>
                    </m:r>
                  </m:oMath>
                </a14:m>
                <a:r>
                  <a:rPr lang="bn-IN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∆</a:t>
                </a:r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CBL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8112" y="2203748"/>
                <a:ext cx="4662154" cy="2246769"/>
              </a:xfrm>
              <a:prstGeom prst="rect">
                <a:avLst/>
              </a:prstGeom>
              <a:blipFill rotWithShape="0">
                <a:blip r:embed="rId2"/>
                <a:stretch>
                  <a:fillRect l="-2749" t="-3804" b="-7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Connector 38"/>
          <p:cNvCxnSpPr/>
          <p:nvPr/>
        </p:nvCxnSpPr>
        <p:spPr>
          <a:xfrm>
            <a:off x="5800558" y="1333576"/>
            <a:ext cx="51294" cy="4585651"/>
          </a:xfrm>
          <a:prstGeom prst="line">
            <a:avLst/>
          </a:prstGeom>
          <a:ln w="571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 rot="11924356">
            <a:off x="703905" y="3864317"/>
            <a:ext cx="1316137" cy="20126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 rot="17009527">
            <a:off x="729252" y="4115880"/>
            <a:ext cx="1459835" cy="151786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857025" y="-56266"/>
            <a:ext cx="3316045" cy="8020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প্রমাণ </a:t>
            </a:r>
            <a:endParaRPr lang="en-US" sz="4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1564817" y="4172980"/>
            <a:ext cx="543771" cy="1810166"/>
            <a:chOff x="1564817" y="4172980"/>
            <a:chExt cx="543771" cy="1810166"/>
          </a:xfrm>
        </p:grpSpPr>
        <p:sp>
          <p:nvSpPr>
            <p:cNvPr id="90" name="Rectangle 89"/>
            <p:cNvSpPr/>
            <p:nvPr/>
          </p:nvSpPr>
          <p:spPr>
            <a:xfrm>
              <a:off x="1599848" y="4172980"/>
              <a:ext cx="495986" cy="18101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1564817" y="4209664"/>
              <a:ext cx="543771" cy="0"/>
            </a:xfrm>
            <a:prstGeom prst="line">
              <a:avLst/>
            </a:prstGeom>
            <a:ln w="571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44"/>
          <p:cNvSpPr txBox="1"/>
          <p:nvPr/>
        </p:nvSpPr>
        <p:spPr>
          <a:xfrm>
            <a:off x="5542210" y="1056067"/>
            <a:ext cx="64846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আবার,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∆ABE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চতুর্ভুজ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BNPE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একই ভূমি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BE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উপর এবং একই সমান্তরাল যুগল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BE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AP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মধ্যে অবস্থিত।</a:t>
            </a:r>
          </a:p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সুতরাং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BNPE= 2∆ABE 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এর ক্ষেত্রফল। </a:t>
            </a:r>
          </a:p>
        </p:txBody>
      </p:sp>
      <p:sp>
        <p:nvSpPr>
          <p:cNvPr id="38" name="TextBox 48"/>
          <p:cNvSpPr txBox="1"/>
          <p:nvPr/>
        </p:nvSpPr>
        <p:spPr>
          <a:xfrm>
            <a:off x="5448366" y="4118734"/>
            <a:ext cx="5009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একই ভাবে বর্গক্ষেত্র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ABLM=2∆CBL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এর ক্ষেত্রফল।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76"/>
          <p:cNvSpPr txBox="1"/>
          <p:nvPr/>
        </p:nvSpPr>
        <p:spPr>
          <a:xfrm>
            <a:off x="5451560" y="5293217"/>
            <a:ext cx="6413679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∴ 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আয়তক্ষেত্র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BNPE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=</a:t>
            </a:r>
            <a:r>
              <a:rPr lang="bn-IN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বর্গক্ষেত্র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ABLM--------(1)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2" name="Right Arrow 41"/>
          <p:cNvSpPr/>
          <p:nvPr/>
        </p:nvSpPr>
        <p:spPr>
          <a:xfrm>
            <a:off x="10662795" y="6503630"/>
            <a:ext cx="1364105" cy="299803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577347" y="46324"/>
            <a:ext cx="2835875" cy="8020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প্রমাণ </a:t>
            </a:r>
            <a:endParaRPr lang="en-US" sz="4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5255182" y="969176"/>
            <a:ext cx="51294" cy="4585651"/>
          </a:xfrm>
          <a:prstGeom prst="line">
            <a:avLst/>
          </a:prstGeom>
          <a:ln w="571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261256" y="1231900"/>
            <a:ext cx="4653644" cy="5271730"/>
            <a:chOff x="0" y="408677"/>
            <a:chExt cx="5285133" cy="5229725"/>
          </a:xfrm>
        </p:grpSpPr>
        <p:grpSp>
          <p:nvGrpSpPr>
            <p:cNvPr id="50" name="Group 49"/>
            <p:cNvGrpSpPr/>
            <p:nvPr/>
          </p:nvGrpSpPr>
          <p:grpSpPr>
            <a:xfrm rot="7088115">
              <a:off x="2197819" y="2235857"/>
              <a:ext cx="1105829" cy="2244253"/>
              <a:chOff x="1508939" y="2309330"/>
              <a:chExt cx="1274164" cy="2263515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1508939" y="2309330"/>
                <a:ext cx="1274164" cy="2263515"/>
                <a:chOff x="929390" y="1034321"/>
                <a:chExt cx="1274164" cy="2263515"/>
              </a:xfrm>
            </p:grpSpPr>
            <p:cxnSp>
              <p:nvCxnSpPr>
                <p:cNvPr id="80" name="Straight Connector 79"/>
                <p:cNvCxnSpPr/>
                <p:nvPr/>
              </p:nvCxnSpPr>
              <p:spPr>
                <a:xfrm>
                  <a:off x="929390" y="1034321"/>
                  <a:ext cx="14990" cy="2218545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931889" y="3225384"/>
                  <a:ext cx="1256675" cy="57462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934387" y="1054308"/>
                  <a:ext cx="1269167" cy="2243528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Straight Connector 77"/>
              <p:cNvCxnSpPr/>
              <p:nvPr/>
            </p:nvCxnSpPr>
            <p:spPr>
              <a:xfrm>
                <a:off x="1519707" y="4262907"/>
                <a:ext cx="206062" cy="12880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H="1">
                <a:off x="1738015" y="4250028"/>
                <a:ext cx="633" cy="275734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/>
            <p:cNvSpPr txBox="1"/>
            <p:nvPr/>
          </p:nvSpPr>
          <p:spPr>
            <a:xfrm rot="21360851">
              <a:off x="1829736" y="1894754"/>
              <a:ext cx="209349" cy="22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rot="21360851">
              <a:off x="4029746" y="3192623"/>
              <a:ext cx="209349" cy="22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 rot="21360851">
              <a:off x="1121533" y="3275023"/>
              <a:ext cx="209349" cy="22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>
              <a:off x="1479391" y="3364119"/>
              <a:ext cx="40845" cy="1795743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071301" y="764827"/>
              <a:ext cx="1151308" cy="1669426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3174051" y="780455"/>
              <a:ext cx="1812411" cy="1046699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3972651" y="1778328"/>
              <a:ext cx="1013811" cy="1605782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1489219" y="5159862"/>
              <a:ext cx="2403374" cy="0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3912198" y="3364119"/>
              <a:ext cx="40845" cy="1795743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439682" y="1778328"/>
              <a:ext cx="652202" cy="90531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423968" y="2654560"/>
              <a:ext cx="1104159" cy="68295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H="1" flipV="1">
              <a:off x="1055633" y="1778328"/>
              <a:ext cx="1021087" cy="604976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1499813" y="3321187"/>
              <a:ext cx="2432809" cy="7275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2086445" y="2415799"/>
              <a:ext cx="1883288" cy="955728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1512241" y="2366456"/>
              <a:ext cx="586140" cy="9281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 flipV="1">
              <a:off x="1549670" y="3321187"/>
              <a:ext cx="2362530" cy="62923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1236963" y="5130387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E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173057" y="408677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G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819969" y="1316662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M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932911" y="1404566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F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0" y="2350384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L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766077" y="5163790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D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914283" y="5176737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P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2095462" y="2434253"/>
              <a:ext cx="0" cy="2742485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>
              <a:off x="1528128" y="2415799"/>
              <a:ext cx="548592" cy="2744063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2029258" y="3326763"/>
              <a:ext cx="352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N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 flipH="1" flipV="1">
            <a:off x="648404" y="3525136"/>
            <a:ext cx="3057605" cy="659128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 rot="2073150">
            <a:off x="860162" y="2850993"/>
            <a:ext cx="1046587" cy="1029332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Isosceles Triangle 95"/>
          <p:cNvSpPr/>
          <p:nvPr/>
        </p:nvSpPr>
        <p:spPr>
          <a:xfrm rot="11472942">
            <a:off x="688864" y="3880685"/>
            <a:ext cx="2698140" cy="339110"/>
          </a:xfrm>
          <a:prstGeom prst="triangle">
            <a:avLst>
              <a:gd name="adj" fmla="val 6608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Isosceles Triangle 88"/>
          <p:cNvSpPr/>
          <p:nvPr/>
        </p:nvSpPr>
        <p:spPr>
          <a:xfrm rot="16892197">
            <a:off x="358592" y="4320761"/>
            <a:ext cx="2686039" cy="334218"/>
          </a:xfrm>
          <a:prstGeom prst="triangle">
            <a:avLst>
              <a:gd name="adj" fmla="val 6085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32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6" grpId="0" animBg="1"/>
      <p:bldP spid="8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2107290" y="4182898"/>
            <a:ext cx="1581989" cy="171220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 rot="1800087">
            <a:off x="2405263" y="2035981"/>
            <a:ext cx="1881922" cy="182468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520696" y="4182898"/>
            <a:ext cx="586594" cy="17376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 rot="2205736">
            <a:off x="781167" y="2871361"/>
            <a:ext cx="1086262" cy="10493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577347" y="46324"/>
            <a:ext cx="2835875" cy="8020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প্রমাণ </a:t>
            </a:r>
            <a:endParaRPr lang="en-US" sz="4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 rot="7088115">
            <a:off x="2118507" y="3177485"/>
            <a:ext cx="1071744" cy="1999696"/>
            <a:chOff x="1508939" y="2309330"/>
            <a:chExt cx="1274164" cy="2263515"/>
          </a:xfrm>
        </p:grpSpPr>
        <p:grpSp>
          <p:nvGrpSpPr>
            <p:cNvPr id="78" name="Group 77"/>
            <p:cNvGrpSpPr/>
            <p:nvPr/>
          </p:nvGrpSpPr>
          <p:grpSpPr>
            <a:xfrm>
              <a:off x="1508939" y="2309330"/>
              <a:ext cx="1274164" cy="2263515"/>
              <a:chOff x="929390" y="1034321"/>
              <a:chExt cx="1274164" cy="2263515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929390" y="1034321"/>
                <a:ext cx="14990" cy="2218545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931889" y="3225384"/>
                <a:ext cx="1256675" cy="57462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934387" y="1054308"/>
                <a:ext cx="1269167" cy="2243528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9" name="Straight Connector 78"/>
            <p:cNvCxnSpPr/>
            <p:nvPr/>
          </p:nvCxnSpPr>
          <p:spPr>
            <a:xfrm>
              <a:off x="1519707" y="4262907"/>
              <a:ext cx="206062" cy="1288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>
              <a:off x="1738015" y="4250028"/>
              <a:ext cx="633" cy="27573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 rot="21360851">
            <a:off x="1833743" y="2759205"/>
            <a:ext cx="186536" cy="214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21360851">
            <a:off x="3794018" y="4017070"/>
            <a:ext cx="186536" cy="214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54" name="TextBox 53"/>
          <p:cNvSpPr txBox="1"/>
          <p:nvPr/>
        </p:nvSpPr>
        <p:spPr>
          <a:xfrm rot="21360851">
            <a:off x="1202714" y="4096930"/>
            <a:ext cx="186536" cy="214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H="1">
            <a:off x="1521575" y="4183280"/>
            <a:ext cx="36394" cy="1740393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2048985" y="1664106"/>
            <a:ext cx="1025849" cy="161797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31569" y="1679252"/>
            <a:ext cx="1614912" cy="1014436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743145" y="2646367"/>
            <a:ext cx="903335" cy="155628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1530332" y="5923673"/>
            <a:ext cx="2141476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3689279" y="4183280"/>
            <a:ext cx="36394" cy="1740393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595165" y="2646367"/>
            <a:ext cx="581131" cy="87740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81163" y="3495592"/>
            <a:ext cx="983838" cy="66190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 flipV="1">
            <a:off x="1143995" y="2646367"/>
            <a:ext cx="909819" cy="5863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539772" y="4141671"/>
            <a:ext cx="2167704" cy="705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062479" y="3264190"/>
            <a:ext cx="1678065" cy="926269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550846" y="3216368"/>
            <a:ext cx="522268" cy="89952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 flipV="1">
            <a:off x="1584196" y="4141671"/>
            <a:ext cx="2105083" cy="6098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305566" y="5895107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E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030682" y="1318933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G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34011" y="2198932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M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598764" y="2284125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F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03395" y="3200792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L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559080" y="5927481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D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909078" y="5940029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P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2070513" y="3282075"/>
            <a:ext cx="0" cy="2657953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1591538" y="2670148"/>
            <a:ext cx="3007226" cy="1457753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011525" y="4147078"/>
            <a:ext cx="313840" cy="44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N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2079851" y="3314450"/>
            <a:ext cx="1610666" cy="2625579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103604" y="1318933"/>
            <a:ext cx="51294" cy="4585651"/>
          </a:xfrm>
          <a:prstGeom prst="line">
            <a:avLst/>
          </a:prstGeom>
          <a:ln w="571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25"/>
          <p:cNvSpPr txBox="1"/>
          <p:nvPr/>
        </p:nvSpPr>
        <p:spPr>
          <a:xfrm>
            <a:off x="5591193" y="1190037"/>
            <a:ext cx="64311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অনুরুপ ভাবে,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D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F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যোগ করে প্রমান করা যায় যে,</a:t>
            </a:r>
          </a:p>
        </p:txBody>
      </p:sp>
      <p:sp>
        <p:nvSpPr>
          <p:cNvPr id="86" name="TextBox 26"/>
          <p:cNvSpPr txBox="1"/>
          <p:nvPr/>
        </p:nvSpPr>
        <p:spPr>
          <a:xfrm>
            <a:off x="5681882" y="2400292"/>
            <a:ext cx="6510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NCDP=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বর্গক্ষেত্র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ACFG------(2)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7" name="TextBox 32"/>
          <p:cNvSpPr txBox="1"/>
          <p:nvPr/>
        </p:nvSpPr>
        <p:spPr>
          <a:xfrm>
            <a:off x="5166707" y="3042371"/>
            <a:ext cx="70252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তাহলে,</a:t>
            </a:r>
            <a:r>
              <a:rPr lang="bn-IN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1</a:t>
            </a:r>
            <a:r>
              <a:rPr lang="bn-BD" sz="28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নং ও ২নং যোগ করে পাই </a:t>
            </a:r>
          </a:p>
          <a:p>
            <a:endParaRPr lang="en-US" sz="800" dirty="0" smtClean="0">
              <a:latin typeface="NikoshBAN" panose="02000000000000000000" pitchFamily="2" charset="0"/>
              <a:ea typeface="Cambria Math" panose="02040503050406030204" pitchFamily="18" charset="0"/>
              <a:cs typeface="NikoshBAN" panose="02000000000000000000" pitchFamily="2" charset="0"/>
            </a:endParaRPr>
          </a:p>
          <a:p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BNPE</a:t>
            </a:r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bn-IN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NCDP</a:t>
            </a:r>
            <a:r>
              <a:rPr lang="bn-IN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bn-IN" sz="2000" b="1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বর্গক্ষেত্র </a:t>
            </a:r>
            <a:r>
              <a:rPr lang="en-US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ABLM</a:t>
            </a:r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bn-IN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বর্গক্ষেত্র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ACFG </a:t>
            </a:r>
            <a:endParaRPr lang="bn-IN" sz="2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8" name="TextBox 1"/>
          <p:cNvSpPr txBox="1"/>
          <p:nvPr/>
        </p:nvSpPr>
        <p:spPr>
          <a:xfrm>
            <a:off x="5162319" y="4137618"/>
            <a:ext cx="7349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বর্গক্ষেত্র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BCDE=</a:t>
            </a:r>
            <a:r>
              <a:rPr lang="bn-IN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বর্গক্ষেত্র </a:t>
            </a:r>
            <a:r>
              <a:rPr lang="en-US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ABLM</a:t>
            </a:r>
            <a:r>
              <a:rPr lang="bn-IN" sz="28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 বর্গক্ষেত্র 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ACFG </a:t>
            </a:r>
            <a:endParaRPr lang="bn-IN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10"/>
              <p:cNvSpPr txBox="1"/>
              <p:nvPr/>
            </p:nvSpPr>
            <p:spPr>
              <a:xfrm>
                <a:off x="6474968" y="4759904"/>
                <a:ext cx="4237150" cy="52322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bn-IN" sz="28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অর্থাৎ,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  <m:sup>
                        <m:r>
                          <a:rPr lang="en-US" sz="28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bn-IN" sz="28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89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968" y="4759904"/>
                <a:ext cx="423715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3009" t="-11236" b="-34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11"/>
          <p:cNvSpPr txBox="1"/>
          <p:nvPr/>
        </p:nvSpPr>
        <p:spPr>
          <a:xfrm>
            <a:off x="9928367" y="5744145"/>
            <a:ext cx="1171434" cy="52322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প্রমানিত</a:t>
            </a:r>
          </a:p>
        </p:txBody>
      </p:sp>
    </p:spTree>
    <p:extLst>
      <p:ext uri="{BB962C8B-B14F-4D97-AF65-F5344CB8AC3E}">
        <p14:creationId xmlns:p14="http://schemas.microsoft.com/office/powerpoint/2010/main" val="276078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6" grpId="0" animBg="1"/>
      <p:bldP spid="95" grpId="0" animBg="1"/>
      <p:bldP spid="9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921" y="838078"/>
            <a:ext cx="3987382" cy="204928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7"/>
              <p:cNvSpPr txBox="1"/>
              <p:nvPr/>
            </p:nvSpPr>
            <p:spPr>
              <a:xfrm>
                <a:off x="1407856" y="3830819"/>
                <a:ext cx="10695244" cy="12128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sz="3600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∆ </m:t>
                    </m:r>
                  </m:oMath>
                </a14:m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ABC</a:t>
                </a: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এর </a:t>
                </a:r>
                <a14:m>
                  <m:oMath xmlns:m="http://schemas.openxmlformats.org/officeDocument/2006/math">
                    <m:r>
                      <a:rPr lang="bn-IN" sz="3600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∠ </m:t>
                    </m:r>
                  </m:oMath>
                </a14:m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A = </a:t>
                </a: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এক সমকোন এবং </a:t>
                </a: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BC </a:t>
                </a: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তার অতিভুজ। </a:t>
                </a:r>
                <a:endParaRPr lang="en-US" sz="36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তাহলে </a:t>
                </a:r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প্রমান </a:t>
                </a: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কর যে,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3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dirty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BC</m:t>
                        </m:r>
                      </m:e>
                      <m:sup>
                        <m:r>
                          <a:rPr lang="en-US" sz="3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dirty="0"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AC</m:t>
                        </m:r>
                      </m:e>
                      <m:sup>
                        <m:r>
                          <a:rPr lang="en-US" sz="3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b="0" i="0" smtClean="0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AB</m:t>
                        </m:r>
                      </m:e>
                      <m:sup>
                        <m:r>
                          <a:rPr lang="en-US" sz="3600" b="1" i="1">
                            <a:ln w="0"/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bn-BD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7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856" y="3830819"/>
                <a:ext cx="10695244" cy="1212896"/>
              </a:xfrm>
              <a:prstGeom prst="rect">
                <a:avLst/>
              </a:prstGeom>
              <a:blipFill rotWithShape="0">
                <a:blip r:embed="rId3"/>
                <a:stretch>
                  <a:fillRect l="-1767" t="-6533" b="-19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919682" y="277999"/>
            <a:ext cx="71974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দলগত কাজ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 সময়- ১০ মিনিট )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7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9682" y="277999"/>
            <a:ext cx="7197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উত্তরটি মিলিয়ে নাও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35000" y="994509"/>
            <a:ext cx="4025900" cy="3374291"/>
            <a:chOff x="261256" y="1273908"/>
            <a:chExt cx="5285128" cy="5229723"/>
          </a:xfrm>
        </p:grpSpPr>
        <p:grpSp>
          <p:nvGrpSpPr>
            <p:cNvPr id="4" name="Group 3"/>
            <p:cNvGrpSpPr/>
            <p:nvPr/>
          </p:nvGrpSpPr>
          <p:grpSpPr>
            <a:xfrm>
              <a:off x="261256" y="1273908"/>
              <a:ext cx="5285128" cy="5229723"/>
              <a:chOff x="0" y="408676"/>
              <a:chExt cx="5285128" cy="5229723"/>
            </a:xfrm>
          </p:grpSpPr>
          <p:grpSp>
            <p:nvGrpSpPr>
              <p:cNvPr id="6" name="Group 5"/>
              <p:cNvGrpSpPr/>
              <p:nvPr/>
            </p:nvGrpSpPr>
            <p:grpSpPr>
              <a:xfrm rot="7088115">
                <a:off x="2197816" y="2235855"/>
                <a:ext cx="1105828" cy="2244251"/>
                <a:chOff x="1508939" y="2309330"/>
                <a:chExt cx="1274164" cy="2263515"/>
              </a:xfrm>
            </p:grpSpPr>
            <p:grpSp>
              <p:nvGrpSpPr>
                <p:cNvPr id="33" name="Group 32"/>
                <p:cNvGrpSpPr/>
                <p:nvPr/>
              </p:nvGrpSpPr>
              <p:grpSpPr>
                <a:xfrm>
                  <a:off x="1508939" y="2309330"/>
                  <a:ext cx="1274164" cy="2263515"/>
                  <a:chOff x="929390" y="1034321"/>
                  <a:chExt cx="1274164" cy="2263515"/>
                </a:xfrm>
              </p:grpSpPr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929390" y="1034321"/>
                    <a:ext cx="14990" cy="2218545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931889" y="3225384"/>
                    <a:ext cx="1256675" cy="57462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934387" y="1054308"/>
                    <a:ext cx="1269167" cy="2243528"/>
                  </a:xfrm>
                  <a:prstGeom prst="line">
                    <a:avLst/>
                  </a:prstGeom>
                  <a:ln w="38100"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1519707" y="4262907"/>
                  <a:ext cx="206062" cy="12880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flipH="1">
                  <a:off x="1738015" y="4250028"/>
                  <a:ext cx="633" cy="275734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TextBox 6"/>
              <p:cNvSpPr txBox="1"/>
              <p:nvPr/>
            </p:nvSpPr>
            <p:spPr>
              <a:xfrm rot="21360851">
                <a:off x="1829734" y="1894752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rot="21360851">
                <a:off x="4029743" y="3192621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C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21360851">
                <a:off x="1121532" y="3275020"/>
                <a:ext cx="209349" cy="22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B</a:t>
                </a:r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 flipH="1">
                <a:off x="1479389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H="1">
                <a:off x="2071299" y="764826"/>
                <a:ext cx="1151307" cy="1669425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3174049" y="780454"/>
                <a:ext cx="1812410" cy="1046698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972648" y="1778326"/>
                <a:ext cx="1013810" cy="1605781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1489217" y="5159858"/>
                <a:ext cx="2403371" cy="0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3912195" y="3364116"/>
                <a:ext cx="40845" cy="1795742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439682" y="1778326"/>
                <a:ext cx="652201" cy="905312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423968" y="2654558"/>
                <a:ext cx="1104158" cy="68295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 flipV="1">
                <a:off x="1055632" y="1778326"/>
                <a:ext cx="1021086" cy="604976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1499811" y="3321184"/>
                <a:ext cx="2432806" cy="7275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2086443" y="2415797"/>
                <a:ext cx="1883286" cy="955727"/>
              </a:xfrm>
              <a:prstGeom prst="line">
                <a:avLst/>
              </a:prstGeom>
              <a:ln w="762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>
                <a:off x="1512239" y="2366454"/>
                <a:ext cx="586140" cy="9281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 flipV="1">
                <a:off x="1549668" y="3321184"/>
                <a:ext cx="2362527" cy="62923"/>
              </a:xfrm>
              <a:prstGeom prst="line">
                <a:avLst/>
              </a:prstGeom>
              <a:ln w="762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1236962" y="513038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E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173054" y="408676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G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819968" y="1316661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M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932906" y="140456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F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0" y="235038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L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766073" y="5163787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D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14282" y="5176734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P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2095460" y="2434251"/>
                <a:ext cx="0" cy="2742483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1528126" y="2415797"/>
                <a:ext cx="548592" cy="2744061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TextBox 31"/>
              <p:cNvSpPr txBox="1"/>
              <p:nvPr/>
            </p:nvSpPr>
            <p:spPr>
              <a:xfrm>
                <a:off x="2029258" y="3326763"/>
                <a:ext cx="3522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N</a:t>
                </a:r>
                <a:endParaRPr lang="en-US" sz="24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cxnSp>
          <p:nvCxnSpPr>
            <p:cNvPr id="5" name="Straight Connector 4"/>
            <p:cNvCxnSpPr/>
            <p:nvPr/>
          </p:nvCxnSpPr>
          <p:spPr>
            <a:xfrm flipH="1" flipV="1">
              <a:off x="700939" y="3548870"/>
              <a:ext cx="3472512" cy="653876"/>
            </a:xfrm>
            <a:prstGeom prst="line">
              <a:avLst/>
            </a:prstGeom>
            <a:ln w="571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2123" y="4421410"/>
            <a:ext cx="54018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∠ABL=∠CBE= 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এক সমকোন</a:t>
            </a:r>
            <a:endParaRPr lang="bn-IN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বা,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∠ABL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∠ABC=</a:t>
            </a:r>
            <a:r>
              <a:rPr lang="en-US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CBE+</a:t>
            </a:r>
            <a:r>
              <a:rPr lang="en-US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∠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ABC</a:t>
            </a:r>
          </a:p>
          <a:p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   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∴ </a:t>
            </a:r>
            <a:r>
              <a:rPr lang="en-US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CBL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=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∠ABE.</a:t>
            </a:r>
            <a:endParaRPr lang="bn-IN" sz="2000" dirty="0" smtClean="0">
              <a:latin typeface="NikoshBAN" panose="02000000000000000000" pitchFamily="2" charset="0"/>
              <a:ea typeface="Cambria Math" panose="02040503050406030204" pitchFamily="18" charset="0"/>
              <a:cs typeface="NikoshBAN" panose="02000000000000000000" pitchFamily="2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43069" y="4070927"/>
            <a:ext cx="1073032" cy="3064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প্রমাণ</a:t>
            </a:r>
            <a:r>
              <a:rPr lang="bn-BD" sz="44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-87131" y="5315877"/>
                <a:ext cx="4662154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bn-IN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এখন,</a:t>
                </a:r>
                <a:r>
                  <a:rPr lang="en-US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∆ABE </a:t>
                </a:r>
                <a:r>
                  <a:rPr lang="bn-IN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ও</a:t>
                </a:r>
                <a:r>
                  <a:rPr lang="en-US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bn-IN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∆</a:t>
                </a:r>
                <a:r>
                  <a:rPr lang="en-US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CBL </a:t>
                </a:r>
                <a:r>
                  <a:rPr lang="bn-IN" sz="20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এর মধ্যে-</a:t>
                </a:r>
                <a:endParaRPr lang="bn-IN" sz="2000" dirty="0" smtClean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r>
                  <a:rPr lang="bn-IN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    </a:t>
                </a:r>
                <a:r>
                  <a:rPr lang="en-US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BE=BC </a:t>
                </a:r>
                <a:endParaRPr lang="bn-IN" sz="2000" dirty="0" smtClean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r>
                  <a:rPr lang="bn-IN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    </a:t>
                </a:r>
                <a:r>
                  <a:rPr lang="en-US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AB=BL. </a:t>
                </a:r>
                <a:r>
                  <a:rPr lang="bn-IN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এবং </a:t>
                </a:r>
              </a:p>
              <a:p>
                <a:r>
                  <a:rPr lang="bn-IN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অন্তর্ভুক্ত</a:t>
                </a:r>
                <a:r>
                  <a:rPr lang="en-US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∠</a:t>
                </a:r>
                <a:r>
                  <a:rPr lang="en-US" sz="2000" dirty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ABE = </a:t>
                </a:r>
                <a:r>
                  <a:rPr lang="bn-IN" sz="2000" dirty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অন্তর্ভুক্ত </a:t>
                </a:r>
                <a:r>
                  <a:rPr lang="en-US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∠CBL</a:t>
                </a:r>
                <a:endParaRPr lang="bn-IN" sz="2000" dirty="0" smtClean="0">
                  <a:latin typeface="NikoshBAN" panose="02000000000000000000" pitchFamily="2" charset="0"/>
                  <a:ea typeface="Cambria Math" panose="02040503050406030204" pitchFamily="18" charset="0"/>
                  <a:cs typeface="NikoshBAN" panose="02000000000000000000" pitchFamily="2" charset="0"/>
                </a:endParaRPr>
              </a:p>
              <a:p>
                <a:r>
                  <a:rPr lang="en-US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</a:t>
                </a:r>
                <a:r>
                  <a:rPr lang="bn-IN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  </a:t>
                </a:r>
                <a:r>
                  <a:rPr lang="en-US" sz="2000" dirty="0" smtClean="0">
                    <a:latin typeface="NikoshBAN" panose="02000000000000000000" pitchFamily="2" charset="0"/>
                    <a:ea typeface="Cambria Math" panose="02040503050406030204" pitchFamily="18" charset="0"/>
                    <a:cs typeface="NikoshBAN" panose="02000000000000000000" pitchFamily="2" charset="0"/>
                  </a:rPr>
                  <a:t> ∴ </a:t>
                </a:r>
                <a:r>
                  <a:rPr lang="en-US" sz="2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∆ABE </a:t>
                </a:r>
                <a14:m>
                  <m:oMath xmlns:m="http://schemas.openxmlformats.org/officeDocument/2006/math">
                    <m:r>
                      <a:rPr lang="bn-IN" sz="2000" dirty="0" smtClean="0">
                        <a:latin typeface="Cambria Math" panose="02040503050406030204" pitchFamily="18" charset="0"/>
                      </a:rPr>
                      <m:t>≅</m:t>
                    </m:r>
                  </m:oMath>
                </a14:m>
                <a:r>
                  <a:rPr lang="bn-IN" sz="2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∆</a:t>
                </a:r>
                <a:r>
                  <a:rPr lang="en-US" sz="20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CBL 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7131" y="5315877"/>
                <a:ext cx="4662154" cy="1631216"/>
              </a:xfrm>
              <a:prstGeom prst="rect">
                <a:avLst/>
              </a:prstGeom>
              <a:blipFill rotWithShape="0">
                <a:blip r:embed="rId2"/>
                <a:stretch>
                  <a:fillRect l="-1440" t="-2612" b="-5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4"/>
          <p:cNvSpPr txBox="1"/>
          <p:nvPr/>
        </p:nvSpPr>
        <p:spPr>
          <a:xfrm>
            <a:off x="5542210" y="1056067"/>
            <a:ext cx="64846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আবার,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∆ABE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চতুর্ভুজ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BNPE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একই ভূমি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BE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উপর এবং একই সমান্তরাল যুগল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BE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AP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এর মধ্যে অবস্থিত।</a:t>
            </a:r>
          </a:p>
          <a:p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সুতরাং </a:t>
            </a:r>
            <a:r>
              <a:rPr lang="bn-IN" sz="2000" dirty="0"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BNPE= 2∆ABE </a:t>
            </a:r>
            <a:r>
              <a:rPr lang="bn-IN" sz="2000" dirty="0">
                <a:latin typeface="NikoshBAN" panose="02000000000000000000" pitchFamily="2" charset="0"/>
                <a:cs typeface="NikoshBAN" panose="02000000000000000000" pitchFamily="2" charset="0"/>
              </a:rPr>
              <a:t>এর ক্ষেত্রফল</a:t>
            </a:r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43" name="TextBox 48"/>
          <p:cNvSpPr txBox="1"/>
          <p:nvPr/>
        </p:nvSpPr>
        <p:spPr>
          <a:xfrm>
            <a:off x="5451560" y="2073395"/>
            <a:ext cx="50098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একই ভাবে বর্গক্ষেত্র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ABLM=2∆CBL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এর ক্ষেত্রফল।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4" name="TextBox 76"/>
          <p:cNvSpPr txBox="1"/>
          <p:nvPr/>
        </p:nvSpPr>
        <p:spPr>
          <a:xfrm>
            <a:off x="5423937" y="2462346"/>
            <a:ext cx="6413679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∴ 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BNPE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=</a:t>
            </a:r>
            <a:r>
              <a:rPr lang="bn-IN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বর্গক্ষেত্র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ABLM--------(1)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5" name="TextBox 25"/>
          <p:cNvSpPr txBox="1"/>
          <p:nvPr/>
        </p:nvSpPr>
        <p:spPr>
          <a:xfrm>
            <a:off x="5591193" y="2879137"/>
            <a:ext cx="6431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অনুরুপ ভাবে,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D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এবং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F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যোগ করে প্রমান করা যায় যে,</a:t>
            </a:r>
          </a:p>
        </p:txBody>
      </p:sp>
      <p:sp>
        <p:nvSpPr>
          <p:cNvPr id="46" name="TextBox 26"/>
          <p:cNvSpPr txBox="1"/>
          <p:nvPr/>
        </p:nvSpPr>
        <p:spPr>
          <a:xfrm>
            <a:off x="5423937" y="3361762"/>
            <a:ext cx="651011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NCDP= </a:t>
            </a:r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বর্গক্ষেত্র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ACFG------(2)  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7" name="TextBox 32"/>
          <p:cNvSpPr txBox="1"/>
          <p:nvPr/>
        </p:nvSpPr>
        <p:spPr>
          <a:xfrm>
            <a:off x="5118129" y="3750094"/>
            <a:ext cx="70252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তাহলে,</a:t>
            </a:r>
            <a:r>
              <a:rPr lang="bn-IN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1</a:t>
            </a:r>
            <a:r>
              <a:rPr lang="bn-BD" sz="2000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নং ও ২নং যোগ করে পাই </a:t>
            </a:r>
            <a:endParaRPr lang="en-US" sz="2000" dirty="0" smtClean="0">
              <a:latin typeface="NikoshBAN" panose="02000000000000000000" pitchFamily="2" charset="0"/>
              <a:ea typeface="Cambria Math" panose="02040503050406030204" pitchFamily="18" charset="0"/>
              <a:cs typeface="NikoshBAN" panose="02000000000000000000" pitchFamily="2" charset="0"/>
            </a:endParaRPr>
          </a:p>
          <a:p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BNPE</a:t>
            </a:r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bn-IN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NCDP</a:t>
            </a:r>
            <a:r>
              <a:rPr lang="bn-IN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 </a:t>
            </a:r>
            <a:r>
              <a:rPr lang="bn-IN" sz="2000" b="1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বর্গক্ষেত্র </a:t>
            </a:r>
            <a:r>
              <a:rPr lang="en-US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ABLM</a:t>
            </a:r>
            <a:r>
              <a:rPr lang="bn-IN" sz="2000" b="1" dirty="0" smtClean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bn-IN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বর্গক্ষেত্র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ACFG </a:t>
            </a:r>
            <a:endParaRPr lang="bn-IN" sz="2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8" name="TextBox 1"/>
          <p:cNvSpPr txBox="1"/>
          <p:nvPr/>
        </p:nvSpPr>
        <p:spPr>
          <a:xfrm>
            <a:off x="5132080" y="4540335"/>
            <a:ext cx="7349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বর্গক্ষেত্র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BCDE=</a:t>
            </a:r>
            <a:r>
              <a:rPr lang="bn-IN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বর্গক্ষেত্র </a:t>
            </a:r>
            <a:r>
              <a:rPr lang="en-US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ABLM</a:t>
            </a:r>
            <a:r>
              <a:rPr lang="bn-IN" sz="2000" dirty="0">
                <a:latin typeface="NikoshBAN" panose="02000000000000000000" pitchFamily="2" charset="0"/>
                <a:ea typeface="Cambria Math" panose="02040503050406030204" pitchFamily="18" charset="0"/>
                <a:cs typeface="NikoshBAN" panose="02000000000000000000" pitchFamily="2" charset="0"/>
              </a:rPr>
              <a:t>+</a:t>
            </a:r>
            <a:r>
              <a:rPr lang="bn-IN" sz="2000" dirty="0">
                <a:latin typeface="NikoshBAN" panose="02000000000000000000" pitchFamily="2" charset="0"/>
                <a:cs typeface="NikoshBAN" panose="02000000000000000000" pitchFamily="2" charset="0"/>
              </a:rPr>
              <a:t> বর্গক্ষেত্র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ACFG </a:t>
            </a:r>
            <a:endParaRPr lang="bn-IN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10"/>
              <p:cNvSpPr txBox="1"/>
              <p:nvPr/>
            </p:nvSpPr>
            <p:spPr>
              <a:xfrm>
                <a:off x="5591193" y="5084008"/>
                <a:ext cx="4237150" cy="46166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bn-IN" sz="24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অর্থাৎ,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  <m:sup>
                        <m: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  <m:sup>
                        <m:r>
                          <a:rPr lang="en-US" sz="2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19050" dir="2700000" algn="tl" rotWithShape="0">
                                <a:schemeClr val="dk1">
                                  <a:alpha val="40000"/>
                                </a:scheme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bn-IN" sz="24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9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193" y="5084008"/>
                <a:ext cx="4237150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2292" t="-10127" b="-316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11"/>
          <p:cNvSpPr txBox="1"/>
          <p:nvPr/>
        </p:nvSpPr>
        <p:spPr>
          <a:xfrm>
            <a:off x="9928367" y="5744145"/>
            <a:ext cx="1171434" cy="52322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প্রমানিত</a:t>
            </a:r>
          </a:p>
        </p:txBody>
      </p:sp>
    </p:spTree>
    <p:extLst>
      <p:ext uri="{BB962C8B-B14F-4D97-AF65-F5344CB8AC3E}">
        <p14:creationId xmlns:p14="http://schemas.microsoft.com/office/powerpoint/2010/main" val="358245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9314" y="3079049"/>
            <a:ext cx="1209039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তোমাদের আর কোন জিজ্ঞাসা ?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26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-274320" y="182880"/>
            <a:ext cx="12466320" cy="6675120"/>
            <a:chOff x="-274320" y="160020"/>
            <a:chExt cx="10538460" cy="6697980"/>
          </a:xfrm>
        </p:grpSpPr>
        <p:sp>
          <p:nvSpPr>
            <p:cNvPr id="5" name="Rectangle 4"/>
            <p:cNvSpPr/>
            <p:nvPr/>
          </p:nvSpPr>
          <p:spPr>
            <a:xfrm>
              <a:off x="-274320" y="160020"/>
              <a:ext cx="10538460" cy="6697980"/>
            </a:xfrm>
            <a:prstGeom prst="rect">
              <a:avLst/>
            </a:prstGeom>
            <a:solidFill>
              <a:srgbClr val="002060"/>
            </a:solidFill>
            <a:ln w="15240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350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-114299" y="345551"/>
              <a:ext cx="10198074" cy="632691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35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106565" y="2851368"/>
            <a:ext cx="4411980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 জাহিদুল হোসেন</a:t>
            </a:r>
          </a:p>
          <a:p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সহকারি শিক্ষক(গণিত)</a:t>
            </a:r>
          </a:p>
          <a:p>
            <a:r>
              <a:rPr lang="bn-BD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আশেক আলি খান উচ্চ বিদ্যালয় ও কলেজ</a:t>
            </a:r>
          </a:p>
          <a:p>
            <a:r>
              <a:rPr lang="bn-BD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গুলবাহার, কচুয়া,চাঁদপুর।</a:t>
            </a:r>
            <a:endParaRPr lang="en-US" sz="2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মোবাইলঃ ০১৯২০৫৫৪৬১৮</a:t>
            </a:r>
          </a:p>
          <a:p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Email: jahedulhossain6</a:t>
            </a: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৯@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gmqil.com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10134" y="2697480"/>
            <a:ext cx="4526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গণিত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 ১৫ </a:t>
            </a:r>
            <a:endParaRPr lang="en-US" sz="36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নবম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দশম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সংখ্যাঃ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৭০</a:t>
            </a:r>
            <a:endParaRPr lang="en-US" sz="36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6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০৭/০৪/২০১৯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20982" y="547744"/>
            <a:ext cx="2221511" cy="2303625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170617">
            <a:off x="9513333" y="910759"/>
            <a:ext cx="1849582" cy="236883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সমকোনী ত্রিভুজ কাকে বলে ?</a:t>
            </a: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খ) অতিভুজ  কাকে বলে ?</a:t>
            </a: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গ) </a:t>
            </a:r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পীথাগোরাসের উপপাদ্যটি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600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600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6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5369" y="396662"/>
            <a:ext cx="46113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(কুইজ) </a:t>
            </a:r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7" name="Object 6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122010"/>
              </p:ext>
            </p:extLst>
          </p:nvPr>
        </p:nvGraphicFramePr>
        <p:xfrm>
          <a:off x="2400300" y="296163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Packager Shell Object" showAsIcon="1" r:id="rId3" imgW="914400" imgH="771480" progId="Package">
                  <p:embed/>
                </p:oleObj>
              </mc:Choice>
              <mc:Fallback>
                <p:oleObj name="Packager Shell Object" showAsIcon="1" r:id="rId3" imgW="914400" imgH="77148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0300" y="296163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5243097" y="2076426"/>
            <a:ext cx="5326436" cy="1957360"/>
            <a:chOff x="6996906" y="739909"/>
            <a:chExt cx="5326436" cy="1957360"/>
          </a:xfrm>
        </p:grpSpPr>
        <p:sp>
          <p:nvSpPr>
            <p:cNvPr id="17" name="Rectangle 16"/>
            <p:cNvSpPr/>
            <p:nvPr/>
          </p:nvSpPr>
          <p:spPr>
            <a:xfrm>
              <a:off x="11293746" y="2228588"/>
              <a:ext cx="593451" cy="34834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347199" y="2080613"/>
              <a:ext cx="1013650" cy="34834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আলামিন </a:t>
              </a:r>
              <a:endParaRPr lang="en-US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16200000">
              <a:off x="10727047" y="1396360"/>
              <a:ext cx="986627" cy="34834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bn-BD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মনির</a:t>
              </a:r>
              <a:endParaRPr lang="en-US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96906" y="2348926"/>
              <a:ext cx="1071406" cy="34834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  <a:r>
                <a:rPr lang="bn-BD" sz="20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(ঊত্তর)</a:t>
              </a:r>
              <a:endParaRPr lang="en-US" sz="20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1293746" y="739909"/>
              <a:ext cx="1029596" cy="348343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  <a:r>
                <a:rPr lang="bn-BD" sz="20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(পশ্চিম) </a:t>
              </a:r>
              <a:endParaRPr lang="en-US" sz="20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7910286" y="2365887"/>
              <a:ext cx="3484245" cy="2494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394531" y="812957"/>
              <a:ext cx="0" cy="155293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7925717" y="812957"/>
              <a:ext cx="3468814" cy="1537904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>
              <a:off x="9132509" y="2488031"/>
              <a:ext cx="1551820" cy="350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11542940" y="1333320"/>
              <a:ext cx="28204" cy="71772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7625045" y="3834938"/>
            <a:ext cx="171813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ঘন্টায় 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4 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 বেগে 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2 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ঘন্টা </a:t>
            </a:r>
            <a:endParaRPr lang="en-US" sz="1000" dirty="0"/>
          </a:p>
        </p:txBody>
      </p:sp>
      <p:sp>
        <p:nvSpPr>
          <p:cNvPr id="30" name="Rectangle 29"/>
          <p:cNvSpPr/>
          <p:nvPr/>
        </p:nvSpPr>
        <p:spPr>
          <a:xfrm rot="16200000">
            <a:off x="9173798" y="2783937"/>
            <a:ext cx="153596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ঘন্টায় </a:t>
            </a:r>
            <a:r>
              <a:rPr lang="bn-BD" sz="10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 বেগে </a:t>
            </a:r>
            <a:r>
              <a:rPr lang="bn-BD" sz="1000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1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1000" dirty="0">
                <a:latin typeface="NikoshBAN" panose="02000000000000000000" pitchFamily="2" charset="0"/>
                <a:cs typeface="NikoshBAN" panose="02000000000000000000" pitchFamily="2" charset="0"/>
              </a:rPr>
              <a:t>ঘন্টা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9440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8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474" y="1453574"/>
            <a:ext cx="3503219" cy="1957925"/>
          </a:xfrm>
          <a:prstGeom prst="rect">
            <a:avLst/>
          </a:prstGeom>
        </p:spPr>
      </p:pic>
      <p:sp>
        <p:nvSpPr>
          <p:cNvPr id="4" name="TextBox 10"/>
          <p:cNvSpPr txBox="1"/>
          <p:nvPr/>
        </p:nvSpPr>
        <p:spPr>
          <a:xfrm>
            <a:off x="3362406" y="4000898"/>
            <a:ext cx="54671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IN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পীথাগোরাসের উপপাদ্যটি বিকল্প পদ্ধতিতে প্রমান </a:t>
            </a:r>
            <a:r>
              <a:rPr lang="en-US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bn-IN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1069" y="87114"/>
            <a:ext cx="46113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47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685" y="2554545"/>
            <a:ext cx="3686629" cy="4194595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11200" y="0"/>
            <a:ext cx="10972799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8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মনোযোগ</a:t>
            </a:r>
            <a:r>
              <a:rPr 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সহকারে</a:t>
            </a:r>
            <a:r>
              <a:rPr 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ক্লাসটি</a:t>
            </a:r>
            <a:r>
              <a:rPr 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উপভোগ</a:t>
            </a:r>
            <a:r>
              <a:rPr 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bn-BD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 </a:t>
            </a:r>
            <a:r>
              <a:rPr lang="en-US" sz="8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8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</a:p>
        </p:txBody>
      </p:sp>
      <p:sp>
        <p:nvSpPr>
          <p:cNvPr id="4" name="Rectangle 3"/>
          <p:cNvSpPr/>
          <p:nvPr/>
        </p:nvSpPr>
        <p:spPr>
          <a:xfrm>
            <a:off x="6560458" y="2953670"/>
            <a:ext cx="3672113" cy="16981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9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7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614" y="1408202"/>
            <a:ext cx="2599718" cy="32053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Isosceles Triangle 6"/>
          <p:cNvSpPr/>
          <p:nvPr/>
        </p:nvSpPr>
        <p:spPr>
          <a:xfrm flipH="1">
            <a:off x="1365433" y="1407620"/>
            <a:ext cx="3289693" cy="3205943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2255" y="526963"/>
            <a:ext cx="712816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চিত্রদ্বয় লক্ষ কর ও বল</a:t>
            </a:r>
            <a:r>
              <a:rPr lang="en-US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….</a:t>
            </a:r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7446" y="5296971"/>
            <a:ext cx="269595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সমকোনী ত্রিভুজ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22663" y="5434688"/>
            <a:ext cx="210466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পীথাগোরাস </a:t>
            </a:r>
          </a:p>
        </p:txBody>
      </p:sp>
      <p:sp>
        <p:nvSpPr>
          <p:cNvPr id="2" name="Rectangle 1"/>
          <p:cNvSpPr/>
          <p:nvPr/>
        </p:nvSpPr>
        <p:spPr>
          <a:xfrm>
            <a:off x="1379947" y="4339771"/>
            <a:ext cx="267499" cy="24476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30401" y="4762867"/>
            <a:ext cx="1669143" cy="261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</a:rPr>
              <a:t>চিত্র-১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92901" y="4762868"/>
            <a:ext cx="1669143" cy="261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mtClean="0">
                <a:solidFill>
                  <a:schemeClr val="tx1"/>
                </a:solidFill>
              </a:rPr>
              <a:t>চিত্র-২ 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1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727364" y="2086902"/>
            <a:ext cx="11055927" cy="3129333"/>
          </a:xfrm>
          <a:prstGeom prst="rect">
            <a:avLst/>
          </a:prstGeom>
          <a:noFill/>
        </p:spPr>
        <p:txBody>
          <a:bodyPr wrap="square" numCol="1" rtlCol="0">
            <a:prstTxWarp prst="textTriangleInverted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3600" b="1" dirty="0">
                <a:ln>
                  <a:solidFill>
                    <a:sysClr val="windowText" lastClr="000000"/>
                  </a:solidFill>
                </a:ln>
              </a:rPr>
              <a:t>পীথাগোরাসের উপপাদ্য</a:t>
            </a:r>
          </a:p>
        </p:txBody>
      </p:sp>
    </p:spTree>
    <p:extLst>
      <p:ext uri="{BB962C8B-B14F-4D97-AF65-F5344CB8AC3E}">
        <p14:creationId xmlns:p14="http://schemas.microsoft.com/office/powerpoint/2010/main" val="297571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30" y="924112"/>
            <a:ext cx="709886" cy="8752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0" y="1909823"/>
            <a:ext cx="121920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 –</a:t>
            </a:r>
          </a:p>
          <a:p>
            <a:endParaRPr lang="bn-BD" sz="1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AutoNum type="arabicParenR"/>
            </a:pP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পীথাগোরাসের উপপাদ্যটি বিবৃত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 ;</a:t>
            </a:r>
          </a:p>
          <a:p>
            <a:pPr marL="342900" indent="-342900">
              <a:buAutoNum type="arabicParenR"/>
            </a:pP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উপপাদ্যটির প্রয়োজনীয় চিত্র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এঁকে অঙ্কনের বিবরণ দিতে পারবে ;</a:t>
            </a:r>
          </a:p>
          <a:p>
            <a:pPr marL="342900" indent="-342900">
              <a:buAutoNum type="arabicParenR"/>
            </a:pP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পীথাগোরাসের </a:t>
            </a:r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উপপাদ্যটি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প্রমাণ করতে পারবে 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flipH="1">
            <a:off x="7514846" y="37538"/>
            <a:ext cx="1917699" cy="1892300"/>
          </a:xfrm>
          <a:prstGeom prst="triangle">
            <a:avLst>
              <a:gd name="adj" fmla="val 100000"/>
            </a:avLst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14846" y="1997363"/>
            <a:ext cx="118465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সমকোনী ত্রিভুজ</a:t>
            </a:r>
          </a:p>
        </p:txBody>
      </p:sp>
    </p:spTree>
    <p:extLst>
      <p:ext uri="{BB962C8B-B14F-4D97-AF65-F5344CB8AC3E}">
        <p14:creationId xmlns:p14="http://schemas.microsoft.com/office/powerpoint/2010/main" val="136571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4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3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7327264">
            <a:off x="1752758" y="1417395"/>
            <a:ext cx="2305834" cy="3619683"/>
            <a:chOff x="1508939" y="2309330"/>
            <a:chExt cx="1274164" cy="2263515"/>
          </a:xfrm>
        </p:grpSpPr>
        <p:grpSp>
          <p:nvGrpSpPr>
            <p:cNvPr id="5" name="Group 4"/>
            <p:cNvGrpSpPr/>
            <p:nvPr/>
          </p:nvGrpSpPr>
          <p:grpSpPr>
            <a:xfrm>
              <a:off x="1508939" y="2309330"/>
              <a:ext cx="1274164" cy="2263515"/>
              <a:chOff x="929390" y="1034321"/>
              <a:chExt cx="1274164" cy="2263515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929390" y="1034321"/>
                <a:ext cx="14990" cy="2218545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931889" y="3225384"/>
                <a:ext cx="1256675" cy="57462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934387" y="1054308"/>
                <a:ext cx="1269167" cy="2243528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1519707" y="4262907"/>
              <a:ext cx="206062" cy="1288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1738015" y="4250028"/>
              <a:ext cx="633" cy="27573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727258" y="961940"/>
            <a:ext cx="337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3232" y="2874144"/>
            <a:ext cx="337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5834" y="3088026"/>
            <a:ext cx="337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5943600" y="519545"/>
            <a:ext cx="83127" cy="546561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29444" y="519545"/>
            <a:ext cx="112029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চিত্রে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918831" y="1387894"/>
                <a:ext cx="1220232" cy="132343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bn-IN" sz="4000" b="1" i="1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∠</m:t>
                    </m:r>
                    <m:r>
                      <a:rPr lang="bn-IN" sz="4000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b="1" dirty="0" smtClean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A=</a:t>
                </a:r>
                <a:endParaRPr lang="bn-BD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8831" y="1387894"/>
                <a:ext cx="1220232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19000" t="-8756" r="-2500" b="-21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8339493" y="1372606"/>
            <a:ext cx="241028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 সমকোন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81843" y="2120164"/>
            <a:ext cx="22483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বাহু </a:t>
            </a:r>
            <a:r>
              <a:rPr lang="en-US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BC=</a:t>
            </a:r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26427" y="2104876"/>
            <a:ext cx="160961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অতিভুজ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81844" y="3905791"/>
            <a:ext cx="341966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পীথাগোরাসের মতে 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00431" y="2651700"/>
            <a:ext cx="22483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বাহু </a:t>
            </a:r>
            <a:r>
              <a:rPr lang="en-US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AB=</a:t>
            </a:r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45016" y="2636412"/>
            <a:ext cx="142004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ূ</a:t>
            </a:r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</a:t>
            </a:r>
            <a:r>
              <a:rPr lang="en-US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34243" y="3237231"/>
            <a:ext cx="22483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বাহু </a:t>
            </a:r>
            <a:r>
              <a:rPr lang="en-US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AC=</a:t>
            </a:r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78827" y="3221943"/>
            <a:ext cx="160961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লম্ব 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6681844" y="5984896"/>
            <a:ext cx="1788039" cy="829262"/>
            <a:chOff x="6681844" y="4518954"/>
            <a:chExt cx="1788039" cy="829262"/>
          </a:xfrm>
        </p:grpSpPr>
        <p:sp>
          <p:nvSpPr>
            <p:cNvPr id="28" name="TextBox 27"/>
            <p:cNvSpPr txBox="1"/>
            <p:nvPr/>
          </p:nvSpPr>
          <p:spPr>
            <a:xfrm>
              <a:off x="6681844" y="4640330"/>
              <a:ext cx="1609619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BC</a:t>
              </a:r>
              <a:endParaRPr lang="en-US" sz="3200" dirty="0">
                <a:latin typeface="Arial" panose="020B0604020202020204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538227" y="4518954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980557" y="4782864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</a:rPr>
                <a:t>=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8546929" y="5905073"/>
            <a:ext cx="2789881" cy="858290"/>
            <a:chOff x="8546929" y="4511699"/>
            <a:chExt cx="2789881" cy="858290"/>
          </a:xfrm>
        </p:grpSpPr>
        <p:sp>
          <p:nvSpPr>
            <p:cNvPr id="53" name="TextBox 52"/>
            <p:cNvSpPr txBox="1"/>
            <p:nvPr/>
          </p:nvSpPr>
          <p:spPr>
            <a:xfrm>
              <a:off x="8546929" y="4662103"/>
              <a:ext cx="1609619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40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AB</a:t>
              </a:r>
              <a:endParaRPr lang="en-US" sz="3200" dirty="0">
                <a:latin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301713" y="4511699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701358" y="4646921"/>
              <a:ext cx="1465439" cy="701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</a:rPr>
                <a:t>+AC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0847484" y="4533473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681844" y="4446384"/>
            <a:ext cx="2266930" cy="901832"/>
            <a:chOff x="6681844" y="4446384"/>
            <a:chExt cx="1788039" cy="901832"/>
          </a:xfrm>
        </p:grpSpPr>
        <p:sp>
          <p:nvSpPr>
            <p:cNvPr id="59" name="TextBox 58"/>
            <p:cNvSpPr txBox="1"/>
            <p:nvPr/>
          </p:nvSpPr>
          <p:spPr>
            <a:xfrm>
              <a:off x="6681844" y="4640330"/>
              <a:ext cx="1609619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bn-BD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অতিভুজ</a:t>
              </a:r>
              <a:endParaRPr lang="en-US" sz="3200" dirty="0">
                <a:latin typeface="Arial" panose="020B0604020202020204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687051" y="4446384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980557" y="4782864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</a:rPr>
                <a:t>=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9316187" y="4431875"/>
            <a:ext cx="2818909" cy="938114"/>
            <a:chOff x="8546929" y="4431875"/>
            <a:chExt cx="2818909" cy="938114"/>
          </a:xfrm>
        </p:grpSpPr>
        <p:sp>
          <p:nvSpPr>
            <p:cNvPr id="63" name="TextBox 62"/>
            <p:cNvSpPr txBox="1"/>
            <p:nvPr/>
          </p:nvSpPr>
          <p:spPr>
            <a:xfrm>
              <a:off x="8546929" y="4662103"/>
              <a:ext cx="1609619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bn-BD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লম্ব</a:t>
              </a:r>
              <a:endParaRPr lang="en-US" sz="3200" dirty="0">
                <a:latin typeface="Arial" panose="020B0604020202020204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9301713" y="4439129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9652000" y="4646921"/>
              <a:ext cx="1514798" cy="701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</a:rPr>
                <a:t>+</a:t>
              </a:r>
              <a:r>
                <a:rPr lang="bn-BD" sz="40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4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ভুমি</a:t>
              </a:r>
              <a:endParaRPr lang="en-US" sz="40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0876512" y="4431875"/>
              <a:ext cx="489326" cy="3831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68" name="Arc 67"/>
          <p:cNvSpPr/>
          <p:nvPr/>
        </p:nvSpPr>
        <p:spPr>
          <a:xfrm rot="1780890">
            <a:off x="478970" y="2552009"/>
            <a:ext cx="1043054" cy="867456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9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3" grpId="0" animBg="1"/>
      <p:bldP spid="25" grpId="0" animBg="1"/>
      <p:bldP spid="34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3882" y="468499"/>
            <a:ext cx="71974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 সময়- ০৩ মিনিট )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9543" y="2783527"/>
            <a:ext cx="9739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১) পীথাগোরাসের উপপাদ্যটি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লিখ।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979" y="91863"/>
            <a:ext cx="20193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3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us 1"/>
          <p:cNvSpPr/>
          <p:nvPr/>
        </p:nvSpPr>
        <p:spPr>
          <a:xfrm>
            <a:off x="9655325" y="2587874"/>
            <a:ext cx="399403" cy="580876"/>
          </a:xfrm>
          <a:prstGeom prst="mathPl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TextBox 1"/>
          <p:cNvSpPr txBox="1"/>
          <p:nvPr/>
        </p:nvSpPr>
        <p:spPr>
          <a:xfrm>
            <a:off x="4322891" y="4227155"/>
            <a:ext cx="5991032" cy="2630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সমকোনী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ত্রিভুজের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অতিভুজের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উপর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অঙ্কিত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বর্গক্ষেত্রের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ক্ষেত্রফল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অপর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দুই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বাহুর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উপর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অঙ্কিত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বর্গক্ষেত্রদ্বয়ের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ক্ষেত্রফলের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সমষ্টির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সমান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 </a:t>
            </a:r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/>
              </a:rPr>
              <a:t>।</a:t>
            </a:r>
          </a:p>
        </p:txBody>
      </p:sp>
      <p:sp>
        <p:nvSpPr>
          <p:cNvPr id="15" name="Equal 14"/>
          <p:cNvSpPr/>
          <p:nvPr/>
        </p:nvSpPr>
        <p:spPr>
          <a:xfrm>
            <a:off x="7318407" y="2506245"/>
            <a:ext cx="414763" cy="649215"/>
          </a:xfrm>
          <a:prstGeom prst="mathEqual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 rot="166326">
            <a:off x="792552" y="728132"/>
            <a:ext cx="3190341" cy="2498019"/>
            <a:chOff x="218446" y="564090"/>
            <a:chExt cx="5222437" cy="3899955"/>
          </a:xfrm>
        </p:grpSpPr>
        <p:grpSp>
          <p:nvGrpSpPr>
            <p:cNvPr id="16" name="Group 15"/>
            <p:cNvGrpSpPr/>
            <p:nvPr/>
          </p:nvGrpSpPr>
          <p:grpSpPr>
            <a:xfrm rot="7327264">
              <a:off x="1766552" y="1488509"/>
              <a:ext cx="2301312" cy="3649760"/>
              <a:chOff x="1511438" y="2290522"/>
              <a:chExt cx="1271665" cy="2282323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1511438" y="2290522"/>
                <a:ext cx="1271665" cy="2282323"/>
                <a:chOff x="931889" y="1015513"/>
                <a:chExt cx="1271665" cy="2282323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934763" y="1015513"/>
                  <a:ext cx="14990" cy="2218545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931889" y="3225384"/>
                  <a:ext cx="1256675" cy="57462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934387" y="1054308"/>
                  <a:ext cx="1269167" cy="2243528"/>
                </a:xfrm>
                <a:prstGeom prst="line">
                  <a:avLst/>
                </a:prstGeom>
                <a:ln w="3810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/>
              <p:cNvCxnSpPr/>
              <p:nvPr/>
            </p:nvCxnSpPr>
            <p:spPr>
              <a:xfrm>
                <a:off x="1519707" y="4262907"/>
                <a:ext cx="206062" cy="12880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1738015" y="4250028"/>
                <a:ext cx="633" cy="275734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1673022" y="564090"/>
              <a:ext cx="747020" cy="8214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A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103232" y="2950385"/>
              <a:ext cx="3376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8446" y="3242241"/>
              <a:ext cx="337649" cy="461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B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7158" y="714808"/>
            <a:ext cx="1431671" cy="1475557"/>
            <a:chOff x="376954" y="572389"/>
            <a:chExt cx="1306337" cy="1256501"/>
          </a:xfrm>
        </p:grpSpPr>
        <p:sp>
          <p:nvSpPr>
            <p:cNvPr id="28" name="Rectangle 27"/>
            <p:cNvSpPr/>
            <p:nvPr/>
          </p:nvSpPr>
          <p:spPr>
            <a:xfrm rot="2232544">
              <a:off x="376954" y="572389"/>
              <a:ext cx="1306337" cy="125650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35"/>
                <p:cNvSpPr txBox="1"/>
                <p:nvPr/>
              </p:nvSpPr>
              <p:spPr>
                <a:xfrm>
                  <a:off x="708553" y="1187521"/>
                  <a:ext cx="40473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553" y="1187521"/>
                  <a:ext cx="404735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r="-232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3" name="Group 32"/>
          <p:cNvGrpSpPr/>
          <p:nvPr/>
        </p:nvGrpSpPr>
        <p:grpSpPr>
          <a:xfrm>
            <a:off x="1102330" y="2483509"/>
            <a:ext cx="2644851" cy="2439714"/>
            <a:chOff x="1158198" y="2191126"/>
            <a:chExt cx="2456093" cy="2166539"/>
          </a:xfrm>
        </p:grpSpPr>
        <p:sp>
          <p:nvSpPr>
            <p:cNvPr id="27" name="Rectangle 26"/>
            <p:cNvSpPr/>
            <p:nvPr/>
          </p:nvSpPr>
          <p:spPr>
            <a:xfrm>
              <a:off x="1158198" y="2191126"/>
              <a:ext cx="2456093" cy="21665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36"/>
                <p:cNvSpPr txBox="1"/>
                <p:nvPr/>
              </p:nvSpPr>
              <p:spPr>
                <a:xfrm>
                  <a:off x="2085428" y="3068289"/>
                  <a:ext cx="6722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𝐵𝐶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5428" y="3068289"/>
                  <a:ext cx="672286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2312212" y="118386"/>
            <a:ext cx="2157475" cy="1934973"/>
            <a:chOff x="2270424" y="127163"/>
            <a:chExt cx="2050264" cy="1697761"/>
          </a:xfrm>
          <a:solidFill>
            <a:srgbClr val="92D050"/>
          </a:solidFill>
        </p:grpSpPr>
        <p:sp>
          <p:nvSpPr>
            <p:cNvPr id="30" name="Rectangle 29"/>
            <p:cNvSpPr/>
            <p:nvPr/>
          </p:nvSpPr>
          <p:spPr>
            <a:xfrm rot="18251718">
              <a:off x="2446675" y="-49088"/>
              <a:ext cx="1697761" cy="205026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41"/>
                <p:cNvSpPr txBox="1"/>
                <p:nvPr/>
              </p:nvSpPr>
              <p:spPr>
                <a:xfrm rot="196910">
                  <a:off x="2859351" y="962904"/>
                  <a:ext cx="705965" cy="37555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𝑨𝑪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96910">
                  <a:off x="2859351" y="962904"/>
                  <a:ext cx="705965" cy="37555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Group 33"/>
          <p:cNvGrpSpPr/>
          <p:nvPr/>
        </p:nvGrpSpPr>
        <p:grpSpPr>
          <a:xfrm>
            <a:off x="4652610" y="1596227"/>
            <a:ext cx="2553717" cy="2469249"/>
            <a:chOff x="1122326" y="2204015"/>
            <a:chExt cx="2491966" cy="2166539"/>
          </a:xfrm>
        </p:grpSpPr>
        <p:sp>
          <p:nvSpPr>
            <p:cNvPr id="35" name="Rectangle 34"/>
            <p:cNvSpPr/>
            <p:nvPr/>
          </p:nvSpPr>
          <p:spPr>
            <a:xfrm>
              <a:off x="1122326" y="2204015"/>
              <a:ext cx="2491966" cy="21665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6"/>
                <p:cNvSpPr txBox="1"/>
                <p:nvPr/>
              </p:nvSpPr>
              <p:spPr>
                <a:xfrm>
                  <a:off x="2085428" y="3195642"/>
                  <a:ext cx="67228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𝐵𝐶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6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5428" y="3195642"/>
                  <a:ext cx="672286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Group 36"/>
          <p:cNvGrpSpPr/>
          <p:nvPr/>
        </p:nvGrpSpPr>
        <p:grpSpPr>
          <a:xfrm rot="19354213">
            <a:off x="8108167" y="1824168"/>
            <a:ext cx="1338708" cy="1476495"/>
            <a:chOff x="311220" y="635009"/>
            <a:chExt cx="1306337" cy="1295488"/>
          </a:xfrm>
        </p:grpSpPr>
        <p:sp>
          <p:nvSpPr>
            <p:cNvPr id="38" name="Rectangle 37"/>
            <p:cNvSpPr/>
            <p:nvPr/>
          </p:nvSpPr>
          <p:spPr>
            <a:xfrm rot="2124968">
              <a:off x="311220" y="635009"/>
              <a:ext cx="1306337" cy="12954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5"/>
                <p:cNvSpPr txBox="1"/>
                <p:nvPr/>
              </p:nvSpPr>
              <p:spPr>
                <a:xfrm rot="1892371">
                  <a:off x="596647" y="1318986"/>
                  <a:ext cx="40473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9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92371">
                  <a:off x="596647" y="1318986"/>
                  <a:ext cx="404735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236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Group 45"/>
          <p:cNvGrpSpPr/>
          <p:nvPr/>
        </p:nvGrpSpPr>
        <p:grpSpPr>
          <a:xfrm rot="3354189">
            <a:off x="10054728" y="1802387"/>
            <a:ext cx="2178314" cy="1934973"/>
            <a:chOff x="2270424" y="127163"/>
            <a:chExt cx="2050264" cy="1697761"/>
          </a:xfrm>
          <a:solidFill>
            <a:srgbClr val="92D050"/>
          </a:solidFill>
        </p:grpSpPr>
        <p:sp>
          <p:nvSpPr>
            <p:cNvPr id="47" name="Rectangle 46"/>
            <p:cNvSpPr/>
            <p:nvPr/>
          </p:nvSpPr>
          <p:spPr>
            <a:xfrm rot="18251718">
              <a:off x="2446675" y="-49088"/>
              <a:ext cx="1697761" cy="205026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1"/>
                <p:cNvSpPr txBox="1"/>
                <p:nvPr/>
              </p:nvSpPr>
              <p:spPr>
                <a:xfrm rot="18268821">
                  <a:off x="2939842" y="984943"/>
                  <a:ext cx="658105" cy="402863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𝑨𝑪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8268821">
                  <a:off x="2939842" y="984943"/>
                  <a:ext cx="658105" cy="402863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51004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102589" y="3317034"/>
            <a:ext cx="308571" cy="178838"/>
            <a:chOff x="2199782" y="3346062"/>
            <a:chExt cx="308571" cy="178838"/>
          </a:xfrm>
        </p:grpSpPr>
        <p:cxnSp>
          <p:nvCxnSpPr>
            <p:cNvPr id="5" name="Straight Connector 4"/>
            <p:cNvCxnSpPr/>
            <p:nvPr/>
          </p:nvCxnSpPr>
          <p:spPr>
            <a:xfrm rot="7088115">
              <a:off x="2412549" y="3429096"/>
              <a:ext cx="178838" cy="127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7088115" flipH="1">
              <a:off x="2336201" y="3349465"/>
              <a:ext cx="549" cy="273387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 rot="21360851">
            <a:off x="4993797" y="2730956"/>
            <a:ext cx="209349" cy="221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A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21360851">
            <a:off x="7193806" y="4028825"/>
            <a:ext cx="209349" cy="221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 rot="21360851">
            <a:off x="4285595" y="4111224"/>
            <a:ext cx="209349" cy="221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B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643452" y="4200320"/>
            <a:ext cx="40845" cy="179574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235362" y="1601030"/>
            <a:ext cx="1151307" cy="1669425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338112" y="1616658"/>
            <a:ext cx="1812410" cy="104669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136711" y="2614530"/>
            <a:ext cx="1013810" cy="1605781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4653281" y="5996062"/>
            <a:ext cx="2452966" cy="3929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076258" y="4200320"/>
            <a:ext cx="40845" cy="179574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3603745" y="2614530"/>
            <a:ext cx="652201" cy="905312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588031" y="3490762"/>
            <a:ext cx="1104158" cy="68295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4219695" y="2614530"/>
            <a:ext cx="1021086" cy="60497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263821" y="3252604"/>
            <a:ext cx="1883286" cy="955727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4676302" y="3202658"/>
            <a:ext cx="586140" cy="92812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 flipV="1">
            <a:off x="4682465" y="4157904"/>
            <a:ext cx="2460847" cy="10395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4415535" y="5995616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E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337117" y="1244880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G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984031" y="2152865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M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8096969" y="2240768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F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178573" y="3215615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L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944646" y="6029019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D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092855" y="6041966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P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18" name="Straight Connector 117"/>
          <p:cNvCxnSpPr/>
          <p:nvPr/>
        </p:nvCxnSpPr>
        <p:spPr>
          <a:xfrm>
            <a:off x="5288547" y="3270455"/>
            <a:ext cx="0" cy="2742483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H="1">
            <a:off x="4706703" y="3252001"/>
            <a:ext cx="548592" cy="2744061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5193321" y="4162967"/>
            <a:ext cx="352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N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H="1" flipV="1">
            <a:off x="3574337" y="3489990"/>
            <a:ext cx="3545463" cy="72727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0" y="133863"/>
            <a:ext cx="12046856" cy="5660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দেখি </a:t>
            </a:r>
            <a:r>
              <a:rPr lang="bn-BD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কিভাবে ত্রিভুজটির বহির্ভাগে তিনটি বর্গক্ষেত্র ও অন্যান্য সংযোগগুলো করতে হয়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…..</a:t>
            </a:r>
            <a:r>
              <a:rPr lang="bn-BD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4058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5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18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3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8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3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8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330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800"/>
                            </p:stCondLst>
                            <p:childTnLst>
                              <p:par>
                                <p:cTn id="9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8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6300"/>
                            </p:stCondLst>
                            <p:childTnLst>
                              <p:par>
                                <p:cTn id="9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68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7300"/>
                            </p:stCondLst>
                            <p:childTnLst>
                              <p:par>
                                <p:cTn id="10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78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8300"/>
                            </p:stCondLst>
                            <p:childTnLst>
                              <p:par>
                                <p:cTn id="11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800"/>
                            </p:stCondLst>
                            <p:childTnLst>
                              <p:par>
                                <p:cTn id="12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9300"/>
                            </p:stCondLst>
                            <p:childTnLst>
                              <p:par>
                                <p:cTn id="1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9800"/>
                            </p:stCondLst>
                            <p:childTnLst>
                              <p:par>
                                <p:cTn id="1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300"/>
                            </p:stCondLst>
                            <p:childTnLst>
                              <p:par>
                                <p:cTn id="1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8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13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839</TotalTime>
  <Words>798</Words>
  <Application>Microsoft Office PowerPoint</Application>
  <PresentationFormat>Widescreen</PresentationFormat>
  <Paragraphs>232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Cambria Math</vt:lpstr>
      <vt:lpstr>NikoshBAN</vt:lpstr>
      <vt:lpstr>Tw Cen MT</vt:lpstr>
      <vt:lpstr>Tw Cen MT Condensed</vt:lpstr>
      <vt:lpstr>Vrinda</vt:lpstr>
      <vt:lpstr>Wingdings 3</vt:lpstr>
      <vt:lpstr>Integral</vt:lpstr>
      <vt:lpstr>Packager Shell Object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</dc:creator>
  <cp:lastModifiedBy>ron</cp:lastModifiedBy>
  <cp:revision>153</cp:revision>
  <dcterms:created xsi:type="dcterms:W3CDTF">2019-04-06T16:20:36Z</dcterms:created>
  <dcterms:modified xsi:type="dcterms:W3CDTF">2019-04-11T05:17:50Z</dcterms:modified>
</cp:coreProperties>
</file>