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8" r:id="rId4"/>
    <p:sldId id="279" r:id="rId5"/>
    <p:sldId id="258" r:id="rId6"/>
    <p:sldId id="274" r:id="rId7"/>
    <p:sldId id="280" r:id="rId8"/>
    <p:sldId id="281" r:id="rId9"/>
    <p:sldId id="271" r:id="rId10"/>
    <p:sldId id="275" r:id="rId11"/>
    <p:sldId id="264" r:id="rId12"/>
    <p:sldId id="267" r:id="rId13"/>
    <p:sldId id="273" r:id="rId14"/>
    <p:sldId id="262" r:id="rId15"/>
    <p:sldId id="263" r:id="rId16"/>
    <p:sldId id="268" r:id="rId17"/>
    <p:sldId id="266" r:id="rId18"/>
    <p:sldId id="269" r:id="rId19"/>
    <p:sldId id="270" r:id="rId20"/>
    <p:sldId id="282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12949B0-D440-41DB-93E5-2DBA77C3F745}">
          <p14:sldIdLst>
            <p14:sldId id="256"/>
            <p14:sldId id="257"/>
            <p14:sldId id="278"/>
            <p14:sldId id="279"/>
            <p14:sldId id="258"/>
          </p14:sldIdLst>
        </p14:section>
        <p14:section name="Untitled Section" id="{A929F748-5921-47C7-B409-55F7DC9B336E}">
          <p14:sldIdLst>
            <p14:sldId id="274"/>
            <p14:sldId id="280"/>
            <p14:sldId id="281"/>
            <p14:sldId id="271"/>
            <p14:sldId id="275"/>
            <p14:sldId id="264"/>
            <p14:sldId id="267"/>
            <p14:sldId id="273"/>
            <p14:sldId id="262"/>
            <p14:sldId id="263"/>
            <p14:sldId id="268"/>
            <p14:sldId id="266"/>
            <p14:sldId id="269"/>
            <p14:sldId id="270"/>
            <p14:sldId id="282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CC3300"/>
    <a:srgbClr val="00FFFF"/>
    <a:srgbClr val="CCFFCC"/>
    <a:srgbClr val="DDDDFF"/>
    <a:srgbClr val="E5FFE5"/>
    <a:srgbClr val="000099"/>
    <a:srgbClr val="F6DBF9"/>
    <a:srgbClr val="D1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155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874A4-8EA2-4218-9E0E-405EEA93CB6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821B5-52A3-4DFF-A4FD-56FA93943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12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34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বাজারে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ভোজ্যতেল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কীভাবে বিক্রইয় হয়?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কী কী মাপের বোতল পাওয়া যায়?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শিক্ষক প্রশ্নত্তোরের মাধতমে উত্তর জানআর চেষ্টা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13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বোর্ড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শিক্ষার্থীদের দ্বারা সমস্যাটির সমাধান করতে শিক্ষক সহায়তা করতে পারেন।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043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সমস্যাটি শিক্ষার্থীরা</a:t>
            </a:r>
            <a:r>
              <a:rPr lang="bn-IN" baseline="0" dirty="0" smtClean="0"/>
              <a:t> খাতায়</a:t>
            </a:r>
            <a:r>
              <a:rPr lang="bn-BD" baseline="0" dirty="0" smtClean="0"/>
              <a:t> দলগত</a:t>
            </a:r>
            <a:r>
              <a:rPr lang="bn-IN" baseline="0" dirty="0" smtClean="0"/>
              <a:t> সমাধান করলে শিক্ষক দেখে শিক্ষার্থীকে উৎসাহিত করতে পারেন</a:t>
            </a:r>
            <a:r>
              <a:rPr lang="bn-BD" baseline="0" dirty="0" smtClean="0"/>
              <a:t> </a:t>
            </a:r>
            <a:r>
              <a:rPr lang="bn-IN" baseline="0" dirty="0" smtClean="0"/>
              <a:t>। সঠিক উত্তর</a:t>
            </a:r>
            <a:r>
              <a:rPr lang="bn-BD" baseline="0" dirty="0" smtClean="0"/>
              <a:t>টি </a:t>
            </a:r>
            <a:r>
              <a:rPr lang="bn-IN" baseline="0" dirty="0" smtClean="0"/>
              <a:t> বোর্ডে লেখানো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14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বিভিন্ন মাপনীর সম্পর্কে জানতে চাওয়া 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646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বাড়ির কাজের খাতাগুলো</a:t>
            </a:r>
            <a:r>
              <a:rPr lang="bn-IN" baseline="0" dirty="0" smtClean="0"/>
              <a:t> দেখে শিক্ষার্থীদের সচেতন করে </a:t>
            </a:r>
            <a:r>
              <a:rPr lang="bn-IN" baseline="0" smtClean="0"/>
              <a:t>তুলতে এবং দক্ষতা অর্জনে সহায়তা করতে পারেন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219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ধন্যবাদ</a:t>
            </a:r>
            <a:r>
              <a:rPr lang="bn-IN" baseline="0" smtClean="0"/>
              <a:t> জানিয়ে শ্রেণির কাজ সমাপ্তঙহোষণা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52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স্লাতডটি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50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25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21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09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পাত্রগুলো দ্বারা কী মাপা হয়? ডিজিটাল মাপনি দ্বারা কী মাপা হয়? বাস্তব উপকরনের মাধ্যমে</a:t>
            </a:r>
            <a:r>
              <a:rPr lang="bn-IN" baseline="0" dirty="0" smtClean="0"/>
              <a:t> দেশীয় মাপনি প্রদর্শন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620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 দ্বারা বোর্ডে সম্পর্কটি লেখানোর সহায়তা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66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               বোর্ড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সমস্যাটির সমাধান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করব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57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কাজটি সমাধান</a:t>
            </a:r>
            <a:r>
              <a:rPr lang="bn-IN" baseline="0" dirty="0" smtClean="0"/>
              <a:t> করতে </a:t>
            </a:r>
            <a:r>
              <a:rPr lang="bn-BD" baseline="0" dirty="0" smtClean="0"/>
              <a:t>৪ </a:t>
            </a:r>
            <a:r>
              <a:rPr lang="bn-IN" baseline="0" dirty="0" smtClean="0"/>
              <a:t> মিনিট সময় দেয়া যেতে পারে।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প্রয়জনে শিক্ষক প্রশ্নত্তোরের মা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ধ্য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সঠিক উত্তরটি নির্ণয়ে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32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1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hedulhossain6&#2543;@gmq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jahedulhossain6&#2543;@gmqil.co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858" y="1981200"/>
            <a:ext cx="7427032" cy="3629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1800" y="411540"/>
            <a:ext cx="3013967" cy="1569660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9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51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52" t="8636" r="4242" b="13182"/>
          <a:stretch/>
        </p:blipFill>
        <p:spPr>
          <a:xfrm>
            <a:off x="4648200" y="3810000"/>
            <a:ext cx="3962400" cy="2590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533400"/>
            <a:ext cx="3962400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548640"/>
            <a:ext cx="3886201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6121" r="1665" b="6606"/>
          <a:stretch/>
        </p:blipFill>
        <p:spPr>
          <a:xfrm>
            <a:off x="685798" y="3809562"/>
            <a:ext cx="3886201" cy="25874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15200" y="3800415"/>
            <a:ext cx="97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মাপনি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80041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ডিজিটাল মাপনি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368" y="3090150"/>
            <a:ext cx="7936232" cy="584775"/>
          </a:xfrm>
          <a:prstGeom prst="rect">
            <a:avLst/>
          </a:prstGeom>
          <a:solidFill>
            <a:srgbClr val="D1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  দুধ, তৈল এবং অন্যান্য তরল পদার্থ মাপা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72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850642"/>
            <a:ext cx="7467600" cy="5016758"/>
          </a:xfrm>
          <a:prstGeom prst="rect">
            <a:avLst/>
          </a:prstGeom>
          <a:solidFill>
            <a:srgbClr val="DE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 পরিমাপে মেট্রিক এককাবলি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১০০০ ঘন সেন্টিমিটার         =     ১   ঘন ডেসিমিটার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১০০০ ঘন ডেসিমিটার          =     ১  ঘনমিটার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১০০০ ঘন সেন্টিমিটার          =     ১  লিটার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ঘন সেন্টিমিটার                =     ১  মিলিলিটার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লিটার বিশুদ্ধ পানির ওজন   =     ১  কিলোগ্রাম</a:t>
            </a:r>
          </a:p>
          <a:p>
            <a:pPr marL="514350" indent="-514350">
              <a:buAutoNum type="arabicPlain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ঘন ইঞ্চি                      =  ১৬.৩৯ মিলিলিটার(প্রায়) 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 পরিমাপের আদর্শ একক হল লিটার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93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390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" y="4648200"/>
            <a:ext cx="7620000" cy="1569660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পরিবারে দৈনিক ১.২৫ লিটার দুধ লাগে। প্রতি লিটার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দুধের দাম ৫২ টাকা হলে, ঐ পরিবারে অক্টোবর মাসে কত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টাকার দুধ লাগবে?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36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54" t="16062" r="15155" b="16062"/>
          <a:stretch/>
        </p:blipFill>
        <p:spPr>
          <a:xfrm>
            <a:off x="5181600" y="1280161"/>
            <a:ext cx="3364483" cy="3657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0" y="5015805"/>
            <a:ext cx="8031733" cy="1384995"/>
          </a:xfrm>
          <a:prstGeom prst="rect">
            <a:avLst/>
          </a:prstGeom>
          <a:solidFill>
            <a:srgbClr val="E5FFE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একজন রোগী প্রতিদিন তিনটি বোতল থেকে যথাক্রমে  ৫মিঃলিঃ,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১০মিঃলিঃ ও ১৫মিঃলিঃ ঔষধ সেবন করে। সে এক সপ্তাহে কতটুকু ঔষধ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সেবন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457200"/>
            <a:ext cx="8031733" cy="13234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( সময়-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০৪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মিনিট 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61" b="4338"/>
          <a:stretch/>
        </p:blipFill>
        <p:spPr>
          <a:xfrm>
            <a:off x="514350" y="1295399"/>
            <a:ext cx="4605099" cy="3657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7857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33400"/>
            <a:ext cx="8001000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বর্তমানে ভোজ্যতেল বোতলজাত করে বিক্রি 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739825"/>
            <a:ext cx="8001000" cy="584775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১, ২, ৫ ও  ৮ লিটারের বোতল বেশি ব্যবহৃত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36" r="21018"/>
          <a:stretch/>
        </p:blipFill>
        <p:spPr>
          <a:xfrm>
            <a:off x="630382" y="1489364"/>
            <a:ext cx="2673927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54" r="27526" b="3637"/>
          <a:stretch/>
        </p:blipFill>
        <p:spPr>
          <a:xfrm>
            <a:off x="3349335" y="1558636"/>
            <a:ext cx="1260765" cy="3671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90" t="5454" r="31684" b="5253"/>
          <a:stretch/>
        </p:blipFill>
        <p:spPr>
          <a:xfrm>
            <a:off x="4800600" y="1624446"/>
            <a:ext cx="1066800" cy="3539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649815"/>
            <a:ext cx="2151610" cy="34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0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4167554"/>
            <a:ext cx="8143875" cy="2246769"/>
          </a:xfrm>
          <a:prstGeom prst="rect">
            <a:avLst/>
          </a:prstGeom>
          <a:solidFill>
            <a:srgbClr val="E5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পরিবারে মাসিক ২ লিটার সরিষার তেল, ৬.৫ লিটার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সয়াবিন তেল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এবং ১.৫ লিটার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নাড়িকেল তেল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ব্যবহৃত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ঐ পরিবারে মাসে কত মিলিলিটার তেল ব্যবহৃত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এক মাসে তেল বাবদ কত খরচ হবে?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 এক বছরে কোন প্রকার তেল কতটুকু প্রয়োজন হবে?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" y="485775"/>
            <a:ext cx="81343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214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543800" cy="707886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038600"/>
            <a:ext cx="7543800" cy="2246769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মোটরগাড়ি ১০ লিটার ডিজেলে ৮০ কিলোমিটার যায়।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লিটার ডিজেলের দাম ৯৯ টাকা।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ফেব্রুয়ারী মাসে কত লিটার তেল খরচ হল?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এক সপ্তাহে কত টাকার তেল ক্রয় করা হল?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১ কিলোমিটার যেতে কী পরিমান ডিজেল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650" y="1241286"/>
            <a:ext cx="2724150" cy="27973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62000" y="1235424"/>
            <a:ext cx="4802065" cy="280317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46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11314"/>
            <a:ext cx="7848600" cy="707886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5"/>
          <a:stretch/>
        </p:blipFill>
        <p:spPr bwMode="auto">
          <a:xfrm>
            <a:off x="5048250" y="1343740"/>
            <a:ext cx="3308033" cy="335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730" y="4810780"/>
            <a:ext cx="5360670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 ট্যাংকটি পূর্ণ হতে কত মগ পানি লাগবে?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730" y="5344180"/>
            <a:ext cx="5360670" cy="523220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এক মগ পানি কত মিলিলিটারের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730" y="5877580"/>
            <a:ext cx="5360670" cy="523220"/>
          </a:xfrm>
          <a:prstGeom prst="rect">
            <a:avLst/>
          </a:prstGeom>
          <a:solidFill>
            <a:srgbClr val="D1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এক মগ পানি কত ঘনসেন্টিমিটারের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2159" y="4810780"/>
            <a:ext cx="2530793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১৮০০ মগ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5970" y="5341740"/>
            <a:ext cx="2526982" cy="523220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১৫০০ মিলিলিটার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8829" y="5877580"/>
            <a:ext cx="2504123" cy="523220"/>
          </a:xfrm>
          <a:prstGeom prst="rect">
            <a:avLst/>
          </a:prstGeom>
          <a:solidFill>
            <a:srgbClr val="D1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১৫০০ ঘনসেন্টিমিটার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3740"/>
            <a:ext cx="32670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397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9" grpId="0" animBg="1"/>
      <p:bldP spid="20" grpId="0" animBg="1"/>
      <p:bldP spid="13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801469"/>
            <a:ext cx="8046720" cy="646331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514600"/>
            <a:ext cx="8077200" cy="310854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ফিলিং স্টেশনে দৈনিক ১২০০ লিটার ডিজেল ও ২০০০ লিটার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পেট্রোল বিক্রয় হয়। প্রতি লিটার পেট্রোল ৯৫ টাকা এবং ডিজেল ৮০ টাকা 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দৈনিক কত লিটার তেল বিক্রয়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দৈনিক কত টাকা বিক্রয়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ডিজেল থেকে কত টাকা কম বিক্রয়মূল্য পাওয়া গেল?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86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4190998" cy="2438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741" y="381000"/>
            <a:ext cx="4648199" cy="29435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352800"/>
            <a:ext cx="3810000" cy="29718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1000" y="3324532"/>
            <a:ext cx="4648200" cy="315246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5163" y="0"/>
            <a:ext cx="2962671" cy="156966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9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93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00600" y="619155"/>
            <a:ext cx="3910274" cy="60016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09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04</a:t>
            </a:r>
            <a:r>
              <a:rPr lang="bn-BD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19</a:t>
            </a:r>
          </a:p>
          <a:p>
            <a:pPr algn="ctr"/>
            <a:endParaRPr lang="bn-BD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55" y="619154"/>
            <a:ext cx="4558145" cy="587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জাহিদুল হোসেন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সহকারি শিক্ষক(গণিত)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 আলি খান উচ্চ বিদ্যালয় ও কলেজ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গুলবাহার, কচুয়া,চাঁদপুর।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০১৯২০৫৫৪৬১৮</a:t>
            </a: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jahedulhossain6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৯@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gmqil.com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4588" y="914400"/>
            <a:ext cx="2088061" cy="190347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22" t="22401" r="35435" b="14204"/>
          <a:stretch/>
        </p:blipFill>
        <p:spPr bwMode="auto">
          <a:xfrm rot="1796919">
            <a:off x="6402157" y="840877"/>
            <a:ext cx="1213813" cy="170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176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জাহিদুল হোসেন</a:t>
            </a:r>
          </a:p>
          <a:p>
            <a:pPr lvl="5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সহকারি শিক্ষক(গণিত)</a:t>
            </a:r>
          </a:p>
          <a:p>
            <a:pPr lvl="5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BTT_BATCH-05_ID_123_Jahid__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TTC_COMILLA </a:t>
            </a:r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 আলি খান উচ্চ বিদ্যালয় ও কলেজ</a:t>
            </a:r>
          </a:p>
          <a:p>
            <a:pPr lvl="5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গুলবাহার, কচুয়া,চাঁদপুর।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০১৯২০৫৫৪৬১৮</a:t>
            </a:r>
          </a:p>
          <a:p>
            <a:pPr lvl="5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jahedulhossain6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৯@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gmqil.com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011" y="762000"/>
            <a:ext cx="1634273" cy="190347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2339" y="1600200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সম্পাদনায়ঃ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10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3058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</a:t>
            </a:r>
            <a:endParaRPr lang="en-US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রায়হানা তছলিম, সহযোগী অধ্যাপক,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আহসানুল আলম, সহকারী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, ফেনী</a:t>
            </a:r>
          </a:p>
          <a:p>
            <a:pPr algn="ctr"/>
            <a:r>
              <a:rPr lang="bn-IN" sz="320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রাজিয়া বেগম, প্রভাষক,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058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71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76" t="62053" r="5561" b="9458"/>
          <a:stretch/>
        </p:blipFill>
        <p:spPr>
          <a:xfrm>
            <a:off x="1172497" y="458629"/>
            <a:ext cx="2362200" cy="335211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6" t="62680" r="64543" b="8362"/>
          <a:stretch/>
        </p:blipFill>
        <p:spPr>
          <a:xfrm>
            <a:off x="5685503" y="685800"/>
            <a:ext cx="2209800" cy="27675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31" t="29731" r="3138" b="45616"/>
          <a:stretch/>
        </p:blipFill>
        <p:spPr>
          <a:xfrm>
            <a:off x="5715000" y="3810743"/>
            <a:ext cx="2971800" cy="236883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6" t="30031" r="63145" b="45728"/>
          <a:stretch/>
        </p:blipFill>
        <p:spPr>
          <a:xfrm>
            <a:off x="1598503" y="4103629"/>
            <a:ext cx="271155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44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1676400"/>
            <a:ext cx="6944833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তরল পদার্থের </a:t>
            </a:r>
            <a:endParaRPr lang="en-US" sz="9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আয়তন </a:t>
            </a:r>
            <a:r>
              <a:rPr lang="bn-BD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35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1219200"/>
            <a:ext cx="7772400" cy="4170372"/>
          </a:xfrm>
          <a:prstGeom prst="rect">
            <a:avLst/>
          </a:prstGeom>
          <a:solidFill>
            <a:srgbClr val="F6DBF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...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endParaRPr lang="en-US" sz="900" dirty="0" smtClean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তরল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পদার্থের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আয়তন কী তা বলতে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তরল পদার্থের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পরিমাপের মেট্রিক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করতে পারবে;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তরল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পদার্থের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 সংক্রান্ত সমস্যার সমাধান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65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3" r="41580"/>
          <a:stretch/>
        </p:blipFill>
        <p:spPr>
          <a:xfrm>
            <a:off x="7010400" y="685800"/>
            <a:ext cx="1627632" cy="480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7" name="Can 6"/>
          <p:cNvSpPr/>
          <p:nvPr/>
        </p:nvSpPr>
        <p:spPr>
          <a:xfrm>
            <a:off x="4689764" y="1600200"/>
            <a:ext cx="1862068" cy="3733800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4724400" y="609600"/>
            <a:ext cx="1827432" cy="472440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609600"/>
            <a:ext cx="3657600" cy="4724400"/>
            <a:chOff x="685800" y="609600"/>
            <a:chExt cx="3657600" cy="4724400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609600"/>
              <a:ext cx="3657600" cy="4724400"/>
              <a:chOff x="1935480" y="895350"/>
              <a:chExt cx="2381250" cy="405384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35480" y="895350"/>
                <a:ext cx="2381250" cy="23812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375" t="4167" r="29375" b="6833"/>
              <a:stretch/>
            </p:blipFill>
            <p:spPr>
              <a:xfrm>
                <a:off x="2800350" y="2914650"/>
                <a:ext cx="1257300" cy="20345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" name="Flowchart: Delay 4"/>
              <p:cNvSpPr/>
              <p:nvPr/>
            </p:nvSpPr>
            <p:spPr>
              <a:xfrm rot="16200000">
                <a:off x="3200400" y="2608326"/>
                <a:ext cx="612648" cy="612648"/>
              </a:xfrm>
              <a:prstGeom prst="flowChartDelay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52368" y="4148460"/>
              <a:ext cx="1581431" cy="584775"/>
            </a:xfrm>
            <a:prstGeom prst="rect">
              <a:avLst/>
            </a:prstGeom>
            <a:solidFill>
              <a:srgbClr val="CC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কেরোসিন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55639" y="1066800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Bijoy Bayann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103" y="3305157"/>
            <a:ext cx="2457793" cy="247685"/>
          </a:xfrm>
          <a:prstGeom prst="rect">
            <a:avLst/>
          </a:prstGeom>
        </p:spPr>
      </p:pic>
      <p:pic>
        <p:nvPicPr>
          <p:cNvPr id="14" name="Picture 13" descr="Bijoy Bayann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103" y="3305157"/>
            <a:ext cx="2457793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23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8610600" cy="6324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43" y="685800"/>
            <a:ext cx="7953357" cy="563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392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78" b="11674"/>
          <a:stretch/>
        </p:blipFill>
        <p:spPr>
          <a:xfrm>
            <a:off x="4205620" y="1655222"/>
            <a:ext cx="2850127" cy="2310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5715000"/>
            <a:ext cx="8104632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কোনো তরল পদার্থ পাত্রের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যতটা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জায়গা জুড়ে থাকে তা এর আয়তন।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5477" y="824225"/>
            <a:ext cx="391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সময়- ০৩ মিনিট 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567" y="4191000"/>
            <a:ext cx="6602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কেরোসিন কি ধরনের পদার্থ 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Tx/>
              <a:buAutoNum type="arabicParenR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আয়তন কাকে বলে?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7921" y="457200"/>
            <a:ext cx="1368879" cy="1600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04" t="7238" r="7722" b="12577"/>
          <a:stretch/>
        </p:blipFill>
        <p:spPr>
          <a:xfrm>
            <a:off x="304800" y="1536506"/>
            <a:ext cx="3657599" cy="24290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5620" y="1655222"/>
            <a:ext cx="1204580" cy="1240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42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2025"/>
            <a:ext cx="7924800" cy="584775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641698"/>
              </p:ext>
            </p:extLst>
          </p:nvPr>
        </p:nvGraphicFramePr>
        <p:xfrm>
          <a:off x="4114800" y="2790254"/>
          <a:ext cx="914400" cy="771525"/>
        </p:xfrm>
        <a:graphic>
          <a:graphicData uri="http://schemas.openxmlformats.org/presentationml/2006/ole">
            <p:oleObj spid="_x0000_s3214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9600" y="5739825"/>
            <a:ext cx="7924800" cy="584775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 বিভিন্ন মাপের  পাত্রের সাহায্যে পরিমাপ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14425"/>
            <a:ext cx="388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172" y="2737139"/>
            <a:ext cx="2362199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9600" y="1215390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আয়তন পরিমাপের বিভিন্ন এককের পাত্র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37139"/>
            <a:ext cx="2971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72" y="2667000"/>
            <a:ext cx="2514600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1909</TotalTime>
  <Words>731</Words>
  <Application>Microsoft Office PowerPoint</Application>
  <PresentationFormat>On-screen Show (4:3)</PresentationFormat>
  <Paragraphs>140</Paragraphs>
  <Slides>21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HP</cp:lastModifiedBy>
  <cp:revision>203</cp:revision>
  <dcterms:created xsi:type="dcterms:W3CDTF">2006-08-16T00:00:00Z</dcterms:created>
  <dcterms:modified xsi:type="dcterms:W3CDTF">2019-10-10T15:27:46Z</dcterms:modified>
</cp:coreProperties>
</file>