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1" r:id="rId18"/>
    <p:sldId id="273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6524F1E-6AE2-43C6-A1D5-B7474F427F9F}" type="datetimeFigureOut">
              <a:rPr lang="en-GB" smtClean="0"/>
              <a:t>03/08/2018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54D90DA-D12F-4B88-AEB4-1CF5A3ADAEFF}" type="slidenum">
              <a:rPr lang="en-GB" smtClean="0"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8640"/>
            <a:ext cx="8208912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2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61077"/>
            <a:ext cx="8136904" cy="60922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980728"/>
            <a:ext cx="40324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¯^</a:t>
            </a:r>
            <a:r>
              <a:rPr lang="en-US" sz="12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vMZg</a:t>
            </a:r>
            <a:endParaRPr lang="en-GB" sz="12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02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himes.wav"/>
          </p:stSnd>
        </p:sndAc>
      </p:transition>
    </mc:Choice>
    <mc:Fallback xmlns="">
      <p:transition spd="slow"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547664" y="188641"/>
            <a:ext cx="6552728" cy="16950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3419872" y="1052736"/>
            <a:ext cx="3096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4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cwiwPwZ</a:t>
            </a:r>
            <a:endParaRPr lang="en-GB" sz="4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552" y="2564904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504" y="2564905"/>
            <a:ext cx="5256584" cy="403187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endParaRPr lang="en-US" sz="3200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0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cs typeface="SutonnyMJ" pitchFamily="2" charset="0"/>
              </a:rPr>
              <a:t>AvjgMxi</a:t>
            </a:r>
            <a:r>
              <a:rPr lang="en-US" sz="3600" dirty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cs typeface="SutonnyMJ" pitchFamily="2" charset="0"/>
              </a:rPr>
              <a:t>nv‡mb</a:t>
            </a:r>
            <a:r>
              <a:rPr lang="en-US" sz="36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r>
              <a:rPr lang="en-US" sz="36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mnKvix</a:t>
            </a:r>
            <a:r>
              <a:rPr lang="en-US" sz="36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36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weÁvb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)</a:t>
            </a:r>
          </a:p>
          <a:p>
            <a:r>
              <a:rPr lang="en-US" sz="36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utonnyMJ" pitchFamily="2" charset="0"/>
                <a:cs typeface="SutonnyMJ" pitchFamily="2" charset="0"/>
              </a:rPr>
              <a:t>ivwgRv</a:t>
            </a:r>
            <a:r>
              <a:rPr lang="en-US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utonnyMJ" pitchFamily="2" charset="0"/>
                <a:cs typeface="SutonnyMJ" pitchFamily="2" charset="0"/>
              </a:rPr>
              <a:t>evwjKv</a:t>
            </a:r>
            <a:r>
              <a:rPr lang="en-US" sz="3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36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SutonnyMJ" pitchFamily="2" charset="0"/>
                <a:cs typeface="SutonnyMJ" pitchFamily="2" charset="0"/>
              </a:rPr>
              <a:t>vjq,KvbvBNvU,wm‡jU</a:t>
            </a:r>
            <a:endParaRPr lang="en-US" sz="3600" dirty="0" smtClean="0">
              <a:solidFill>
                <a:schemeClr val="accent2">
                  <a:lumMod val="60000"/>
                  <a:lumOff val="40000"/>
                </a:schemeClr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B‡gjt</a:t>
            </a:r>
            <a:r>
              <a:rPr lang="en-US" sz="3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mdalamgirsazu@gmail.com</a:t>
            </a:r>
            <a:endParaRPr lang="en-US" sz="2800" dirty="0">
              <a:solidFill>
                <a:srgbClr val="FFFF00"/>
              </a:solidFill>
            </a:endParaRP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gvevt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01786935252</a:t>
            </a:r>
            <a:endParaRPr lang="en-GB" sz="3600" dirty="0">
              <a:solidFill>
                <a:schemeClr val="accent2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5929625" y="2240776"/>
            <a:ext cx="3012506" cy="435657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940" y="2633007"/>
            <a:ext cx="2347296" cy="34146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7584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000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8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latin typeface="SutonnyMJ" pitchFamily="2" charset="0"/>
                <a:cs typeface="SutonnyMJ" pitchFamily="2" charset="0"/>
              </a:rPr>
              <a:t>cwiwPwZ</a:t>
            </a:r>
            <a:endParaRPr lang="en-GB" sz="8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kªYx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t 8g</a:t>
            </a:r>
          </a:p>
          <a:p>
            <a:r>
              <a:rPr lang="en-US" sz="4000" dirty="0" err="1">
                <a:latin typeface="SutonnyMJ" pitchFamily="2" charset="0"/>
                <a:cs typeface="SutonnyMJ" pitchFamily="2" charset="0"/>
              </a:rPr>
              <a:t>w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elq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t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MwYZ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</a:p>
          <a:p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t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GKv`k</a:t>
            </a:r>
            <a:endParaRPr lang="en-US" sz="40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t Z_¨ I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DcvË</a:t>
            </a:r>
            <a:endParaRPr lang="en-US" sz="40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4000" dirty="0" err="1">
                <a:latin typeface="SutonnyMJ" pitchFamily="2" charset="0"/>
                <a:cs typeface="SutonnyMJ" pitchFamily="2" charset="0"/>
              </a:rPr>
              <a:t>m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t 50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wgwbU</a:t>
            </a:r>
            <a:endParaRPr lang="en-US" sz="40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Zvs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smtClean="0">
                <a:latin typeface="SutonnyMJ" pitchFamily="2" charset="0"/>
                <a:cs typeface="SutonnyMJ" pitchFamily="2" charset="0"/>
              </a:rPr>
              <a:t>t 04.08.18</a:t>
            </a:r>
            <a:endParaRPr lang="en-GB" sz="40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56792"/>
            <a:ext cx="4032448" cy="42484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410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827584" y="188640"/>
            <a:ext cx="7488832" cy="187220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843808" y="620688"/>
            <a:ext cx="3888432" cy="64633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GB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wkÿv_x©iv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2564904"/>
            <a:ext cx="7992888" cy="3744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web¨¯Í I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Aweb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¨¯Í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|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cwimi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kÖYx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msL¨v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cÖPziK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|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web¨¯Í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Dcv‡Ëi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 |</a:t>
            </a:r>
          </a:p>
          <a:p>
            <a:pPr marL="285750" indent="-285750" algn="just">
              <a:buFont typeface="Wingdings" pitchFamily="2" charset="2"/>
              <a:buChar char="v"/>
            </a:pPr>
            <a:endParaRPr lang="en-US" sz="3600" dirty="0">
              <a:latin typeface="SutonnyMJ" pitchFamily="2" charset="0"/>
              <a:cs typeface="SutonnyMJ" pitchFamily="2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en-US" sz="3600" dirty="0">
                <a:latin typeface="SutonnyMJ" pitchFamily="2" charset="0"/>
                <a:cs typeface="SutonnyMJ" pitchFamily="2" charset="0"/>
              </a:rPr>
              <a:t>web¨¯Í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Dcv‡Ëi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cÖPziK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 |</a:t>
            </a:r>
          </a:p>
          <a:p>
            <a:pPr marL="285750" indent="-285750" algn="just">
              <a:buFont typeface="Wingdings" pitchFamily="2" charset="2"/>
              <a:buChar char="v"/>
            </a:pP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72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SutonnyMJ" pitchFamily="2" charset="0"/>
                <a:cs typeface="SutonnyMJ" pitchFamily="2" charset="0"/>
              </a:rPr>
              <a:t>g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a¨K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Content Placeholder 3" descr="C:\Users\nmmhs\Desktop\median_toc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2775" y="3844131"/>
            <a:ext cx="283845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4572000" y="1124744"/>
            <a:ext cx="0" cy="7969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515"/>
          <a:stretch/>
        </p:blipFill>
        <p:spPr bwMode="auto">
          <a:xfrm>
            <a:off x="263658" y="260648"/>
            <a:ext cx="8568952" cy="626469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03648" y="764704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¯Í¤¢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wU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cv‡k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mgvb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msL¨K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¯Í¤¢|</a:t>
            </a:r>
          </a:p>
          <a:p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¯Í¤¢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wU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ga¨K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008074" y="1551787"/>
            <a:ext cx="540060" cy="24389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469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73" y="1196752"/>
            <a:ext cx="7848600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Wave 4"/>
          <p:cNvSpPr/>
          <p:nvPr/>
        </p:nvSpPr>
        <p:spPr>
          <a:xfrm>
            <a:off x="1763688" y="188640"/>
            <a:ext cx="6408712" cy="864096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cÖPziK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6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5949280"/>
            <a:ext cx="6048672" cy="70788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Mvjvwc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i‡½i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dzj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me‡P‡q</a:t>
            </a:r>
            <a:r>
              <a:rPr lang="en-US" sz="4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ekx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GB" sz="40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88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74" b="6326"/>
          <a:stretch/>
        </p:blipFill>
        <p:spPr>
          <a:xfrm>
            <a:off x="149956" y="3107364"/>
            <a:ext cx="1440160" cy="6960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t="12276" r="17558" b="14258"/>
          <a:stretch/>
        </p:blipFill>
        <p:spPr>
          <a:xfrm>
            <a:off x="1835696" y="2795654"/>
            <a:ext cx="1102575" cy="10078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6" t="29843" r="13906" b="20000"/>
          <a:stretch/>
        </p:blipFill>
        <p:spPr>
          <a:xfrm>
            <a:off x="3068010" y="2537833"/>
            <a:ext cx="1002660" cy="13040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t="9800" r="5042" b="12800"/>
          <a:stretch/>
        </p:blipFill>
        <p:spPr>
          <a:xfrm>
            <a:off x="4211960" y="2297101"/>
            <a:ext cx="1329746" cy="15726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0" r="18800"/>
          <a:stretch/>
        </p:blipFill>
        <p:spPr>
          <a:xfrm>
            <a:off x="5602365" y="1675469"/>
            <a:ext cx="1293807" cy="22403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3" r="15112"/>
          <a:stretch/>
        </p:blipFill>
        <p:spPr>
          <a:xfrm>
            <a:off x="7020272" y="1297517"/>
            <a:ext cx="1004246" cy="2621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95" r="17208"/>
          <a:stretch/>
        </p:blipFill>
        <p:spPr>
          <a:xfrm>
            <a:off x="8058150" y="718730"/>
            <a:ext cx="1085850" cy="32309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1403648" y="718730"/>
            <a:ext cx="576064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                 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msM„nxZ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Dcv‡Ëi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ga¨g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gvb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552" y="4293096"/>
            <a:ext cx="8352928" cy="212365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cÖ`Ë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mg~n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gv‡bi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gvbymv‡i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mvRv‡j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†h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,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jvi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fv‡M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fvM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Zv‡K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GB" sz="4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51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8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48680"/>
            <a:ext cx="8136904" cy="110799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                                           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10,9,12,6,15,7,8,14,13</a:t>
            </a:r>
            <a:endParaRPr lang="en-GB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11560" y="1772816"/>
            <a:ext cx="201622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me©wb¤œ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6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08104" y="1772816"/>
            <a:ext cx="280831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m‡ev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©”P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15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2996952"/>
            <a:ext cx="8352928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                                 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jv‡K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gv‡bi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gvbymv‡i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mvwR‡q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cvB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5576" y="4221088"/>
            <a:ext cx="7560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                      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6,7,8,9,10,12,13,14,15</a:t>
            </a: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                     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=10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5445224"/>
            <a:ext cx="8496944" cy="138499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                                  23,11,25,15,21,12,17,18,22,27,29,30,16,19,14</a:t>
            </a:r>
          </a:p>
          <a:p>
            <a:pPr algn="ctr"/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                                               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msL¨v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jvi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Ki|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476672"/>
            <a:ext cx="84249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6 , 4 ,7 ,8 ,5 , 12  , 10  ,  11  ,14  ,  15  </a:t>
            </a:r>
          </a:p>
          <a:p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me©wb¤œ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msL¨v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4                  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m‡e©v”P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msL¨v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15</a:t>
            </a:r>
          </a:p>
          <a:p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</a:p>
          <a:p>
            <a:endParaRPr lang="en-US" sz="3200" dirty="0">
              <a:latin typeface="SutonnyMJ" pitchFamily="2" charset="0"/>
              <a:cs typeface="SutonnyMJ" pitchFamily="2" charset="0"/>
            </a:endParaRPr>
          </a:p>
          <a:p>
            <a:endParaRPr lang="en-US" sz="3200" dirty="0" smtClean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35696" y="3244334"/>
            <a:ext cx="69331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¸‡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jv‡K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gv‡bi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µ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gvbymv‡i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mvwR‡q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  <a:cs typeface="SutonnyMJ" pitchFamily="2" charset="0"/>
              </a:rPr>
              <a:t>cvB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9552" y="4581128"/>
                <a:ext cx="77048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AutoNum type="arabicPlain" startAt="4"/>
                </a:pPr>
                <a:r>
                  <a:rPr lang="en-US" sz="2400" dirty="0" smtClean="0">
                    <a:latin typeface="SutonnyMJ" pitchFamily="2" charset="0"/>
                    <a:cs typeface="SutonnyMJ" pitchFamily="2" charset="0"/>
                  </a:rPr>
                  <a:t>,5  ,6  ,7  ,8  ,  10  ,11  ,12 ,14  ,15</a:t>
                </a:r>
              </a:p>
              <a:p>
                <a:pPr marL="457200" indent="-457200">
                  <a:buAutoNum type="arabicPlain" startAt="4"/>
                </a:pPr>
                <a:r>
                  <a:rPr lang="en-US" sz="2400" dirty="0" err="1" smtClean="0">
                    <a:latin typeface="SutonnyMJ" pitchFamily="2" charset="0"/>
                    <a:cs typeface="SutonnyMJ" pitchFamily="2" charset="0"/>
                  </a:rPr>
                  <a:t>ga¨K</a:t>
                </a:r>
                <a:r>
                  <a:rPr lang="en-US" sz="2400" dirty="0" smtClean="0">
                    <a:latin typeface="SutonnyMJ" pitchFamily="2" charset="0"/>
                    <a:cs typeface="SutonnyMJ" pitchFamily="2" charset="0"/>
                  </a:rPr>
                  <a:t> = (8+10)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  <a:cs typeface="SutonnyMJ" pitchFamily="2" charset="0"/>
                      </a:rPr>
                      <m:t>÷</m:t>
                    </m:r>
                  </m:oMath>
                </a14:m>
                <a:r>
                  <a:rPr lang="en-GB" sz="2400" dirty="0" smtClean="0">
                    <a:latin typeface="SutonnyMJ" pitchFamily="2" charset="0"/>
                    <a:cs typeface="SutonnyMJ" pitchFamily="2" charset="0"/>
                  </a:rPr>
                  <a:t>2 =9</a:t>
                </a:r>
                <a:endParaRPr lang="en-GB" sz="2400" dirty="0">
                  <a:latin typeface="SutonnyMJ" pitchFamily="2" charset="0"/>
                  <a:cs typeface="SutonnyMJ" pitchFamily="2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581128"/>
                <a:ext cx="7704856" cy="830997"/>
              </a:xfrm>
              <a:prstGeom prst="rect">
                <a:avLst/>
              </a:prstGeom>
              <a:blipFill rotWithShape="1">
                <a:blip r:embed="rId2"/>
                <a:stretch>
                  <a:fillRect l="-1188" t="-583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136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8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prstGeom prst="rect">
            <a:avLst/>
          </a:prstGeom>
          <a:blipFill rotWithShape="1">
            <a:blip r:embed="rId2"/>
            <a:stretch>
              <a:fillRect l="-76" t="-3896" r="-380" b="-2597"/>
            </a:stretch>
          </a:blipFill>
          <a:ln w="19050">
            <a:solidFill>
              <a:schemeClr val="tx1"/>
            </a:solidFill>
          </a:ln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noFill/>
                <a:latin typeface="NikoshBAN" pitchFamily="2" charset="0"/>
                <a:cs typeface="NikoshBAN" pitchFamily="2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04035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3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latin typeface="SutonnyMJ" pitchFamily="2" charset="0"/>
                <a:cs typeface="SutonnyMJ" pitchFamily="2" charset="0"/>
              </a:rPr>
              <a:t>GKK </a:t>
            </a:r>
            <a:r>
              <a:rPr lang="en-US" sz="60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GB" sz="6000" dirty="0"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7592" y="1737282"/>
            <a:ext cx="8229600" cy="3533119"/>
            <a:chOff x="483893" y="2709838"/>
            <a:chExt cx="8229600" cy="3533119"/>
          </a:xfrm>
        </p:grpSpPr>
        <p:sp>
          <p:nvSpPr>
            <p:cNvPr id="5" name="Rectangle 4"/>
            <p:cNvSpPr/>
            <p:nvPr/>
          </p:nvSpPr>
          <p:spPr>
            <a:xfrm>
              <a:off x="483893" y="2709838"/>
              <a:ext cx="8229600" cy="34950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sp>
          <p:nvSpPr>
            <p:cNvPr id="6" name="Cube 5"/>
            <p:cNvSpPr/>
            <p:nvPr/>
          </p:nvSpPr>
          <p:spPr>
            <a:xfrm>
              <a:off x="3650689" y="3429000"/>
              <a:ext cx="349955" cy="2813957"/>
            </a:xfrm>
            <a:prstGeom prst="cube">
              <a:avLst>
                <a:gd name="adj" fmla="val 12668"/>
              </a:avLst>
            </a:prstGeom>
            <a:solidFill>
              <a:srgbClr val="66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Cube 6"/>
            <p:cNvSpPr/>
            <p:nvPr/>
          </p:nvSpPr>
          <p:spPr>
            <a:xfrm>
              <a:off x="3239509" y="4344634"/>
              <a:ext cx="349955" cy="1866901"/>
            </a:xfrm>
            <a:prstGeom prst="cube">
              <a:avLst>
                <a:gd name="adj" fmla="val 12668"/>
              </a:avLst>
            </a:prstGeom>
            <a:solidFill>
              <a:srgbClr val="FF00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Cube 7"/>
            <p:cNvSpPr/>
            <p:nvPr/>
          </p:nvSpPr>
          <p:spPr>
            <a:xfrm>
              <a:off x="2804183" y="4670326"/>
              <a:ext cx="349955" cy="1534532"/>
            </a:xfrm>
            <a:prstGeom prst="cube">
              <a:avLst>
                <a:gd name="adj" fmla="val 12668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Cube 8"/>
            <p:cNvSpPr/>
            <p:nvPr/>
          </p:nvSpPr>
          <p:spPr>
            <a:xfrm>
              <a:off x="2383692" y="4268434"/>
              <a:ext cx="349955" cy="1943101"/>
            </a:xfrm>
            <a:prstGeom prst="cube">
              <a:avLst>
                <a:gd name="adj" fmla="val 12668"/>
              </a:avLst>
            </a:prstGeom>
            <a:solidFill>
              <a:srgbClr val="66FF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Cube 9"/>
            <p:cNvSpPr/>
            <p:nvPr/>
          </p:nvSpPr>
          <p:spPr>
            <a:xfrm>
              <a:off x="1948017" y="3558923"/>
              <a:ext cx="349955" cy="2666648"/>
            </a:xfrm>
            <a:prstGeom prst="cube">
              <a:avLst>
                <a:gd name="adj" fmla="val 12668"/>
              </a:avLst>
            </a:prstGeom>
            <a:solidFill>
              <a:srgbClr val="FFCC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Cube 10"/>
            <p:cNvSpPr/>
            <p:nvPr/>
          </p:nvSpPr>
          <p:spPr>
            <a:xfrm>
              <a:off x="1513986" y="4391150"/>
              <a:ext cx="349955" cy="1824593"/>
            </a:xfrm>
            <a:prstGeom prst="cube">
              <a:avLst>
                <a:gd name="adj" fmla="val 12668"/>
              </a:avLst>
            </a:prstGeom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Cube 11"/>
            <p:cNvSpPr/>
            <p:nvPr/>
          </p:nvSpPr>
          <p:spPr>
            <a:xfrm>
              <a:off x="1027360" y="3810000"/>
              <a:ext cx="349955" cy="2411186"/>
            </a:xfrm>
            <a:prstGeom prst="cube">
              <a:avLst>
                <a:gd name="adj" fmla="val 12668"/>
              </a:avLst>
            </a:prstGeom>
            <a:solidFill>
              <a:srgbClr val="99FF3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Cube 12"/>
            <p:cNvSpPr/>
            <p:nvPr/>
          </p:nvSpPr>
          <p:spPr>
            <a:xfrm>
              <a:off x="557956" y="4914898"/>
              <a:ext cx="349955" cy="1306288"/>
            </a:xfrm>
            <a:prstGeom prst="cube">
              <a:avLst>
                <a:gd name="adj" fmla="val 12668"/>
              </a:avLst>
            </a:prstGeom>
            <a:solidFill>
              <a:srgbClr val="FFCC66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4" name="Cube 13"/>
            <p:cNvSpPr/>
            <p:nvPr/>
          </p:nvSpPr>
          <p:spPr>
            <a:xfrm>
              <a:off x="4127820" y="3635829"/>
              <a:ext cx="349955" cy="2585357"/>
            </a:xfrm>
            <a:prstGeom prst="cube">
              <a:avLst>
                <a:gd name="adj" fmla="val 12668"/>
              </a:avLst>
            </a:prstGeom>
            <a:solidFill>
              <a:srgbClr val="CC66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Cube 14"/>
            <p:cNvSpPr/>
            <p:nvPr/>
          </p:nvSpPr>
          <p:spPr>
            <a:xfrm>
              <a:off x="5045197" y="3821591"/>
              <a:ext cx="349955" cy="2405038"/>
            </a:xfrm>
            <a:prstGeom prst="cube">
              <a:avLst>
                <a:gd name="adj" fmla="val 12668"/>
              </a:avLst>
            </a:prstGeom>
            <a:solidFill>
              <a:srgbClr val="00B0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Cube 15"/>
            <p:cNvSpPr/>
            <p:nvPr/>
          </p:nvSpPr>
          <p:spPr>
            <a:xfrm>
              <a:off x="4592380" y="4397829"/>
              <a:ext cx="349955" cy="1796143"/>
            </a:xfrm>
            <a:prstGeom prst="cube">
              <a:avLst>
                <a:gd name="adj" fmla="val 12668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Cube 16"/>
            <p:cNvSpPr/>
            <p:nvPr/>
          </p:nvSpPr>
          <p:spPr>
            <a:xfrm>
              <a:off x="5935668" y="3390901"/>
              <a:ext cx="349955" cy="2813957"/>
            </a:xfrm>
            <a:prstGeom prst="cube">
              <a:avLst>
                <a:gd name="adj" fmla="val 12668"/>
              </a:avLst>
            </a:prstGeom>
            <a:solidFill>
              <a:srgbClr val="CCEC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Cube 17"/>
            <p:cNvSpPr/>
            <p:nvPr/>
          </p:nvSpPr>
          <p:spPr>
            <a:xfrm>
              <a:off x="6370270" y="4103915"/>
              <a:ext cx="349955" cy="2100943"/>
            </a:xfrm>
            <a:prstGeom prst="cube">
              <a:avLst>
                <a:gd name="adj" fmla="val 12668"/>
              </a:avLst>
            </a:prstGeom>
            <a:solidFill>
              <a:srgbClr val="CCFF9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Cube 18"/>
            <p:cNvSpPr/>
            <p:nvPr/>
          </p:nvSpPr>
          <p:spPr>
            <a:xfrm>
              <a:off x="6848742" y="5279572"/>
              <a:ext cx="349955" cy="925286"/>
            </a:xfrm>
            <a:prstGeom prst="cube">
              <a:avLst>
                <a:gd name="adj" fmla="val 12668"/>
              </a:avLst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Cube 19"/>
            <p:cNvSpPr/>
            <p:nvPr/>
          </p:nvSpPr>
          <p:spPr>
            <a:xfrm>
              <a:off x="7324653" y="3867930"/>
              <a:ext cx="349955" cy="2341075"/>
            </a:xfrm>
            <a:prstGeom prst="cube">
              <a:avLst>
                <a:gd name="adj" fmla="val 12668"/>
              </a:avLst>
            </a:pr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Cube 20"/>
            <p:cNvSpPr/>
            <p:nvPr/>
          </p:nvSpPr>
          <p:spPr>
            <a:xfrm>
              <a:off x="7749822" y="4010387"/>
              <a:ext cx="349955" cy="2209800"/>
            </a:xfrm>
            <a:prstGeom prst="cube">
              <a:avLst>
                <a:gd name="adj" fmla="val 12668"/>
              </a:avLst>
            </a:prstGeom>
            <a:solidFill>
              <a:srgbClr val="00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Cube 21"/>
            <p:cNvSpPr/>
            <p:nvPr/>
          </p:nvSpPr>
          <p:spPr>
            <a:xfrm>
              <a:off x="8233711" y="4376056"/>
              <a:ext cx="349955" cy="1835479"/>
            </a:xfrm>
            <a:prstGeom prst="cube">
              <a:avLst>
                <a:gd name="adj" fmla="val 12668"/>
              </a:avLst>
            </a:prstGeom>
            <a:solidFill>
              <a:srgbClr val="FF00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Cube 22"/>
            <p:cNvSpPr/>
            <p:nvPr/>
          </p:nvSpPr>
          <p:spPr>
            <a:xfrm>
              <a:off x="5482150" y="4609924"/>
              <a:ext cx="349955" cy="1584048"/>
            </a:xfrm>
            <a:prstGeom prst="cube">
              <a:avLst>
                <a:gd name="adj" fmla="val 12668"/>
              </a:avLst>
            </a:prstGeom>
            <a:solidFill>
              <a:srgbClr val="00B05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31263" y="5877272"/>
            <a:ext cx="8155537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               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¯Í¤¢¸‡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jvi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D”PZv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†`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Iqv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Av‡Q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|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DcvËMy‡jvi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Ki|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1263" y="3554862"/>
            <a:ext cx="349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utonnyMJ" pitchFamily="2" charset="0"/>
                <a:cs typeface="SutonnyMJ" pitchFamily="2" charset="0"/>
              </a:rPr>
              <a:t>9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11188" y="2373938"/>
            <a:ext cx="47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21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87293" y="2890206"/>
            <a:ext cx="434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13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21324" y="2132856"/>
            <a:ext cx="435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24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05569" y="2775830"/>
            <a:ext cx="401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16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195" y="3181950"/>
            <a:ext cx="43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10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41859" y="3074872"/>
            <a:ext cx="628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15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70701" y="2132856"/>
            <a:ext cx="652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25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47832" y="2304417"/>
            <a:ext cx="46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23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397787" y="3074872"/>
            <a:ext cx="567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12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862347" y="2549345"/>
            <a:ext cx="539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21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395849" y="3319176"/>
            <a:ext cx="453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11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849367" y="2132856"/>
            <a:ext cx="43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25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83969" y="2734011"/>
            <a:ext cx="47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14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33924" y="3810520"/>
            <a:ext cx="604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7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38352" y="2456444"/>
            <a:ext cx="425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20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84043" y="2673749"/>
            <a:ext cx="65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19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147410" y="3103343"/>
            <a:ext cx="479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24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765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b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46" y="-15227"/>
            <a:ext cx="8640960" cy="1196752"/>
          </a:xfrm>
          <a:prstGeom prst="rect">
            <a:avLst/>
          </a:prstGeom>
        </p:spPr>
      </p:pic>
      <p:pic>
        <p:nvPicPr>
          <p:cNvPr id="5" name="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1" y="1196752"/>
            <a:ext cx="3600399" cy="55446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139952" y="2298274"/>
                <a:ext cx="4752528" cy="34321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IN" b="1" dirty="0">
                    <a:latin typeface="NikoshBAN" pitchFamily="2" charset="0"/>
                    <a:cs typeface="NikoshBAN" pitchFamily="2" charset="0"/>
                    <a:sym typeface="Symbol"/>
                  </a:rPr>
                  <a:t></a:t>
                </a:r>
                <a:r>
                  <a:rPr lang="bn-IN" sz="2400" dirty="0">
                    <a:latin typeface="SutonnyMJ" pitchFamily="2" charset="0"/>
                    <a:cs typeface="NikoshBAN" pitchFamily="2" charset="0"/>
                    <a:sym typeface="Symbol"/>
                  </a:rPr>
                  <a:t>মধ্যক</a:t>
                </a:r>
                <a:r>
                  <a:rPr lang="bn-IN" sz="2400" dirty="0">
                    <a:latin typeface="SutonnyMJ" pitchFamily="2" charset="0"/>
                    <a:cs typeface="NikoshBAN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bn-IN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/>
                                <a:cs typeface="NikoshBAN" pitchFamily="2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bn-IN" sz="2400" i="1">
                                <a:latin typeface="Cambria Math"/>
                                <a:cs typeface="NikoshBAN" pitchFamily="2" charset="0"/>
                              </a:rPr>
                              <m:t>২</m:t>
                            </m:r>
                          </m:den>
                        </m:f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তম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পদ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+ </m:t>
                        </m:r>
                        <m:d>
                          <m:dPr>
                            <m:ctrlPr>
                              <a:rPr lang="bn-IN" sz="2400" i="1">
                                <a:latin typeface="Cambria Math"/>
                                <a:cs typeface="NikoshBAN" pitchFamily="2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bn-IN" sz="2400" i="1">
                                    <a:latin typeface="Cambria Math"/>
                                    <a:cs typeface="NikoshBAN" pitchFamily="2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/>
                                    <a:cs typeface="NikoshBAN" pitchFamily="2" charset="0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bn-IN" sz="2400" i="1">
                                    <a:latin typeface="Cambria Math"/>
                                    <a:cs typeface="NikoshBAN" pitchFamily="2" charset="0"/>
                                  </a:rPr>
                                  <m:t>২</m:t>
                                </m:r>
                              </m:den>
                            </m:f>
                            <m:r>
                              <a:rPr lang="bn-IN" sz="2400" i="1">
                                <a:latin typeface="Cambria Math"/>
                                <a:cs typeface="NikoshBAN" pitchFamily="2" charset="0"/>
                              </a:rPr>
                              <m:t>+</m:t>
                            </m:r>
                            <m:r>
                              <a:rPr lang="bn-IN" sz="2400" i="1">
                                <a:latin typeface="Cambria Math"/>
                                <a:cs typeface="NikoshBAN" pitchFamily="2" charset="0"/>
                              </a:rPr>
                              <m:t>১</m:t>
                            </m:r>
                          </m:e>
                        </m:d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তম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পদ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num>
                      <m:den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endParaRPr lang="bn-IN" sz="2400" dirty="0">
                  <a:latin typeface="SutonnyMJ" pitchFamily="2" charset="0"/>
                  <a:cs typeface="NikoshBAN" pitchFamily="2" charset="0"/>
                </a:endParaRPr>
              </a:p>
              <a:p>
                <a:r>
                  <a:rPr lang="bn-IN" sz="2400" dirty="0">
                    <a:latin typeface="SutonnyMJ" pitchFamily="2" charset="0"/>
                    <a:cs typeface="NikoshBAN" pitchFamily="2" charset="0"/>
                  </a:rPr>
                  <a:t>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২৫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তম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পদ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২৬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তম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পদ</m:t>
                        </m:r>
                      </m:num>
                      <m:den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endParaRPr lang="bn-IN" sz="2400" dirty="0">
                  <a:latin typeface="SutonnyMJ" pitchFamily="2" charset="0"/>
                  <a:cs typeface="NikoshBAN" pitchFamily="2" charset="0"/>
                </a:endParaRPr>
              </a:p>
              <a:p>
                <a:r>
                  <a:rPr lang="bn-IN" sz="2400" dirty="0">
                    <a:latin typeface="SutonnyMJ" pitchFamily="2" charset="0"/>
                    <a:cs typeface="NikoshBAN" pitchFamily="2" charset="0"/>
                  </a:rPr>
                  <a:t>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24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৭৫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+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৭৫</m:t>
                        </m:r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num>
                      <m:den>
                        <m:r>
                          <a:rPr lang="bn-IN" sz="2400" i="1">
                            <a:latin typeface="Cambria Math"/>
                            <a:cs typeface="NikoshBAN" pitchFamily="2" charset="0"/>
                          </a:rPr>
                          <m:t>২</m:t>
                        </m:r>
                      </m:den>
                    </m:f>
                  </m:oMath>
                </a14:m>
                <a:endParaRPr lang="bn-IN" sz="2400" dirty="0">
                  <a:latin typeface="SutonnyMJ" pitchFamily="2" charset="0"/>
                  <a:cs typeface="NikoshBAN" pitchFamily="2" charset="0"/>
                </a:endParaRPr>
              </a:p>
              <a:p>
                <a:r>
                  <a:rPr lang="bn-IN" sz="2400" dirty="0">
                    <a:latin typeface="SutonnyMJ" pitchFamily="2" charset="0"/>
                    <a:cs typeface="NikoshBAN" pitchFamily="2" charset="0"/>
                  </a:rPr>
                  <a:t>             = ৭৫</a:t>
                </a:r>
              </a:p>
              <a:p>
                <a:r>
                  <a:rPr lang="en-US" sz="2400" b="1" dirty="0">
                    <a:latin typeface="SutonnyMJ" pitchFamily="2" charset="0"/>
                    <a:cs typeface="SutonnyMJ" pitchFamily="2" charset="0"/>
                    <a:sym typeface="Symbol"/>
                  </a:rPr>
                  <a:t></a:t>
                </a:r>
                <a:r>
                  <a:rPr lang="bn-IN" sz="2400" dirty="0">
                    <a:latin typeface="SutonnyMJ" pitchFamily="2" charset="0"/>
                    <a:cs typeface="NikoshBAN" pitchFamily="2" charset="0"/>
                    <a:sym typeface="Symbol"/>
                  </a:rPr>
                  <a:t>প্রাপ্ত নম্বরের মধ্যক = ৭৫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298274"/>
                <a:ext cx="4752528" cy="3432158"/>
              </a:xfrm>
              <a:prstGeom prst="rect">
                <a:avLst/>
              </a:prstGeom>
              <a:blipFill rotWithShape="1">
                <a:blip r:embed="rId4"/>
                <a:stretch>
                  <a:fillRect l="-1923" t="-2664" r="-1667" b="-37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572001" y="1340768"/>
            <a:ext cx="3672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  <a:cs typeface="SutonnyMJ" pitchFamily="2" charset="0"/>
              </a:rPr>
              <a:t> </a:t>
            </a:r>
            <a:r>
              <a:rPr lang="en-US" sz="2800" dirty="0" smtClean="0">
                <a:latin typeface="+mj-lt"/>
                <a:cs typeface="SutonnyMJ" pitchFamily="2" charset="0"/>
              </a:rPr>
              <a:t> n =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50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hv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Rvo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msL¨v</a:t>
            </a:r>
            <a:endParaRPr lang="en-GB" sz="2800" dirty="0">
              <a:latin typeface="+mj-lt"/>
              <a:cs typeface="SutonnyMJ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27984" y="5589240"/>
            <a:ext cx="2952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w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eb¨¯Í 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Dcv‡Ëi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Ki|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29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57999" y="2628383"/>
            <a:ext cx="1260760" cy="1689294"/>
            <a:chOff x="3390900" y="570016"/>
            <a:chExt cx="1260760" cy="1689294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21" name="TextBox 39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bn-IN" sz="3600" b="1" dirty="0" smtClean="0">
                  <a:solidFill>
                    <a:srgbClr val="070BAF"/>
                  </a:solidFill>
                  <a:latin typeface="SutonnyOMJ" pitchFamily="2" charset="0"/>
                  <a:cs typeface="SutonnyOMJ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SutonnyOMJ" pitchFamily="2" charset="0"/>
                <a:cs typeface="SutonnyOMJ" pitchFamily="2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167999" y="2552183"/>
            <a:ext cx="1260760" cy="1689294"/>
            <a:chOff x="3390900" y="570016"/>
            <a:chExt cx="1260760" cy="1689294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19" name="TextBox 42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bn-IN" sz="3600" b="1" dirty="0" smtClean="0">
                  <a:solidFill>
                    <a:srgbClr val="070BAF"/>
                  </a:solidFill>
                  <a:latin typeface="SutonnyOMJ" pitchFamily="2" charset="0"/>
                  <a:cs typeface="SutonnyOMJ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SutonnyOMJ" pitchFamily="2" charset="0"/>
                <a:cs typeface="SutonnyOMJ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15241" y="2634830"/>
            <a:ext cx="1240222" cy="1676400"/>
            <a:chOff x="592282" y="2590800"/>
            <a:chExt cx="1240222" cy="16764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17" name="TextBox 43"/>
            <p:cNvSpPr txBox="1"/>
            <p:nvPr/>
          </p:nvSpPr>
          <p:spPr>
            <a:xfrm>
              <a:off x="993423" y="3080602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bn-IN" sz="3600" b="1" dirty="0" smtClean="0">
                  <a:solidFill>
                    <a:srgbClr val="FFFF00"/>
                  </a:solidFill>
                  <a:latin typeface="SutonnyOMJ" pitchFamily="2" charset="0"/>
                  <a:cs typeface="SutonnyOMJ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27959" y="2634830"/>
            <a:ext cx="1240222" cy="1676400"/>
            <a:chOff x="505691" y="2590800"/>
            <a:chExt cx="1240222" cy="16764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05691" y="2590800"/>
              <a:ext cx="1240222" cy="1676400"/>
            </a:xfrm>
            <a:prstGeom prst="rect">
              <a:avLst/>
            </a:prstGeom>
          </p:spPr>
        </p:pic>
        <p:sp>
          <p:nvSpPr>
            <p:cNvPr id="15" name="TextBox 47"/>
            <p:cNvSpPr txBox="1"/>
            <p:nvPr/>
          </p:nvSpPr>
          <p:spPr>
            <a:xfrm>
              <a:off x="993423" y="3080602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bn-IN" sz="3600" b="1" dirty="0" smtClean="0">
                  <a:solidFill>
                    <a:srgbClr val="FFFF00"/>
                  </a:solidFill>
                  <a:latin typeface="SutonnyOMJ" pitchFamily="2" charset="0"/>
                  <a:cs typeface="SutonnyOMJ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694959" y="2540323"/>
            <a:ext cx="1240222" cy="1676400"/>
            <a:chOff x="592282" y="2590800"/>
            <a:chExt cx="1240222" cy="16764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13" name="TextBox 50"/>
            <p:cNvSpPr txBox="1"/>
            <p:nvPr/>
          </p:nvSpPr>
          <p:spPr>
            <a:xfrm>
              <a:off x="993423" y="3080602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bn-IN" sz="3600" b="1" dirty="0" smtClean="0">
                  <a:solidFill>
                    <a:srgbClr val="FFFF00"/>
                  </a:solidFill>
                  <a:latin typeface="SutonnyOMJ" pitchFamily="2" charset="0"/>
                  <a:cs typeface="SutonnyOMJ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926952" y="2540323"/>
            <a:ext cx="1240222" cy="1676400"/>
            <a:chOff x="592282" y="2590800"/>
            <a:chExt cx="1240222" cy="16764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11" name="TextBox 53"/>
            <p:cNvSpPr txBox="1"/>
            <p:nvPr/>
          </p:nvSpPr>
          <p:spPr>
            <a:xfrm>
              <a:off x="993423" y="3080602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bn-IN" sz="3600" b="1" dirty="0" smtClean="0">
                  <a:solidFill>
                    <a:srgbClr val="FFFF00"/>
                  </a:solidFill>
                  <a:latin typeface="SutonnyOMJ" pitchFamily="2" charset="0"/>
                  <a:cs typeface="SutonnyOMJ" pitchFamily="2" charset="0"/>
                </a:rPr>
                <a:t>৩</a:t>
              </a:r>
              <a:endParaRPr lang="en-US" sz="3600" b="1" dirty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221537" y="445608"/>
            <a:ext cx="1260760" cy="1689294"/>
            <a:chOff x="3390900" y="570016"/>
            <a:chExt cx="1260760" cy="1689294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39" name="TextBox 39"/>
            <p:cNvSpPr txBox="1"/>
            <p:nvPr/>
          </p:nvSpPr>
          <p:spPr>
            <a:xfrm>
              <a:off x="3876849" y="1163247"/>
              <a:ext cx="3914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bn-IN" sz="3600" b="1" dirty="0" smtClean="0">
                  <a:solidFill>
                    <a:srgbClr val="070BAF"/>
                  </a:solidFill>
                  <a:latin typeface="SutonnyOMJ" pitchFamily="2" charset="0"/>
                  <a:cs typeface="SutonnyOMJ" pitchFamily="2" charset="0"/>
                </a:rPr>
                <a:t>২</a:t>
              </a:r>
              <a:endParaRPr lang="en-US" sz="3600" b="1" dirty="0">
                <a:solidFill>
                  <a:srgbClr val="070BAF"/>
                </a:solidFill>
                <a:latin typeface="SutonnyOMJ" pitchFamily="2" charset="0"/>
                <a:cs typeface="SutonnyOMJ" pitchFamily="2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387842" y="419997"/>
            <a:ext cx="1260760" cy="1689294"/>
            <a:chOff x="3390900" y="570016"/>
            <a:chExt cx="1260760" cy="1689294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798" t="2021" r="29192" b="43029"/>
            <a:stretch/>
          </p:blipFill>
          <p:spPr>
            <a:xfrm>
              <a:off x="3390900" y="570016"/>
              <a:ext cx="1260760" cy="1689294"/>
            </a:xfrm>
            <a:prstGeom prst="rect">
              <a:avLst/>
            </a:prstGeom>
          </p:spPr>
        </p:pic>
        <p:sp>
          <p:nvSpPr>
            <p:cNvPr id="37" name="TextBox 42"/>
            <p:cNvSpPr txBox="1"/>
            <p:nvPr/>
          </p:nvSpPr>
          <p:spPr>
            <a:xfrm>
              <a:off x="3876849" y="1163247"/>
              <a:ext cx="38664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rgbClr val="070BAF"/>
                  </a:solidFill>
                  <a:latin typeface="SutonnyMJ" pitchFamily="2" charset="0"/>
                  <a:cs typeface="SutonnyMJ" pitchFamily="2" charset="0"/>
                </a:rPr>
                <a:t>1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12837" y="-1042977"/>
            <a:ext cx="1240222" cy="3157504"/>
            <a:chOff x="33933" y="3080602"/>
            <a:chExt cx="1240222" cy="3157504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33933" y="4561706"/>
              <a:ext cx="1240222" cy="1676400"/>
            </a:xfrm>
            <a:prstGeom prst="rect">
              <a:avLst/>
            </a:prstGeom>
          </p:spPr>
        </p:pic>
        <p:sp>
          <p:nvSpPr>
            <p:cNvPr id="35" name="TextBox 43"/>
            <p:cNvSpPr txBox="1"/>
            <p:nvPr/>
          </p:nvSpPr>
          <p:spPr>
            <a:xfrm>
              <a:off x="993423" y="3080602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968966" y="360731"/>
            <a:ext cx="1240222" cy="1676400"/>
            <a:chOff x="446698" y="2561303"/>
            <a:chExt cx="1240222" cy="1676400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446698" y="2561303"/>
              <a:ext cx="1240222" cy="1676400"/>
            </a:xfrm>
            <a:prstGeom prst="rect">
              <a:avLst/>
            </a:prstGeom>
          </p:spPr>
        </p:pic>
        <p:sp>
          <p:nvSpPr>
            <p:cNvPr id="33" name="TextBox 47"/>
            <p:cNvSpPr txBox="1"/>
            <p:nvPr/>
          </p:nvSpPr>
          <p:spPr>
            <a:xfrm>
              <a:off x="993423" y="3080602"/>
              <a:ext cx="38664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 smtClean="0">
                  <a:solidFill>
                    <a:srgbClr val="FFFF00"/>
                  </a:solidFill>
                  <a:latin typeface="SutonnyMJ" pitchFamily="2" charset="0"/>
                  <a:cs typeface="SutonnyMJ" pitchFamily="2" charset="0"/>
                </a:rPr>
                <a:t>1</a:t>
              </a:r>
              <a:endParaRPr lang="en-US" sz="3600" b="1" dirty="0">
                <a:solidFill>
                  <a:srgbClr val="FFFF00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692555" y="426444"/>
            <a:ext cx="1240222" cy="1676400"/>
            <a:chOff x="592282" y="2590800"/>
            <a:chExt cx="1240222" cy="167640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31" name="TextBox 50"/>
            <p:cNvSpPr txBox="1"/>
            <p:nvPr/>
          </p:nvSpPr>
          <p:spPr>
            <a:xfrm>
              <a:off x="993423" y="3080602"/>
              <a:ext cx="4058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rgbClr val="FFFF00"/>
                  </a:solidFill>
                  <a:latin typeface="SutonnyMJ" pitchFamily="2" charset="0"/>
                  <a:cs typeface="SutonnyMJ" pitchFamily="2" charset="0"/>
                </a:rPr>
                <a:t>2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987221" y="364995"/>
            <a:ext cx="1240222" cy="1676400"/>
            <a:chOff x="592282" y="2590800"/>
            <a:chExt cx="1240222" cy="1676400"/>
          </a:xfrm>
        </p:grpSpPr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06" r="13879" b="3333"/>
            <a:stretch/>
          </p:blipFill>
          <p:spPr>
            <a:xfrm>
              <a:off x="592282" y="2590800"/>
              <a:ext cx="1240222" cy="1676400"/>
            </a:xfrm>
            <a:prstGeom prst="rect">
              <a:avLst/>
            </a:prstGeom>
          </p:spPr>
        </p:pic>
        <p:sp>
          <p:nvSpPr>
            <p:cNvPr id="29" name="TextBox 53"/>
            <p:cNvSpPr txBox="1"/>
            <p:nvPr/>
          </p:nvSpPr>
          <p:spPr>
            <a:xfrm>
              <a:off x="993423" y="3080602"/>
              <a:ext cx="40588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600" b="1" dirty="0">
                  <a:solidFill>
                    <a:srgbClr val="FFFF00"/>
                  </a:solidFill>
                  <a:latin typeface="SutonnyMJ" pitchFamily="2" charset="0"/>
                  <a:cs typeface="SutonnyMJ" pitchFamily="2" charset="0"/>
                </a:rPr>
                <a:t>2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116382" y="1038839"/>
            <a:ext cx="4331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1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5241" y="4941168"/>
            <a:ext cx="8033223" cy="132343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cÖPyiK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cÖ`Ë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Dcv‡Ëi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¨ †h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msL¨v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mevwa©K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62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23528" y="260648"/>
            <a:ext cx="8505312" cy="5448608"/>
            <a:chOff x="457200" y="1025911"/>
            <a:chExt cx="8142514" cy="448093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99" b="16180"/>
            <a:stretch/>
          </p:blipFill>
          <p:spPr>
            <a:xfrm>
              <a:off x="3276600" y="1025912"/>
              <a:ext cx="4829175" cy="224139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523" r="35306" b="16857"/>
            <a:stretch/>
          </p:blipFill>
          <p:spPr>
            <a:xfrm>
              <a:off x="457200" y="1025912"/>
              <a:ext cx="3124201" cy="224139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837" t="14199" r="66187" b="16180"/>
            <a:stretch/>
          </p:blipFill>
          <p:spPr>
            <a:xfrm>
              <a:off x="7924800" y="1025911"/>
              <a:ext cx="674914" cy="224139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8" t="14504" r="3613" b="16915"/>
            <a:stretch/>
          </p:blipFill>
          <p:spPr>
            <a:xfrm>
              <a:off x="1971907" y="3298901"/>
              <a:ext cx="4505093" cy="220794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21" t="13754" r="35306" b="16971"/>
            <a:stretch/>
          </p:blipFill>
          <p:spPr>
            <a:xfrm>
              <a:off x="6415668" y="3276600"/>
              <a:ext cx="2162175" cy="223024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914" t="13755" r="20220" b="16972"/>
            <a:stretch/>
          </p:blipFill>
          <p:spPr>
            <a:xfrm>
              <a:off x="457200" y="3276600"/>
              <a:ext cx="1538868" cy="2230244"/>
            </a:xfrm>
            <a:prstGeom prst="rect">
              <a:avLst/>
            </a:prstGeom>
            <a:ln>
              <a:noFill/>
            </a:ln>
            <a:effectLst/>
          </p:spPr>
        </p:pic>
      </p:grpSp>
      <p:sp>
        <p:nvSpPr>
          <p:cNvPr id="5" name="TextBox 8"/>
          <p:cNvSpPr txBox="1"/>
          <p:nvPr/>
        </p:nvSpPr>
        <p:spPr>
          <a:xfrm>
            <a:off x="751033" y="5442458"/>
            <a:ext cx="7620000" cy="584775"/>
          </a:xfrm>
          <a:prstGeom prst="rect">
            <a:avLst/>
          </a:prstGeom>
          <a:solidFill>
            <a:srgbClr val="F9E9FD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সর্বাধিকবার প্রদর্শিত উপাত্তকে প্রচুরক বলে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56836" y="947578"/>
            <a:ext cx="685197" cy="1955455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5695159" y="925807"/>
            <a:ext cx="685197" cy="1955455"/>
          </a:xfrm>
          <a:prstGeom prst="roundRect">
            <a:avLst/>
          </a:prstGeom>
          <a:noFill/>
          <a:ln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6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g~j¨vqb</a:t>
            </a: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6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। </a:t>
            </a:r>
            <a:r>
              <a:rPr lang="bn-BD" dirty="0">
                <a:latin typeface="Siyam Rupali" pitchFamily="2" charset="0"/>
                <a:cs typeface="Siyam Rupali" pitchFamily="2" charset="0"/>
              </a:rPr>
              <a:t>৪,৬,৭,৯,১২ সংখ্যাগুলোর মধ্যক কোনটি?</a:t>
            </a:r>
          </a:p>
          <a:p>
            <a:r>
              <a:rPr lang="bn-BD" dirty="0">
                <a:latin typeface="Siyam Rupali" pitchFamily="2" charset="0"/>
                <a:cs typeface="Siyam Rupali" pitchFamily="2" charset="0"/>
              </a:rPr>
              <a:t> </a:t>
            </a:r>
            <a:r>
              <a:rPr lang="en-US" dirty="0">
                <a:latin typeface="Siyam Rupali" pitchFamily="2" charset="0"/>
                <a:cs typeface="Siyam Rupali" pitchFamily="2" charset="0"/>
              </a:rPr>
              <a:t>  </a:t>
            </a:r>
            <a:r>
              <a:rPr lang="bn-BD" dirty="0">
                <a:latin typeface="Siyam Rupali" pitchFamily="2" charset="0"/>
                <a:cs typeface="Siyam Rupali" pitchFamily="2" charset="0"/>
              </a:rPr>
              <a:t>ক.    ৭     খ.     ৬     গ.     ৯      ঘ.     ১২</a:t>
            </a:r>
          </a:p>
          <a:p>
            <a:r>
              <a:rPr lang="en-US" dirty="0">
                <a:latin typeface="Siyam Rupali" pitchFamily="2" charset="0"/>
                <a:cs typeface="Siyam Rupali" pitchFamily="2" charset="0"/>
              </a:rPr>
              <a:t>  </a:t>
            </a:r>
            <a:r>
              <a:rPr lang="bn-BD" dirty="0">
                <a:latin typeface="Siyam Rupali" pitchFamily="2" charset="0"/>
                <a:cs typeface="Siyam Rupali" pitchFamily="2" charset="0"/>
              </a:rPr>
              <a:t>২। ৪,৫,৮,৬,৭,৫,১২ সংখ্যাগুলোর প্রচুরক কোনটি?</a:t>
            </a:r>
          </a:p>
          <a:p>
            <a:r>
              <a:rPr lang="en-US" dirty="0">
                <a:latin typeface="Siyam Rupali" pitchFamily="2" charset="0"/>
                <a:cs typeface="Siyam Rupali" pitchFamily="2" charset="0"/>
              </a:rPr>
              <a:t>  </a:t>
            </a:r>
            <a:r>
              <a:rPr lang="bn-BD" dirty="0">
                <a:latin typeface="Siyam Rupali" pitchFamily="2" charset="0"/>
                <a:cs typeface="Siyam Rupali" pitchFamily="2" charset="0"/>
              </a:rPr>
              <a:t> ক.    ৮     খ.     ৭     গ.     ৬      ঘ.       ৫</a:t>
            </a:r>
          </a:p>
          <a:p>
            <a:r>
              <a:rPr lang="en-US" dirty="0">
                <a:latin typeface="Siyam Rupali" pitchFamily="2" charset="0"/>
                <a:cs typeface="Siyam Rupali" pitchFamily="2" charset="0"/>
              </a:rPr>
              <a:t>  </a:t>
            </a:r>
            <a:r>
              <a:rPr lang="bn-BD" dirty="0">
                <a:latin typeface="Siyam Rupali" pitchFamily="2" charset="0"/>
                <a:cs typeface="Siyam Rupali" pitchFamily="2" charset="0"/>
              </a:rPr>
              <a:t>৩। ৮,১২,১১,১২,১৪,১৮ সংখ্যাগুলোর মধ্যক কোনটি?</a:t>
            </a:r>
          </a:p>
          <a:p>
            <a:r>
              <a:rPr lang="bn-BD" dirty="0">
                <a:latin typeface="Siyam Rupali" pitchFamily="2" charset="0"/>
                <a:cs typeface="Siyam Rupali" pitchFamily="2" charset="0"/>
              </a:rPr>
              <a:t> </a:t>
            </a:r>
            <a:r>
              <a:rPr lang="en-US" dirty="0">
                <a:latin typeface="Siyam Rupali" pitchFamily="2" charset="0"/>
                <a:cs typeface="Siyam Rupali" pitchFamily="2" charset="0"/>
              </a:rPr>
              <a:t>  </a:t>
            </a:r>
            <a:r>
              <a:rPr lang="bn-BD" dirty="0">
                <a:latin typeface="Siyam Rupali" pitchFamily="2" charset="0"/>
                <a:cs typeface="Siyam Rupali" pitchFamily="2" charset="0"/>
              </a:rPr>
              <a:t>ক.    ৮     খ.     ১১    গ.    ১২      ঘ.      ১৪</a:t>
            </a:r>
          </a:p>
          <a:p>
            <a:r>
              <a:rPr lang="en-US" dirty="0">
                <a:latin typeface="Siyam Rupali" pitchFamily="2" charset="0"/>
                <a:cs typeface="Siyam Rupali" pitchFamily="2" charset="0"/>
              </a:rPr>
              <a:t>  </a:t>
            </a:r>
            <a:r>
              <a:rPr lang="bn-BD" dirty="0">
                <a:latin typeface="Siyam Rupali" pitchFamily="2" charset="0"/>
                <a:cs typeface="Siyam Rupali" pitchFamily="2" charset="0"/>
              </a:rPr>
              <a:t>৪। সংগৃহীত উপাত্তের মধ্যম মানকে কী বলে?</a:t>
            </a:r>
          </a:p>
          <a:p>
            <a:r>
              <a:rPr lang="bn-BD" dirty="0">
                <a:latin typeface="Siyam Rupali" pitchFamily="2" charset="0"/>
                <a:cs typeface="Siyam Rupali" pitchFamily="2" charset="0"/>
              </a:rPr>
              <a:t> </a:t>
            </a:r>
            <a:r>
              <a:rPr lang="en-US" dirty="0">
                <a:latin typeface="Siyam Rupali" pitchFamily="2" charset="0"/>
                <a:cs typeface="Siyam Rupali" pitchFamily="2" charset="0"/>
              </a:rPr>
              <a:t>  </a:t>
            </a:r>
            <a:r>
              <a:rPr lang="bn-BD" dirty="0">
                <a:latin typeface="Siyam Rupali" pitchFamily="2" charset="0"/>
                <a:cs typeface="Siyam Rupali" pitchFamily="2" charset="0"/>
              </a:rPr>
              <a:t>ক.   গড়    খ.  </a:t>
            </a:r>
            <a:r>
              <a:rPr lang="en-US" dirty="0">
                <a:latin typeface="Siyam Rupali" pitchFamily="2" charset="0"/>
                <a:cs typeface="Siyam Rupali" pitchFamily="2" charset="0"/>
              </a:rPr>
              <a:t>  </a:t>
            </a:r>
            <a:r>
              <a:rPr lang="bn-BD" dirty="0">
                <a:latin typeface="Siyam Rupali" pitchFamily="2" charset="0"/>
                <a:cs typeface="Siyam Rupali" pitchFamily="2" charset="0"/>
              </a:rPr>
              <a:t>মধ্যক   গ.  প্রচুরক    ঘ. বিন্যস্ত উপাত্ত</a:t>
            </a:r>
          </a:p>
          <a:p>
            <a:endParaRPr lang="en-GB" dirty="0">
              <a:latin typeface="Siyam Rupali" pitchFamily="2" charset="0"/>
              <a:cs typeface="Siyam Rupa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843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</a:t>
            </a:r>
            <a:r>
              <a:rPr lang="en-US" sz="8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vwoi</a:t>
            </a:r>
            <a:r>
              <a:rPr lang="en-US" sz="8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KvR</a:t>
            </a:r>
            <a:endParaRPr lang="en-GB" sz="8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/>
            <a:r>
              <a:rPr lang="bn-BD" dirty="0">
                <a:latin typeface="Siyam Rupali" pitchFamily="2" charset="0"/>
                <a:cs typeface="Siyam Rupali" pitchFamily="2" charset="0"/>
              </a:rPr>
              <a:t>বার্ষিক পরীক্ষায় ২০ জন শিক্ষার্থীর গণিতে প্রাপ্ত নম্বর হলোঃ</a:t>
            </a:r>
          </a:p>
          <a:p>
            <a:pPr algn="ctr"/>
            <a:r>
              <a:rPr lang="bn-BD" dirty="0">
                <a:latin typeface="Siyam Rupali" pitchFamily="2" charset="0"/>
                <a:cs typeface="Siyam Rupali" pitchFamily="2" charset="0"/>
              </a:rPr>
              <a:t>৩০,৪০,৩৫,৫০,৫৫,৬০,৬৫,৭৩,৬২,৭০,৪৫,৩৫,</a:t>
            </a:r>
          </a:p>
          <a:p>
            <a:pPr algn="ctr"/>
            <a:r>
              <a:rPr lang="bn-BD" dirty="0">
                <a:latin typeface="Siyam Rupali" pitchFamily="2" charset="0"/>
                <a:cs typeface="Siyam Rupali" pitchFamily="2" charset="0"/>
              </a:rPr>
              <a:t>৮৫,৭৪,৯৮,৯২,৯০,৮৩,৪৫,৫৭।</a:t>
            </a:r>
          </a:p>
          <a:p>
            <a:r>
              <a:rPr lang="bn-BD" sz="3200" dirty="0">
                <a:latin typeface="SutonnyOMJ" pitchFamily="2" charset="0"/>
                <a:cs typeface="SutonnyOMJ" pitchFamily="2" charset="0"/>
              </a:rPr>
              <a:t>১। উপাত্তগুলোকে মানের উর্ধক্রম ও অধঃক্রম অনূসারে সাজাও।</a:t>
            </a:r>
          </a:p>
          <a:p>
            <a:r>
              <a:rPr lang="en-US" sz="58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58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5800" dirty="0" err="1" smtClean="0">
                <a:latin typeface="SutonnyMJ" pitchFamily="2" charset="0"/>
                <a:cs typeface="SutonnyMJ" pitchFamily="2" charset="0"/>
              </a:rPr>
              <a:t>jvi</a:t>
            </a:r>
            <a:r>
              <a:rPr lang="en-US" sz="5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800" dirty="0" err="1" smtClean="0">
                <a:latin typeface="SutonnyMJ" pitchFamily="2" charset="0"/>
                <a:cs typeface="SutonnyMJ" pitchFamily="2" charset="0"/>
              </a:rPr>
              <a:t>ga¨K</a:t>
            </a:r>
            <a:r>
              <a:rPr lang="en-US" sz="5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8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5800" dirty="0" smtClean="0">
                <a:latin typeface="SutonnyMJ" pitchFamily="2" charset="0"/>
                <a:cs typeface="SutonnyMJ" pitchFamily="2" charset="0"/>
              </a:rPr>
              <a:t> Ki|</a:t>
            </a:r>
          </a:p>
          <a:p>
            <a:r>
              <a:rPr lang="en-US" sz="5800" dirty="0" err="1" smtClean="0">
                <a:latin typeface="SutonnyMJ" pitchFamily="2" charset="0"/>
                <a:cs typeface="SutonnyMJ" pitchFamily="2" charset="0"/>
              </a:rPr>
              <a:t>DcvË</a:t>
            </a:r>
            <a:r>
              <a:rPr lang="en-US" sz="58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5800" dirty="0" err="1" smtClean="0">
                <a:latin typeface="SutonnyMJ" pitchFamily="2" charset="0"/>
                <a:cs typeface="SutonnyMJ" pitchFamily="2" charset="0"/>
              </a:rPr>
              <a:t>jvi</a:t>
            </a:r>
            <a:r>
              <a:rPr lang="en-US" sz="5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800" dirty="0" err="1" smtClean="0">
                <a:latin typeface="SutonnyMJ" pitchFamily="2" charset="0"/>
                <a:cs typeface="SutonnyMJ" pitchFamily="2" charset="0"/>
              </a:rPr>
              <a:t>cÖPziK</a:t>
            </a:r>
            <a:r>
              <a:rPr lang="en-US" sz="5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800" dirty="0" err="1" smtClean="0">
                <a:latin typeface="SutonnyMJ" pitchFamily="2" charset="0"/>
                <a:cs typeface="SutonnyMJ" pitchFamily="2" charset="0"/>
              </a:rPr>
              <a:t>wbY©q</a:t>
            </a:r>
            <a:r>
              <a:rPr lang="en-US" sz="5800" dirty="0" smtClean="0">
                <a:latin typeface="SutonnyMJ" pitchFamily="2" charset="0"/>
                <a:cs typeface="SutonnyMJ" pitchFamily="2" charset="0"/>
              </a:rPr>
              <a:t> Ki|</a:t>
            </a:r>
            <a:endParaRPr lang="en-GB" sz="58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524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user\Desktop\N.R.H.S\D7L8jq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64096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332656"/>
            <a:ext cx="7992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8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mevB‡K</a:t>
            </a:r>
            <a:r>
              <a:rPr lang="en-US" sz="8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88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GB" sz="8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4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235</TotalTime>
  <Words>522</Words>
  <Application>Microsoft Office PowerPoint</Application>
  <PresentationFormat>On-screen Show (4:3)</PresentationFormat>
  <Paragraphs>102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Flow</vt:lpstr>
      <vt:lpstr>PowerPoint Presentation</vt:lpstr>
      <vt:lpstr>PowerPoint Presentation</vt:lpstr>
      <vt:lpstr>PowerPoint Presentation</vt:lpstr>
      <vt:lpstr>cvV cwiwPwZ</vt:lpstr>
      <vt:lpstr>PowerPoint Presentation</vt:lpstr>
      <vt:lpstr>ga¨K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GKK KvR</vt:lpstr>
      <vt:lpstr>PowerPoint Presentation</vt:lpstr>
      <vt:lpstr>PowerPoint Presentation</vt:lpstr>
      <vt:lpstr>PowerPoint Presentation</vt:lpstr>
      <vt:lpstr>g~j¨vqb </vt:lpstr>
      <vt:lpstr>evwoi KvR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157</cp:revision>
  <dcterms:created xsi:type="dcterms:W3CDTF">2018-05-11T08:40:30Z</dcterms:created>
  <dcterms:modified xsi:type="dcterms:W3CDTF">2018-08-03T12:18:19Z</dcterms:modified>
</cp:coreProperties>
</file>