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301" r:id="rId3"/>
    <p:sldId id="309" r:id="rId4"/>
    <p:sldId id="273" r:id="rId5"/>
    <p:sldId id="280" r:id="rId6"/>
    <p:sldId id="310" r:id="rId7"/>
    <p:sldId id="293" r:id="rId8"/>
    <p:sldId id="305" r:id="rId9"/>
    <p:sldId id="295" r:id="rId10"/>
    <p:sldId id="290" r:id="rId11"/>
    <p:sldId id="307" r:id="rId12"/>
    <p:sldId id="297" r:id="rId13"/>
    <p:sldId id="299" r:id="rId14"/>
    <p:sldId id="302" r:id="rId15"/>
    <p:sldId id="30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5A03B2AF-BCEF-4211-BD6C-D324C415F4C7}">
          <p14:sldIdLst>
            <p14:sldId id="257"/>
            <p14:sldId id="301"/>
            <p14:sldId id="309"/>
            <p14:sldId id="273"/>
            <p14:sldId id="280"/>
            <p14:sldId id="310"/>
            <p14:sldId id="293"/>
            <p14:sldId id="305"/>
            <p14:sldId id="295"/>
            <p14:sldId id="290"/>
            <p14:sldId id="307"/>
            <p14:sldId id="297"/>
            <p14:sldId id="299"/>
            <p14:sldId id="302"/>
            <p14:sldId id="30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392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AB0AB6-51A3-44DC-BF57-434C72046D37}" type="datetimeFigureOut">
              <a:rPr lang="en-US" smtClean="0"/>
              <a:pPr/>
              <a:t>10-Oct-19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2610E-6144-41A5-8702-BD03967B9D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8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2610E-6144-41A5-8702-BD03967B9D2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2610E-6144-41A5-8702-BD03967B9D2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B838B-D780-467D-9D01-19F2289DF99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B7241C-5347-4031-A6EE-03D573DC9AF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10-Oct-19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10-Oct-19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10-Oct-19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4.wmf"/><Relationship Id="rId4" Type="http://schemas.openxmlformats.org/officeDocument/2006/relationships/image" Target="../media/image5.png"/><Relationship Id="rId9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8.wmf"/><Relationship Id="rId4" Type="http://schemas.openxmlformats.org/officeDocument/2006/relationships/image" Target="../media/image5.png"/><Relationship Id="rId9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494" y="457200"/>
            <a:ext cx="8036743" cy="60197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lation\Desktop\Captur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228600"/>
            <a:ext cx="5191125" cy="590550"/>
          </a:xfrm>
          <a:prstGeom prst="rect">
            <a:avLst/>
          </a:prstGeom>
          <a:noFill/>
        </p:spPr>
      </p:pic>
      <p:pic>
        <p:nvPicPr>
          <p:cNvPr id="4" name="Picture 2" descr="C:\Users\Relation\Desktop\Captur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33600" y="914400"/>
            <a:ext cx="1285875" cy="885825"/>
          </a:xfrm>
          <a:prstGeom prst="rect">
            <a:avLst/>
          </a:prstGeom>
          <a:noFill/>
        </p:spPr>
      </p:pic>
      <p:pic>
        <p:nvPicPr>
          <p:cNvPr id="5" name="Picture 3" descr="C:\Users\Relation\Desktop\Capture-1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33600" y="2133600"/>
            <a:ext cx="4457700" cy="1524000"/>
          </a:xfrm>
          <a:prstGeom prst="rect">
            <a:avLst/>
          </a:prstGeom>
          <a:noFill/>
        </p:spPr>
      </p:pic>
      <p:pic>
        <p:nvPicPr>
          <p:cNvPr id="10" name="Picture 9" descr="C:\Users\Relation\Desktop\Capture-2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33600" y="4038600"/>
            <a:ext cx="4829175" cy="1247775"/>
          </a:xfrm>
          <a:prstGeom prst="rect">
            <a:avLst/>
          </a:prstGeom>
          <a:noFill/>
        </p:spPr>
      </p:pic>
      <p:pic>
        <p:nvPicPr>
          <p:cNvPr id="11" name="Picture 5" descr="C:\Users\Relation\Desktop\Capture-3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57400" y="5410200"/>
            <a:ext cx="4914900" cy="13525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lation\Desktop\Capture-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228600"/>
            <a:ext cx="4743450" cy="3448050"/>
          </a:xfrm>
          <a:prstGeom prst="rect">
            <a:avLst/>
          </a:prstGeom>
          <a:noFill/>
        </p:spPr>
      </p:pic>
      <p:grpSp>
        <p:nvGrpSpPr>
          <p:cNvPr id="2" name="Group 3"/>
          <p:cNvGrpSpPr/>
          <p:nvPr/>
        </p:nvGrpSpPr>
        <p:grpSpPr>
          <a:xfrm>
            <a:off x="2819400" y="4038600"/>
            <a:ext cx="2590800" cy="352425"/>
            <a:chOff x="2286000" y="3276600"/>
            <a:chExt cx="2590800" cy="352425"/>
          </a:xfrm>
        </p:grpSpPr>
        <p:pic>
          <p:nvPicPr>
            <p:cNvPr id="5" name="Picture 2" descr="C:\Users\Relation\Desktop\Capture-11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86000" y="3276600"/>
              <a:ext cx="476250" cy="352425"/>
            </a:xfrm>
            <a:prstGeom prst="rect">
              <a:avLst/>
            </a:prstGeom>
            <a:noFill/>
          </p:spPr>
        </p:pic>
        <p:pic>
          <p:nvPicPr>
            <p:cNvPr id="6" name="Picture 3" descr="C:\Users\Relation\Desktop\Capture-12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786063" y="3343275"/>
              <a:ext cx="2090737" cy="161926"/>
            </a:xfrm>
            <a:prstGeom prst="rect">
              <a:avLst/>
            </a:prstGeom>
            <a:noFill/>
          </p:spPr>
        </p:pic>
      </p:grpSp>
      <p:cxnSp>
        <p:nvCxnSpPr>
          <p:cNvPr id="8" name="Straight Connector 7"/>
          <p:cNvCxnSpPr/>
          <p:nvPr/>
        </p:nvCxnSpPr>
        <p:spPr>
          <a:xfrm flipV="1">
            <a:off x="2971800" y="1219200"/>
            <a:ext cx="6858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4" descr="C:\Users\Relation\Desktop\Capture20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2800" y="3657600"/>
            <a:ext cx="342900" cy="409575"/>
          </a:xfrm>
          <a:prstGeom prst="rect">
            <a:avLst/>
          </a:prstGeom>
          <a:noFill/>
        </p:spPr>
      </p:pic>
      <p:cxnSp>
        <p:nvCxnSpPr>
          <p:cNvPr id="11" name="Straight Connector 10"/>
          <p:cNvCxnSpPr/>
          <p:nvPr/>
        </p:nvCxnSpPr>
        <p:spPr>
          <a:xfrm flipV="1">
            <a:off x="2971800" y="2209800"/>
            <a:ext cx="6858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5" descr="C:\Users\Relation\Desktop\Capture-21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29000" y="4343400"/>
            <a:ext cx="333375" cy="476250"/>
          </a:xfrm>
          <a:prstGeom prst="rect">
            <a:avLst/>
          </a:prstGeom>
          <a:noFill/>
        </p:spPr>
      </p:pic>
      <p:cxnSp>
        <p:nvCxnSpPr>
          <p:cNvPr id="13" name="Straight Connector 12"/>
          <p:cNvCxnSpPr/>
          <p:nvPr/>
        </p:nvCxnSpPr>
        <p:spPr>
          <a:xfrm rot="5400000" flipH="1" flipV="1">
            <a:off x="3657600" y="2286000"/>
            <a:ext cx="3810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581400" y="1295400"/>
            <a:ext cx="6858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6" descr="C:\Users\Relation\Desktop\Capture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33800" y="3657600"/>
            <a:ext cx="352425" cy="409575"/>
          </a:xfrm>
          <a:prstGeom prst="rect">
            <a:avLst/>
          </a:prstGeom>
          <a:noFill/>
        </p:spPr>
      </p:pic>
      <p:cxnSp>
        <p:nvCxnSpPr>
          <p:cNvPr id="20" name="Straight Connector 19"/>
          <p:cNvCxnSpPr/>
          <p:nvPr/>
        </p:nvCxnSpPr>
        <p:spPr>
          <a:xfrm rot="5400000" flipH="1" flipV="1">
            <a:off x="4191000" y="1295400"/>
            <a:ext cx="457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3962400" y="2209800"/>
            <a:ext cx="457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4648200" y="1219200"/>
            <a:ext cx="17526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4343400" y="2057400"/>
            <a:ext cx="1981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8" descr="C:\Users\Relation\Desktop\Capture100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33800" y="4267200"/>
            <a:ext cx="1766887" cy="6909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:\Users\Relation\Desktop\Capture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838200"/>
            <a:ext cx="2752725" cy="676275"/>
          </a:xfrm>
          <a:prstGeom prst="rect">
            <a:avLst/>
          </a:prstGeom>
          <a:noFill/>
        </p:spPr>
      </p:pic>
      <p:pic>
        <p:nvPicPr>
          <p:cNvPr id="4" name="Picture 5" descr="C:\Users\Relation\Desktop\Capture-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1981200"/>
            <a:ext cx="3933825" cy="514350"/>
          </a:xfrm>
          <a:prstGeom prst="rect">
            <a:avLst/>
          </a:prstGeom>
          <a:noFill/>
        </p:spPr>
      </p:pic>
      <p:pic>
        <p:nvPicPr>
          <p:cNvPr id="5" name="Picture 6" descr="C:\Users\Relation\Desktop\Capture-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08150" y="2914650"/>
            <a:ext cx="5726113" cy="1028700"/>
          </a:xfrm>
          <a:prstGeom prst="rect">
            <a:avLst/>
          </a:prstGeom>
          <a:noFill/>
        </p:spPr>
      </p:pic>
      <p:pic>
        <p:nvPicPr>
          <p:cNvPr id="6" name="Picture 7" descr="C:\Users\Relation\Desktop\Capture-4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00200" y="4648200"/>
            <a:ext cx="6173787" cy="1285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057400" y="228600"/>
            <a:ext cx="4114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/>
              <a:t>মূল্যায়ন</a:t>
            </a:r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8" name="Picture 3" descr="C:\Users\Relation\Desktop\Capture-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295400"/>
            <a:ext cx="4914900" cy="1209675"/>
          </a:xfrm>
          <a:prstGeom prst="rect">
            <a:avLst/>
          </a:prstGeom>
          <a:noFill/>
        </p:spPr>
      </p:pic>
      <p:pic>
        <p:nvPicPr>
          <p:cNvPr id="12" name="Picture 3" descr="C:\Users\Relation\Desktop\green-circle-h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1981200"/>
            <a:ext cx="533400" cy="516467"/>
          </a:xfrm>
          <a:prstGeom prst="rect">
            <a:avLst/>
          </a:prstGeom>
          <a:noFill/>
        </p:spPr>
      </p:pic>
      <p:pic>
        <p:nvPicPr>
          <p:cNvPr id="13" name="Picture 4" descr="C:\Users\Relation\Desktop\Capture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90600" y="2895600"/>
            <a:ext cx="5792787" cy="2247900"/>
          </a:xfrm>
          <a:prstGeom prst="rect">
            <a:avLst/>
          </a:prstGeom>
          <a:noFill/>
        </p:spPr>
      </p:pic>
      <p:pic>
        <p:nvPicPr>
          <p:cNvPr id="14" name="Picture 3" descr="C:\Users\Relation\Desktop\green-circle-h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733800"/>
            <a:ext cx="533400" cy="516467"/>
          </a:xfrm>
          <a:prstGeom prst="rect">
            <a:avLst/>
          </a:prstGeom>
          <a:noFill/>
        </p:spPr>
      </p:pic>
      <p:pic>
        <p:nvPicPr>
          <p:cNvPr id="15" name="Picture 4" descr="C:\Users\Relation\Desktop\Capture33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95400" y="5410200"/>
            <a:ext cx="6116637" cy="1295400"/>
          </a:xfrm>
          <a:prstGeom prst="rect">
            <a:avLst/>
          </a:prstGeom>
          <a:noFill/>
        </p:spPr>
      </p:pic>
      <p:pic>
        <p:nvPicPr>
          <p:cNvPr id="16" name="Picture 3" descr="C:\Users\Relation\Desktop\green-circle-hi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8200" y="6096000"/>
            <a:ext cx="550887" cy="533399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 descr="C:\Users\Relation\Desktop\Capturell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65225" y="1585913"/>
            <a:ext cx="6811963" cy="3686175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66800" y="1752600"/>
            <a:ext cx="7162800" cy="3352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/>
              <a:t>ধন্যবাদ </a:t>
            </a:r>
            <a:endParaRPr lang="en-US" sz="6600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71800" y="1066800"/>
            <a:ext cx="3352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066800" y="1828800"/>
            <a:ext cx="3657600" cy="3733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bn-BD" sz="2800" dirty="0" smtClean="0">
                <a:solidFill>
                  <a:srgbClr val="7030A0"/>
                </a:solidFill>
              </a:rPr>
              <a:t>শিক্ষক পরিচিতি</a:t>
            </a:r>
            <a:endParaRPr lang="bn-BD" sz="28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2800" dirty="0" err="1" smtClean="0">
                <a:solidFill>
                  <a:srgbClr val="00CC99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2800" dirty="0" smtClean="0">
                <a:solidFill>
                  <a:srgbClr val="00CC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CC99"/>
                </a:solidFill>
                <a:latin typeface="NikoshBAN" pitchFamily="2" charset="0"/>
                <a:cs typeface="NikoshBAN" pitchFamily="2" charset="0"/>
              </a:rPr>
              <a:t>আবুল</a:t>
            </a:r>
            <a:r>
              <a:rPr lang="en-US" sz="2800" dirty="0" smtClean="0">
                <a:solidFill>
                  <a:srgbClr val="00CC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CC99"/>
                </a:solidFill>
                <a:latin typeface="NikoshBAN" pitchFamily="2" charset="0"/>
                <a:cs typeface="NikoshBAN" pitchFamily="2" charset="0"/>
              </a:rPr>
              <a:t>কালাম</a:t>
            </a:r>
            <a:r>
              <a:rPr lang="en-US" sz="2800" dirty="0" smtClean="0">
                <a:solidFill>
                  <a:srgbClr val="00CC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CC99"/>
                </a:solidFill>
                <a:latin typeface="NikoshBAN" pitchFamily="2" charset="0"/>
                <a:cs typeface="NikoshBAN" pitchFamily="2" charset="0"/>
              </a:rPr>
              <a:t>আজাদ</a:t>
            </a:r>
            <a:endParaRPr lang="en-US" sz="2800" dirty="0" smtClean="0">
              <a:solidFill>
                <a:srgbClr val="00CC99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IN" sz="2800" dirty="0" smtClean="0">
                <a:solidFill>
                  <a:srgbClr val="00CC99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>
              <a:buNone/>
            </a:pPr>
            <a:r>
              <a:rPr lang="en-US" sz="2800" dirty="0" err="1" smtClean="0">
                <a:solidFill>
                  <a:srgbClr val="00CC99"/>
                </a:solidFill>
                <a:latin typeface="NikoshBAN" pitchFamily="2" charset="0"/>
                <a:cs typeface="NikoshBAN" pitchFamily="2" charset="0"/>
              </a:rPr>
              <a:t>মাটিয়া</a:t>
            </a:r>
            <a:r>
              <a:rPr lang="en-US" sz="2800" dirty="0" smtClean="0">
                <a:solidFill>
                  <a:srgbClr val="00CC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CC99"/>
                </a:solidFill>
                <a:latin typeface="NikoshBAN" pitchFamily="2" charset="0"/>
                <a:cs typeface="NikoshBAN" pitchFamily="2" charset="0"/>
              </a:rPr>
              <a:t>মালি</a:t>
            </a:r>
            <a:r>
              <a:rPr lang="en-US" sz="2800" dirty="0" smtClean="0">
                <a:solidFill>
                  <a:srgbClr val="00CC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CC99"/>
                </a:solidFill>
                <a:latin typeface="NikoshBAN" pitchFamily="2" charset="0"/>
                <a:cs typeface="NikoshBAN" pitchFamily="2" charset="0"/>
              </a:rPr>
              <a:t>পাড়া</a:t>
            </a:r>
            <a:r>
              <a:rPr lang="en-US" sz="2800" dirty="0" smtClean="0">
                <a:solidFill>
                  <a:srgbClr val="00CC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rgbClr val="00CC99"/>
                </a:solidFill>
                <a:latin typeface="NikoshBAN" pitchFamily="2" charset="0"/>
                <a:cs typeface="NikoshBAN" pitchFamily="2" charset="0"/>
              </a:rPr>
              <a:t>উচ্চ বিদ্যালয়</a:t>
            </a:r>
          </a:p>
          <a:p>
            <a:pPr algn="ctr">
              <a:buNone/>
            </a:pPr>
            <a:r>
              <a:rPr lang="en-US" sz="2800" dirty="0" err="1" smtClean="0">
                <a:solidFill>
                  <a:srgbClr val="00CC99"/>
                </a:solidFill>
                <a:latin typeface="NikoshBAN" pitchFamily="2" charset="0"/>
                <a:cs typeface="NikoshBAN" pitchFamily="2" charset="0"/>
              </a:rPr>
              <a:t>তাড়াশ</a:t>
            </a:r>
            <a:r>
              <a:rPr lang="en-US" sz="2800" dirty="0" smtClean="0">
                <a:solidFill>
                  <a:srgbClr val="00CC99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solidFill>
                  <a:srgbClr val="00CC99"/>
                </a:solidFill>
                <a:latin typeface="NikoshBAN" pitchFamily="2" charset="0"/>
                <a:cs typeface="NikoshBAN" pitchFamily="2" charset="0"/>
              </a:rPr>
              <a:t>সিরাজগঞ্জ</a:t>
            </a:r>
            <a:r>
              <a:rPr lang="en-US" sz="2800" dirty="0" smtClean="0">
                <a:solidFill>
                  <a:srgbClr val="00CC99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2800" dirty="0" smtClean="0">
              <a:solidFill>
                <a:srgbClr val="00CC99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IN" sz="2800" dirty="0" smtClean="0">
                <a:solidFill>
                  <a:srgbClr val="00CC99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2800" dirty="0" err="1" smtClean="0">
                <a:solidFill>
                  <a:srgbClr val="00CC99"/>
                </a:solidFill>
                <a:latin typeface="NikoshBAN" pitchFamily="2" charset="0"/>
                <a:cs typeface="NikoshBAN" pitchFamily="2" charset="0"/>
              </a:rPr>
              <a:t>বাঃ</a:t>
            </a:r>
            <a:r>
              <a:rPr lang="en-US" sz="2800" dirty="0" smtClean="0">
                <a:solidFill>
                  <a:srgbClr val="00CC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rgbClr val="00CC99"/>
                </a:solidFill>
                <a:latin typeface="NikoshBAN" pitchFamily="2" charset="0"/>
                <a:cs typeface="NikoshBAN" pitchFamily="2" charset="0"/>
              </a:rPr>
              <a:t> ০১</a:t>
            </a:r>
            <a:r>
              <a:rPr lang="en-US" sz="2800" dirty="0" smtClean="0">
                <a:solidFill>
                  <a:srgbClr val="00CC99"/>
                </a:solidFill>
                <a:latin typeface="NikoshBAN" pitchFamily="2" charset="0"/>
                <a:cs typeface="NikoshBAN" pitchFamily="2" charset="0"/>
              </a:rPr>
              <a:t>৮২৯৭০১২৫৮</a:t>
            </a:r>
            <a:endParaRPr lang="bn-IN" sz="2800" dirty="0" smtClean="0">
              <a:solidFill>
                <a:srgbClr val="00CC99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Email:</a:t>
            </a:r>
            <a:r>
              <a:rPr lang="bn-BD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azadmalipara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bn-BD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gmail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.com</a:t>
            </a:r>
            <a:endParaRPr lang="bn-BD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724400" y="1828800"/>
            <a:ext cx="3657600" cy="3733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rgbClr val="7030A0"/>
                </a:solidFill>
              </a:rPr>
              <a:t>পাঠ পরিচিতি</a:t>
            </a:r>
          </a:p>
          <a:p>
            <a:pPr algn="ctr">
              <a:buNone/>
            </a:pPr>
            <a:r>
              <a:rPr lang="bn-IN" sz="2800" dirty="0" smtClean="0">
                <a:ln w="1905"/>
                <a:solidFill>
                  <a:srgbClr val="66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bn-BD" sz="2800" dirty="0" smtClean="0">
                <a:ln w="1905"/>
                <a:solidFill>
                  <a:srgbClr val="66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সপ্তম </a:t>
            </a:r>
            <a:endParaRPr lang="bn-IN" sz="2800" dirty="0" smtClean="0">
              <a:ln w="1905"/>
              <a:solidFill>
                <a:srgbClr val="66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IN" sz="2800" dirty="0" smtClean="0">
                <a:ln w="1905"/>
                <a:solidFill>
                  <a:srgbClr val="66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বিষয়ঃ গণিত</a:t>
            </a:r>
          </a:p>
          <a:p>
            <a:pPr algn="ctr">
              <a:buNone/>
            </a:pPr>
            <a:r>
              <a:rPr lang="bn-IN" sz="2800" dirty="0" smtClean="0">
                <a:ln w="1905"/>
                <a:solidFill>
                  <a:srgbClr val="66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bn-BD" sz="2800" dirty="0" smtClean="0">
                <a:ln w="1905"/>
                <a:solidFill>
                  <a:srgbClr val="66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ষষ্ঠ </a:t>
            </a:r>
            <a:r>
              <a:rPr lang="bn-IN" sz="2800" dirty="0" smtClean="0">
                <a:ln w="1905"/>
                <a:solidFill>
                  <a:srgbClr val="66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>
              <a:buNone/>
            </a:pPr>
            <a:r>
              <a:rPr lang="bn-IN" sz="2800" dirty="0" smtClean="0">
                <a:ln w="1905"/>
                <a:solidFill>
                  <a:srgbClr val="66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নামঃ </a:t>
            </a:r>
            <a:r>
              <a:rPr lang="bn-BD" sz="2800" dirty="0" smtClean="0">
                <a:ln w="1905"/>
                <a:solidFill>
                  <a:srgbClr val="66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বীজগণিতীয় ভগ্নাংশ </a:t>
            </a:r>
          </a:p>
          <a:p>
            <a:pPr algn="ctr">
              <a:buNone/>
            </a:pPr>
            <a:r>
              <a:rPr lang="bn-BD" sz="2000" dirty="0" smtClean="0">
                <a:ln w="1905"/>
                <a:solidFill>
                  <a:srgbClr val="66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বিষয়বস্তুঃ সমতুল ভগ্নাংশ ও ভগ্নাংশের </a:t>
            </a:r>
          </a:p>
          <a:p>
            <a:pPr algn="ctr">
              <a:buNone/>
            </a:pPr>
            <a:r>
              <a:rPr lang="bn-BD" sz="2000" dirty="0" smtClean="0">
                <a:ln w="1905"/>
                <a:solidFill>
                  <a:srgbClr val="66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লঘিষ্ঠ রূপ নির্ণয় </a:t>
            </a:r>
            <a:endParaRPr lang="bn-IN" sz="2000" dirty="0" smtClean="0">
              <a:ln w="1905"/>
              <a:solidFill>
                <a:srgbClr val="66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IN" sz="2000" dirty="0" smtClean="0">
                <a:ln w="1905"/>
                <a:solidFill>
                  <a:srgbClr val="66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BD" sz="2000" dirty="0" smtClean="0">
                <a:ln w="1905"/>
                <a:solidFill>
                  <a:srgbClr val="66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৪</a:t>
            </a:r>
            <a:r>
              <a:rPr lang="bn-IN" sz="2000" dirty="0" smtClean="0">
                <a:ln w="1905"/>
                <a:solidFill>
                  <a:srgbClr val="66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৫ মিনিট</a:t>
            </a:r>
            <a:endParaRPr lang="en-US" sz="1600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3" grpId="0" build="allAtOnce" animBg="1"/>
      <p:bldP spid="4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447800"/>
            <a:ext cx="7239000" cy="3962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শিক্ষনফল</a:t>
            </a:r>
          </a:p>
          <a:p>
            <a:r>
              <a:rPr lang="bn-IN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এই পাঠ শেষে শিক্ষার্থীরা-</a:t>
            </a:r>
          </a:p>
          <a:p>
            <a:r>
              <a:rPr lang="bn-IN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বীজগণিতীয় ভগ্নাংশ কী তা ব্যাক্ষা করতে পারবে।</a:t>
            </a:r>
          </a:p>
          <a:p>
            <a:r>
              <a:rPr lang="bn-IN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বীজগণিতীয় ভগ্নাংশের লঘুকরণ ও সাধারণ হরবিশিষ্টকরণ করতে পারবে।  </a:t>
            </a:r>
          </a:p>
          <a:p>
            <a:r>
              <a:rPr lang="bn-IN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38440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/>
          <p:nvPr/>
        </p:nvGrpSpPr>
        <p:grpSpPr>
          <a:xfrm>
            <a:off x="304800" y="152400"/>
            <a:ext cx="8305800" cy="1839913"/>
            <a:chOff x="304800" y="152400"/>
            <a:chExt cx="8305800" cy="1839913"/>
          </a:xfrm>
        </p:grpSpPr>
        <p:pic>
          <p:nvPicPr>
            <p:cNvPr id="30726" name="Picture 6" descr="C:\Users\Relation\Desktop\green-circle-hi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04800" y="152400"/>
              <a:ext cx="1900237" cy="1839913"/>
            </a:xfrm>
            <a:prstGeom prst="rect">
              <a:avLst/>
            </a:prstGeom>
            <a:noFill/>
          </p:spPr>
        </p:pic>
        <p:grpSp>
          <p:nvGrpSpPr>
            <p:cNvPr id="3" name="Group 18"/>
            <p:cNvGrpSpPr/>
            <p:nvPr/>
          </p:nvGrpSpPr>
          <p:grpSpPr>
            <a:xfrm>
              <a:off x="2743200" y="838200"/>
              <a:ext cx="5867400" cy="533400"/>
              <a:chOff x="2743200" y="838200"/>
              <a:chExt cx="5867400" cy="53340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6248400" y="838200"/>
                <a:ext cx="2362200" cy="533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BD" dirty="0" smtClean="0"/>
                  <a:t>সম্পূর্ণ বা </a:t>
                </a:r>
                <a:r>
                  <a:rPr lang="en-US" dirty="0" smtClean="0"/>
                  <a:t>1</a:t>
                </a:r>
                <a:r>
                  <a:rPr lang="bn-BD" dirty="0" smtClean="0"/>
                  <a:t> অংশ বৃত্ত </a:t>
                </a:r>
                <a:endParaRPr lang="en-US" dirty="0"/>
              </a:p>
            </p:txBody>
          </p:sp>
          <p:sp>
            <p:nvSpPr>
              <p:cNvPr id="18" name="Right Arrow 17"/>
              <p:cNvSpPr/>
              <p:nvPr/>
            </p:nvSpPr>
            <p:spPr>
              <a:xfrm>
                <a:off x="2743200" y="914400"/>
                <a:ext cx="2895600" cy="30480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" name="Group 20"/>
          <p:cNvGrpSpPr/>
          <p:nvPr/>
        </p:nvGrpSpPr>
        <p:grpSpPr>
          <a:xfrm>
            <a:off x="304800" y="2209800"/>
            <a:ext cx="8305800" cy="1077913"/>
            <a:chOff x="304800" y="2209800"/>
            <a:chExt cx="8305800" cy="1077913"/>
          </a:xfrm>
        </p:grpSpPr>
        <p:pic>
          <p:nvPicPr>
            <p:cNvPr id="22" name="Picture 3" descr="C:\Users\Relation\Desktop\green-circle-hi.png"/>
            <p:cNvPicPr>
              <a:picLocks noChangeAspect="1" noChangeArrowheads="1"/>
            </p:cNvPicPr>
            <p:nvPr/>
          </p:nvPicPr>
          <p:blipFill>
            <a:blip r:embed="rId4"/>
            <a:srcRect t="49698" r="51880"/>
            <a:stretch>
              <a:fillRect/>
            </a:stretch>
          </p:blipFill>
          <p:spPr bwMode="auto">
            <a:xfrm>
              <a:off x="304800" y="2362200"/>
              <a:ext cx="914400" cy="925513"/>
            </a:xfrm>
            <a:prstGeom prst="rect">
              <a:avLst/>
            </a:prstGeom>
            <a:noFill/>
          </p:spPr>
        </p:pic>
        <p:sp>
          <p:nvSpPr>
            <p:cNvPr id="23" name="Right Arrow 22"/>
            <p:cNvSpPr/>
            <p:nvPr/>
          </p:nvSpPr>
          <p:spPr>
            <a:xfrm>
              <a:off x="2438400" y="2286000"/>
              <a:ext cx="2895600" cy="3048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248400" y="2209800"/>
              <a:ext cx="23622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dirty="0" smtClean="0"/>
                <a:t>     অংশ বৃত্ত </a:t>
              </a:r>
              <a:endParaRPr lang="en-US" dirty="0"/>
            </a:p>
          </p:txBody>
        </p:sp>
        <p:graphicFrame>
          <p:nvGraphicFramePr>
            <p:cNvPr id="25" name="Object 2"/>
            <p:cNvGraphicFramePr>
              <a:graphicFrameLocks noChangeAspect="1"/>
            </p:cNvGraphicFramePr>
            <p:nvPr/>
          </p:nvGraphicFramePr>
          <p:xfrm>
            <a:off x="6858000" y="2286000"/>
            <a:ext cx="152400" cy="39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29" name="Equation" r:id="rId5" imgW="152280" imgH="393480" progId="Equation.3">
                    <p:embed/>
                  </p:oleObj>
                </mc:Choice>
                <mc:Fallback>
                  <p:oleObj name="Equation" r:id="rId5" imgW="152280" imgH="3934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58000" y="2286000"/>
                          <a:ext cx="152400" cy="393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25"/>
          <p:cNvGrpSpPr/>
          <p:nvPr/>
        </p:nvGrpSpPr>
        <p:grpSpPr>
          <a:xfrm>
            <a:off x="152400" y="3505200"/>
            <a:ext cx="8382000" cy="919163"/>
            <a:chOff x="152400" y="2514600"/>
            <a:chExt cx="8382000" cy="919163"/>
          </a:xfrm>
        </p:grpSpPr>
        <p:pic>
          <p:nvPicPr>
            <p:cNvPr id="27" name="Picture 3" descr="C:\Users\Relation\Desktop\green-circle-hi.png"/>
            <p:cNvPicPr>
              <a:picLocks noChangeAspect="1" noChangeArrowheads="1"/>
            </p:cNvPicPr>
            <p:nvPr/>
          </p:nvPicPr>
          <p:blipFill>
            <a:blip r:embed="rId4"/>
            <a:srcRect t="50043" r="-2172"/>
            <a:stretch>
              <a:fillRect/>
            </a:stretch>
          </p:blipFill>
          <p:spPr bwMode="auto">
            <a:xfrm>
              <a:off x="152400" y="2514600"/>
              <a:ext cx="1941512" cy="919163"/>
            </a:xfrm>
            <a:prstGeom prst="rect">
              <a:avLst/>
            </a:prstGeom>
            <a:noFill/>
          </p:spPr>
        </p:pic>
        <p:grpSp>
          <p:nvGrpSpPr>
            <p:cNvPr id="6" name="Group 7"/>
            <p:cNvGrpSpPr/>
            <p:nvPr/>
          </p:nvGrpSpPr>
          <p:grpSpPr>
            <a:xfrm>
              <a:off x="2590800" y="2514600"/>
              <a:ext cx="5943600" cy="533400"/>
              <a:chOff x="2362200" y="3352800"/>
              <a:chExt cx="5943600" cy="533400"/>
            </a:xfrm>
          </p:grpSpPr>
          <p:sp>
            <p:nvSpPr>
              <p:cNvPr id="29" name="Right Arrow 28"/>
              <p:cNvSpPr/>
              <p:nvPr/>
            </p:nvSpPr>
            <p:spPr>
              <a:xfrm>
                <a:off x="2362200" y="3352800"/>
                <a:ext cx="2895600" cy="30480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5943600" y="3352800"/>
                <a:ext cx="2362200" cy="533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BD" dirty="0" smtClean="0"/>
                  <a:t> অংশ বৃত্ত </a:t>
                </a:r>
                <a:endParaRPr lang="en-US" dirty="0"/>
              </a:p>
            </p:txBody>
          </p:sp>
          <p:graphicFrame>
            <p:nvGraphicFramePr>
              <p:cNvPr id="31" name="Object 30"/>
              <p:cNvGraphicFramePr>
                <a:graphicFrameLocks noChangeAspect="1"/>
              </p:cNvGraphicFramePr>
              <p:nvPr/>
            </p:nvGraphicFramePr>
            <p:xfrm>
              <a:off x="6477000" y="3429000"/>
              <a:ext cx="152400" cy="3937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7930" name="Equation" r:id="rId7" imgW="152280" imgH="393480" progId="Equation.3">
                      <p:embed/>
                    </p:oleObj>
                  </mc:Choice>
                  <mc:Fallback>
                    <p:oleObj name="Equation" r:id="rId7" imgW="152280" imgH="393480" progId="Equation.3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477000" y="3429000"/>
                            <a:ext cx="152400" cy="3937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7" name="Group 31"/>
          <p:cNvGrpSpPr/>
          <p:nvPr/>
        </p:nvGrpSpPr>
        <p:grpSpPr>
          <a:xfrm>
            <a:off x="152400" y="4724400"/>
            <a:ext cx="8382001" cy="1833562"/>
            <a:chOff x="152399" y="2667001"/>
            <a:chExt cx="8382001" cy="1833562"/>
          </a:xfrm>
        </p:grpSpPr>
        <p:pic>
          <p:nvPicPr>
            <p:cNvPr id="33" name="Picture 3" descr="C:\Users\Relation\Desktop\green-circle-hi.png"/>
            <p:cNvPicPr>
              <a:picLocks noChangeAspect="1" noChangeArrowheads="1"/>
            </p:cNvPicPr>
            <p:nvPr/>
          </p:nvPicPr>
          <p:blipFill>
            <a:blip r:embed="rId4"/>
            <a:srcRect t="50043" r="-2172"/>
            <a:stretch>
              <a:fillRect/>
            </a:stretch>
          </p:blipFill>
          <p:spPr bwMode="auto">
            <a:xfrm>
              <a:off x="152400" y="3581400"/>
              <a:ext cx="1941512" cy="919163"/>
            </a:xfrm>
            <a:prstGeom prst="rect">
              <a:avLst/>
            </a:prstGeom>
            <a:noFill/>
          </p:spPr>
        </p:pic>
        <p:pic>
          <p:nvPicPr>
            <p:cNvPr id="34" name="Picture 3" descr="C:\Users\Relation\Desktop\green-circle-hi.png"/>
            <p:cNvPicPr>
              <a:picLocks noChangeAspect="1" noChangeArrowheads="1"/>
            </p:cNvPicPr>
            <p:nvPr/>
          </p:nvPicPr>
          <p:blipFill>
            <a:blip r:embed="rId4"/>
            <a:srcRect t="49698" r="51880"/>
            <a:stretch>
              <a:fillRect/>
            </a:stretch>
          </p:blipFill>
          <p:spPr bwMode="auto">
            <a:xfrm rot="5400000">
              <a:off x="157956" y="2661444"/>
              <a:ext cx="914400" cy="925513"/>
            </a:xfrm>
            <a:prstGeom prst="rect">
              <a:avLst/>
            </a:prstGeom>
            <a:noFill/>
          </p:spPr>
        </p:pic>
        <p:grpSp>
          <p:nvGrpSpPr>
            <p:cNvPr id="8" name="Group 21"/>
            <p:cNvGrpSpPr/>
            <p:nvPr/>
          </p:nvGrpSpPr>
          <p:grpSpPr>
            <a:xfrm>
              <a:off x="2286000" y="3352800"/>
              <a:ext cx="6248400" cy="533400"/>
              <a:chOff x="2286000" y="5029200"/>
              <a:chExt cx="6248400" cy="533400"/>
            </a:xfrm>
          </p:grpSpPr>
          <p:sp>
            <p:nvSpPr>
              <p:cNvPr id="36" name="Right Arrow 35"/>
              <p:cNvSpPr/>
              <p:nvPr/>
            </p:nvSpPr>
            <p:spPr>
              <a:xfrm>
                <a:off x="2286000" y="5181600"/>
                <a:ext cx="2895600" cy="30480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6172200" y="5029200"/>
                <a:ext cx="2362200" cy="533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BD" dirty="0" smtClean="0"/>
                  <a:t> অংশ বৃত্ত </a:t>
                </a:r>
                <a:endParaRPr lang="en-US" dirty="0"/>
              </a:p>
            </p:txBody>
          </p:sp>
          <p:graphicFrame>
            <p:nvGraphicFramePr>
              <p:cNvPr id="38" name="Object 37"/>
              <p:cNvGraphicFramePr>
                <a:graphicFrameLocks noChangeAspect="1"/>
              </p:cNvGraphicFramePr>
              <p:nvPr/>
            </p:nvGraphicFramePr>
            <p:xfrm>
              <a:off x="6629400" y="5105400"/>
              <a:ext cx="152400" cy="3937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7931" name="Equation" r:id="rId9" imgW="152280" imgH="393480" progId="Equation.3">
                      <p:embed/>
                    </p:oleObj>
                  </mc:Choice>
                  <mc:Fallback>
                    <p:oleObj name="Equation" r:id="rId9" imgW="152280" imgH="393480" progId="Equation.3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629400" y="5105400"/>
                            <a:ext cx="152400" cy="3937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/>
          <p:nvPr/>
        </p:nvGrpSpPr>
        <p:grpSpPr>
          <a:xfrm>
            <a:off x="304800" y="152400"/>
            <a:ext cx="8305800" cy="1839913"/>
            <a:chOff x="304800" y="152400"/>
            <a:chExt cx="8305800" cy="1839913"/>
          </a:xfrm>
        </p:grpSpPr>
        <p:pic>
          <p:nvPicPr>
            <p:cNvPr id="60" name="Picture 6" descr="C:\Users\Relation\Desktop\green-circle-hi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04800" y="152400"/>
              <a:ext cx="1900237" cy="1839913"/>
            </a:xfrm>
            <a:prstGeom prst="rect">
              <a:avLst/>
            </a:prstGeom>
            <a:noFill/>
          </p:spPr>
        </p:pic>
        <p:grpSp>
          <p:nvGrpSpPr>
            <p:cNvPr id="3" name="Group 18"/>
            <p:cNvGrpSpPr/>
            <p:nvPr/>
          </p:nvGrpSpPr>
          <p:grpSpPr>
            <a:xfrm>
              <a:off x="2743200" y="838200"/>
              <a:ext cx="5867400" cy="533400"/>
              <a:chOff x="2743200" y="838200"/>
              <a:chExt cx="5867400" cy="533400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6248400" y="838200"/>
                <a:ext cx="2362200" cy="533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BD" dirty="0" smtClean="0"/>
                  <a:t>সম্পূর্ণ বা </a:t>
                </a:r>
                <a:r>
                  <a:rPr lang="en-US" dirty="0" smtClean="0"/>
                  <a:t>a </a:t>
                </a:r>
                <a:r>
                  <a:rPr lang="bn-BD" dirty="0" smtClean="0"/>
                  <a:t>টি বৃত্ত </a:t>
                </a:r>
                <a:endParaRPr lang="en-US" dirty="0"/>
              </a:p>
            </p:txBody>
          </p:sp>
          <p:sp>
            <p:nvSpPr>
              <p:cNvPr id="63" name="Right Arrow 62"/>
              <p:cNvSpPr/>
              <p:nvPr/>
            </p:nvSpPr>
            <p:spPr>
              <a:xfrm>
                <a:off x="2743200" y="914400"/>
                <a:ext cx="2895600" cy="30480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" name="Group 75"/>
          <p:cNvGrpSpPr/>
          <p:nvPr/>
        </p:nvGrpSpPr>
        <p:grpSpPr>
          <a:xfrm>
            <a:off x="304800" y="2209800"/>
            <a:ext cx="8305800" cy="1077913"/>
            <a:chOff x="304800" y="2209800"/>
            <a:chExt cx="8305800" cy="1077913"/>
          </a:xfrm>
        </p:grpSpPr>
        <p:grpSp>
          <p:nvGrpSpPr>
            <p:cNvPr id="5" name="Group 20"/>
            <p:cNvGrpSpPr/>
            <p:nvPr/>
          </p:nvGrpSpPr>
          <p:grpSpPr>
            <a:xfrm>
              <a:off x="304800" y="2209800"/>
              <a:ext cx="8305800" cy="1077913"/>
              <a:chOff x="304800" y="2209800"/>
              <a:chExt cx="8305800" cy="1077913"/>
            </a:xfrm>
          </p:grpSpPr>
          <p:pic>
            <p:nvPicPr>
              <p:cNvPr id="79" name="Picture 3" descr="C:\Users\Relation\Desktop\green-circle-hi.png"/>
              <p:cNvPicPr>
                <a:picLocks noChangeAspect="1" noChangeArrowheads="1"/>
              </p:cNvPicPr>
              <p:nvPr/>
            </p:nvPicPr>
            <p:blipFill>
              <a:blip r:embed="rId4"/>
              <a:srcRect t="49698" r="51880"/>
              <a:stretch>
                <a:fillRect/>
              </a:stretch>
            </p:blipFill>
            <p:spPr bwMode="auto">
              <a:xfrm>
                <a:off x="304800" y="2362200"/>
                <a:ext cx="914400" cy="925513"/>
              </a:xfrm>
              <a:prstGeom prst="rect">
                <a:avLst/>
              </a:prstGeom>
              <a:noFill/>
            </p:spPr>
          </p:pic>
          <p:sp>
            <p:nvSpPr>
              <p:cNvPr id="80" name="Right Arrow 79"/>
              <p:cNvSpPr/>
              <p:nvPr/>
            </p:nvSpPr>
            <p:spPr>
              <a:xfrm>
                <a:off x="2438400" y="2286000"/>
                <a:ext cx="2895600" cy="30480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6248400" y="2209800"/>
                <a:ext cx="2362200" cy="533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BD" dirty="0" smtClean="0"/>
                  <a:t>   টি  বৃত্ত </a:t>
                </a:r>
                <a:endParaRPr lang="en-US" dirty="0"/>
              </a:p>
            </p:txBody>
          </p:sp>
        </p:grpSp>
        <p:graphicFrame>
          <p:nvGraphicFramePr>
            <p:cNvPr id="78" name="Object 77"/>
            <p:cNvGraphicFramePr>
              <a:graphicFrameLocks noChangeAspect="1"/>
            </p:cNvGraphicFramePr>
            <p:nvPr/>
          </p:nvGraphicFramePr>
          <p:xfrm>
            <a:off x="6858000" y="2286000"/>
            <a:ext cx="152400" cy="39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49" name="Equation" r:id="rId5" imgW="152280" imgH="393480" progId="Equation.3">
                    <p:embed/>
                  </p:oleObj>
                </mc:Choice>
                <mc:Fallback>
                  <p:oleObj name="Equation" r:id="rId5" imgW="152280" imgH="3934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58000" y="2286000"/>
                          <a:ext cx="152400" cy="393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81"/>
          <p:cNvGrpSpPr/>
          <p:nvPr/>
        </p:nvGrpSpPr>
        <p:grpSpPr>
          <a:xfrm>
            <a:off x="152400" y="3505200"/>
            <a:ext cx="8382000" cy="919163"/>
            <a:chOff x="152400" y="3505200"/>
            <a:chExt cx="8382000" cy="919163"/>
          </a:xfrm>
        </p:grpSpPr>
        <p:grpSp>
          <p:nvGrpSpPr>
            <p:cNvPr id="7" name="Group 25"/>
            <p:cNvGrpSpPr/>
            <p:nvPr/>
          </p:nvGrpSpPr>
          <p:grpSpPr>
            <a:xfrm>
              <a:off x="152400" y="3505200"/>
              <a:ext cx="8382000" cy="919163"/>
              <a:chOff x="152400" y="2514600"/>
              <a:chExt cx="8382000" cy="919163"/>
            </a:xfrm>
          </p:grpSpPr>
          <p:pic>
            <p:nvPicPr>
              <p:cNvPr id="85" name="Picture 3" descr="C:\Users\Relation\Desktop\green-circle-hi.png"/>
              <p:cNvPicPr>
                <a:picLocks noChangeAspect="1" noChangeArrowheads="1"/>
              </p:cNvPicPr>
              <p:nvPr/>
            </p:nvPicPr>
            <p:blipFill>
              <a:blip r:embed="rId4"/>
              <a:srcRect t="50043" r="-2172"/>
              <a:stretch>
                <a:fillRect/>
              </a:stretch>
            </p:blipFill>
            <p:spPr bwMode="auto">
              <a:xfrm>
                <a:off x="152400" y="2514600"/>
                <a:ext cx="1941512" cy="919163"/>
              </a:xfrm>
              <a:prstGeom prst="rect">
                <a:avLst/>
              </a:prstGeom>
              <a:noFill/>
            </p:spPr>
          </p:pic>
          <p:grpSp>
            <p:nvGrpSpPr>
              <p:cNvPr id="8" name="Group 7"/>
              <p:cNvGrpSpPr/>
              <p:nvPr/>
            </p:nvGrpSpPr>
            <p:grpSpPr>
              <a:xfrm>
                <a:off x="2590800" y="2514600"/>
                <a:ext cx="5943600" cy="533400"/>
                <a:chOff x="2362200" y="3352800"/>
                <a:chExt cx="5943600" cy="533400"/>
              </a:xfrm>
            </p:grpSpPr>
            <p:sp>
              <p:nvSpPr>
                <p:cNvPr id="87" name="Right Arrow 86"/>
                <p:cNvSpPr/>
                <p:nvPr/>
              </p:nvSpPr>
              <p:spPr>
                <a:xfrm>
                  <a:off x="2362200" y="3352800"/>
                  <a:ext cx="2895600" cy="304800"/>
                </a:xfrm>
                <a:prstGeom prst="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87"/>
                <p:cNvSpPr/>
                <p:nvPr/>
              </p:nvSpPr>
              <p:spPr>
                <a:xfrm>
                  <a:off x="5943600" y="3352800"/>
                  <a:ext cx="2362200" cy="5334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bn-BD" dirty="0" smtClean="0"/>
                    <a:t>টি  বৃত্ত </a:t>
                  </a:r>
                  <a:endParaRPr lang="en-US" dirty="0"/>
                </a:p>
              </p:txBody>
            </p:sp>
          </p:grpSp>
        </p:grpSp>
        <p:graphicFrame>
          <p:nvGraphicFramePr>
            <p:cNvPr id="84" name="Object 83"/>
            <p:cNvGraphicFramePr>
              <a:graphicFrameLocks noChangeAspect="1"/>
            </p:cNvGraphicFramePr>
            <p:nvPr/>
          </p:nvGraphicFramePr>
          <p:xfrm>
            <a:off x="6705600" y="3581400"/>
            <a:ext cx="152400" cy="39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50" name="Equation" r:id="rId7" imgW="152280" imgH="393480" progId="Equation.3">
                    <p:embed/>
                  </p:oleObj>
                </mc:Choice>
                <mc:Fallback>
                  <p:oleObj name="Equation" r:id="rId7" imgW="152280" imgH="39348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05600" y="3581400"/>
                          <a:ext cx="152400" cy="393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Group 88"/>
          <p:cNvGrpSpPr/>
          <p:nvPr/>
        </p:nvGrpSpPr>
        <p:grpSpPr>
          <a:xfrm>
            <a:off x="152400" y="4724400"/>
            <a:ext cx="8382001" cy="1833562"/>
            <a:chOff x="152400" y="4724400"/>
            <a:chExt cx="8382001" cy="1833562"/>
          </a:xfrm>
        </p:grpSpPr>
        <p:grpSp>
          <p:nvGrpSpPr>
            <p:cNvPr id="10" name="Group 31"/>
            <p:cNvGrpSpPr/>
            <p:nvPr/>
          </p:nvGrpSpPr>
          <p:grpSpPr>
            <a:xfrm>
              <a:off x="152400" y="4724400"/>
              <a:ext cx="8382001" cy="1833562"/>
              <a:chOff x="152399" y="2667001"/>
              <a:chExt cx="8382001" cy="1833562"/>
            </a:xfrm>
          </p:grpSpPr>
          <p:pic>
            <p:nvPicPr>
              <p:cNvPr id="92" name="Picture 3" descr="C:\Users\Relation\Desktop\green-circle-hi.png"/>
              <p:cNvPicPr>
                <a:picLocks noChangeAspect="1" noChangeArrowheads="1"/>
              </p:cNvPicPr>
              <p:nvPr/>
            </p:nvPicPr>
            <p:blipFill>
              <a:blip r:embed="rId4"/>
              <a:srcRect t="50043" r="-2172"/>
              <a:stretch>
                <a:fillRect/>
              </a:stretch>
            </p:blipFill>
            <p:spPr bwMode="auto">
              <a:xfrm>
                <a:off x="152400" y="3581400"/>
                <a:ext cx="1941512" cy="919163"/>
              </a:xfrm>
              <a:prstGeom prst="rect">
                <a:avLst/>
              </a:prstGeom>
              <a:noFill/>
            </p:spPr>
          </p:pic>
          <p:pic>
            <p:nvPicPr>
              <p:cNvPr id="93" name="Picture 3" descr="C:\Users\Relation\Desktop\green-circle-hi.png"/>
              <p:cNvPicPr>
                <a:picLocks noChangeAspect="1" noChangeArrowheads="1"/>
              </p:cNvPicPr>
              <p:nvPr/>
            </p:nvPicPr>
            <p:blipFill>
              <a:blip r:embed="rId4"/>
              <a:srcRect t="49698" r="51880"/>
              <a:stretch>
                <a:fillRect/>
              </a:stretch>
            </p:blipFill>
            <p:spPr bwMode="auto">
              <a:xfrm rot="5400000">
                <a:off x="157956" y="2661444"/>
                <a:ext cx="914400" cy="925513"/>
              </a:xfrm>
              <a:prstGeom prst="rect">
                <a:avLst/>
              </a:prstGeom>
              <a:noFill/>
            </p:spPr>
          </p:pic>
          <p:grpSp>
            <p:nvGrpSpPr>
              <p:cNvPr id="11" name="Group 21"/>
              <p:cNvGrpSpPr/>
              <p:nvPr/>
            </p:nvGrpSpPr>
            <p:grpSpPr>
              <a:xfrm>
                <a:off x="2286000" y="3352800"/>
                <a:ext cx="6248400" cy="533400"/>
                <a:chOff x="2286000" y="5029200"/>
                <a:chExt cx="6248400" cy="533400"/>
              </a:xfrm>
            </p:grpSpPr>
            <p:sp>
              <p:nvSpPr>
                <p:cNvPr id="95" name="Right Arrow 94"/>
                <p:cNvSpPr/>
                <p:nvPr/>
              </p:nvSpPr>
              <p:spPr>
                <a:xfrm>
                  <a:off x="2286000" y="5181600"/>
                  <a:ext cx="2895600" cy="304800"/>
                </a:xfrm>
                <a:prstGeom prst="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Rectangle 95"/>
                <p:cNvSpPr/>
                <p:nvPr/>
              </p:nvSpPr>
              <p:spPr>
                <a:xfrm>
                  <a:off x="6172200" y="5029200"/>
                  <a:ext cx="2362200" cy="5334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bn-BD" dirty="0" smtClean="0"/>
                    <a:t>টি বৃত্ত </a:t>
                  </a:r>
                  <a:endParaRPr lang="en-US" dirty="0"/>
                </a:p>
              </p:txBody>
            </p:sp>
          </p:grpSp>
        </p:grpSp>
        <p:graphicFrame>
          <p:nvGraphicFramePr>
            <p:cNvPr id="91" name="Object 90"/>
            <p:cNvGraphicFramePr>
              <a:graphicFrameLocks noChangeAspect="1"/>
            </p:cNvGraphicFramePr>
            <p:nvPr/>
          </p:nvGraphicFramePr>
          <p:xfrm>
            <a:off x="6705600" y="5486400"/>
            <a:ext cx="228600" cy="39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51" name="Equation" r:id="rId9" imgW="228600" imgH="393480" progId="Equation.3">
                    <p:embed/>
                  </p:oleObj>
                </mc:Choice>
                <mc:Fallback>
                  <p:oleObj name="Equation" r:id="rId9" imgW="228600" imgH="39348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05600" y="5486400"/>
                          <a:ext cx="228600" cy="393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38200" y="1828800"/>
            <a:ext cx="7315200" cy="2286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সমতুল ভগ্নাংশ ও ভগ্নাংশের লঘিষ্ঠ রূপ নির্ণয়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79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Relation\Desktop\Capture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381000"/>
            <a:ext cx="4667250" cy="838200"/>
          </a:xfrm>
          <a:prstGeom prst="rect">
            <a:avLst/>
          </a:prstGeom>
          <a:noFill/>
        </p:spPr>
      </p:pic>
      <p:pic>
        <p:nvPicPr>
          <p:cNvPr id="3" name="Picture 3" descr="C:\Users\Relation\Desktop\Capture-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1828800"/>
            <a:ext cx="1362075" cy="533400"/>
          </a:xfrm>
          <a:prstGeom prst="rect">
            <a:avLst/>
          </a:prstGeom>
          <a:noFill/>
        </p:spPr>
      </p:pic>
      <p:pic>
        <p:nvPicPr>
          <p:cNvPr id="4" name="Picture 4" descr="C:\Users\Relation\Desktop\Capture-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2600" y="2971800"/>
            <a:ext cx="5745163" cy="1009650"/>
          </a:xfrm>
          <a:prstGeom prst="rect">
            <a:avLst/>
          </a:prstGeom>
          <a:noFill/>
        </p:spPr>
      </p:pic>
      <p:pic>
        <p:nvPicPr>
          <p:cNvPr id="5" name="Picture 5" descr="C:\Users\Relation\Desktop\Capture-4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76400" y="5029200"/>
            <a:ext cx="5849937" cy="1276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57400" y="12954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895600" y="12954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733800" y="12954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0" y="12954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10200" y="12954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248400" y="12954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057400" y="16002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895600" y="16002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733800" y="16002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572000" y="16002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410200" y="16002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248400" y="16002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057400" y="19050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895600" y="19050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733800" y="19050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572000" y="19050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410200" y="19050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248400" y="19050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057400" y="22098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895600" y="22098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733800" y="22098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572000" y="22098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410200" y="22098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248400" y="22098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" descr="C:\Users\Relation\Desktop\Capture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2895600"/>
            <a:ext cx="3333750" cy="323850"/>
          </a:xfrm>
          <a:prstGeom prst="rect">
            <a:avLst/>
          </a:prstGeom>
          <a:noFill/>
        </p:spPr>
      </p:pic>
      <p:grpSp>
        <p:nvGrpSpPr>
          <p:cNvPr id="2" name="Group 27"/>
          <p:cNvGrpSpPr/>
          <p:nvPr/>
        </p:nvGrpSpPr>
        <p:grpSpPr>
          <a:xfrm>
            <a:off x="2057400" y="1295400"/>
            <a:ext cx="838200" cy="1219200"/>
            <a:chOff x="1981200" y="304800"/>
            <a:chExt cx="838200" cy="1219200"/>
          </a:xfrm>
          <a:solidFill>
            <a:schemeClr val="tx1"/>
          </a:solidFill>
        </p:grpSpPr>
        <p:sp>
          <p:nvSpPr>
            <p:cNvPr id="29" name="Rectangle 28"/>
            <p:cNvSpPr/>
            <p:nvPr/>
          </p:nvSpPr>
          <p:spPr>
            <a:xfrm>
              <a:off x="1981200" y="304800"/>
              <a:ext cx="838200" cy="3048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981200" y="609600"/>
              <a:ext cx="838200" cy="3048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981200" y="914400"/>
              <a:ext cx="838200" cy="3048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981200" y="1219200"/>
              <a:ext cx="838200" cy="3048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pic>
        <p:nvPicPr>
          <p:cNvPr id="33" name="Picture 3" descr="C:\Users\Relation\Desktop\Capture-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828800"/>
            <a:ext cx="895350" cy="476250"/>
          </a:xfrm>
          <a:prstGeom prst="rect">
            <a:avLst/>
          </a:prstGeom>
          <a:noFill/>
        </p:spPr>
      </p:pic>
      <p:grpSp>
        <p:nvGrpSpPr>
          <p:cNvPr id="28" name="Group 33"/>
          <p:cNvGrpSpPr/>
          <p:nvPr/>
        </p:nvGrpSpPr>
        <p:grpSpPr>
          <a:xfrm>
            <a:off x="5410200" y="1295400"/>
            <a:ext cx="1676400" cy="1219200"/>
            <a:chOff x="5334000" y="304800"/>
            <a:chExt cx="1676400" cy="1219200"/>
          </a:xfrm>
          <a:solidFill>
            <a:srgbClr val="FFFF00"/>
          </a:solidFill>
        </p:grpSpPr>
        <p:sp>
          <p:nvSpPr>
            <p:cNvPr id="35" name="Rectangle 34"/>
            <p:cNvSpPr/>
            <p:nvPr/>
          </p:nvSpPr>
          <p:spPr>
            <a:xfrm>
              <a:off x="5334000" y="304800"/>
              <a:ext cx="838200" cy="3048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172200" y="304800"/>
              <a:ext cx="838200" cy="3048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334000" y="609600"/>
              <a:ext cx="838200" cy="3048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172200" y="609600"/>
              <a:ext cx="838200" cy="3048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334000" y="914400"/>
              <a:ext cx="838200" cy="3048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172200" y="914400"/>
              <a:ext cx="838200" cy="3048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334000" y="1219200"/>
              <a:ext cx="838200" cy="3048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172200" y="1219200"/>
              <a:ext cx="838200" cy="3048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3" name="Picture 4" descr="C:\Users\Relation\Desktop\Capture-h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15200" y="1600200"/>
            <a:ext cx="876300" cy="552450"/>
          </a:xfrm>
          <a:prstGeom prst="rect">
            <a:avLst/>
          </a:prstGeom>
          <a:noFill/>
        </p:spPr>
      </p:pic>
      <p:pic>
        <p:nvPicPr>
          <p:cNvPr id="44" name="Picture 5" descr="C:\Users\Relation\Desktop\Capture-1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4114800"/>
            <a:ext cx="3648075" cy="1371600"/>
          </a:xfrm>
          <a:prstGeom prst="rect">
            <a:avLst/>
          </a:prstGeom>
          <a:noFill/>
        </p:spPr>
      </p:pic>
      <p:sp>
        <p:nvSpPr>
          <p:cNvPr id="45" name="Down Arrow 44"/>
          <p:cNvSpPr/>
          <p:nvPr/>
        </p:nvSpPr>
        <p:spPr>
          <a:xfrm>
            <a:off x="4343400" y="3962400"/>
            <a:ext cx="121919" cy="2057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6" name="Picture 6" descr="C:\Users\Relation\Desktop\Capture-2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00600" y="4038600"/>
            <a:ext cx="4019550" cy="184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4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Relation\Desktop\Capture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1981200"/>
            <a:ext cx="1905000" cy="542925"/>
          </a:xfrm>
          <a:prstGeom prst="rect">
            <a:avLst/>
          </a:prstGeom>
          <a:noFill/>
        </p:spPr>
      </p:pic>
      <p:pic>
        <p:nvPicPr>
          <p:cNvPr id="3" name="Picture 3" descr="C:\Users\Relation\Desktop\Capture-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3200400"/>
            <a:ext cx="5657850" cy="952500"/>
          </a:xfrm>
          <a:prstGeom prst="rect">
            <a:avLst/>
          </a:prstGeom>
          <a:noFill/>
        </p:spPr>
      </p:pic>
      <p:pic>
        <p:nvPicPr>
          <p:cNvPr id="4" name="Picture 4" descr="C:\Users\Relation\Desktop\Capture-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90800" y="4648200"/>
            <a:ext cx="3352800" cy="1028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926</TotalTime>
  <Words>117</Words>
  <Application>Microsoft Office PowerPoint</Application>
  <PresentationFormat>On-screen Show (4:3)</PresentationFormat>
  <Paragraphs>36</Paragraphs>
  <Slides>15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Relation</dc:creator>
  <cp:lastModifiedBy>Relation</cp:lastModifiedBy>
  <cp:revision>126</cp:revision>
  <dcterms:created xsi:type="dcterms:W3CDTF">2006-08-16T00:00:00Z</dcterms:created>
  <dcterms:modified xsi:type="dcterms:W3CDTF">2019-10-10T15:26:13Z</dcterms:modified>
</cp:coreProperties>
</file>