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87" r:id="rId1"/>
  </p:sldMasterIdLst>
  <p:sldIdLst>
    <p:sldId id="257" r:id="rId2"/>
    <p:sldId id="258" r:id="rId3"/>
    <p:sldId id="259" r:id="rId4"/>
    <p:sldId id="261" r:id="rId5"/>
    <p:sldId id="267" r:id="rId6"/>
    <p:sldId id="260" r:id="rId7"/>
    <p:sldId id="266" r:id="rId8"/>
    <p:sldId id="262" r:id="rId9"/>
    <p:sldId id="270" r:id="rId10"/>
    <p:sldId id="271" r:id="rId11"/>
    <p:sldId id="264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72EBC"/>
    <a:srgbClr val="006600"/>
    <a:srgbClr val="FFFF66"/>
    <a:srgbClr val="0AC6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144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8468"/>
            <a:ext cx="9169804" cy="6874935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Freeform 28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lumMod val="75000"/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5" y="2404534"/>
            <a:ext cx="5826719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5" y="4050834"/>
            <a:ext cx="5826719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56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866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2700868"/>
            <a:ext cx="6347715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8279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2160589"/>
            <a:ext cx="3088109" cy="3880772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9204" y="2160590"/>
            <a:ext cx="3088110" cy="388077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29030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599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66640" y="2160983"/>
            <a:ext cx="309067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66640" y="2737246"/>
            <a:ext cx="3090672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553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4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6096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8700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1498604"/>
            <a:ext cx="2790182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1275" y="514925"/>
            <a:ext cx="3386037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2777069"/>
            <a:ext cx="2790182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655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9" y="4800600"/>
            <a:ext cx="6347714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" y="609600"/>
            <a:ext cx="6347714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599" y="5367338"/>
            <a:ext cx="6347714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09921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609600"/>
            <a:ext cx="6347714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4470400"/>
            <a:ext cx="6347714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0938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01074" y="3632200"/>
            <a:ext cx="541980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470400"/>
            <a:ext cx="6347715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7443182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598" y="1931988"/>
            <a:ext cx="6347715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7657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4885" y="609600"/>
            <a:ext cx="6072182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482711" y="79037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47699" y="288655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01882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5848" y="609600"/>
            <a:ext cx="634146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09597" y="4013200"/>
            <a:ext cx="6347716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8" y="4527448"/>
            <a:ext cx="6347715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5659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43120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977312" y="609600"/>
            <a:ext cx="978812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599" y="609600"/>
            <a:ext cx="5195026" cy="525145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804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8467" y="-8468"/>
            <a:ext cx="9169805" cy="6874935"/>
            <a:chOff x="-8467" y="-8468"/>
            <a:chExt cx="9169805" cy="6874935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85000"/>
                  <a:lumOff val="1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Freeform 8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599" y="609600"/>
            <a:ext cx="6347713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599" y="2160590"/>
            <a:ext cx="6347714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405258" y="6041363"/>
            <a:ext cx="6841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E61E7B-8A86-464F-B5E9-FD9FB3B72C49}" type="datetimeFigureOut">
              <a:rPr lang="en-US" smtClean="0"/>
              <a:pPr/>
              <a:t>02-Oct-19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599" y="6041363"/>
            <a:ext cx="462297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44676" y="6041363"/>
            <a:ext cx="51263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5563B81-22A1-472A-8F52-4B52ED828E6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92341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88" r:id="rId1"/>
    <p:sldLayoutId id="2147483889" r:id="rId2"/>
    <p:sldLayoutId id="2147483890" r:id="rId3"/>
    <p:sldLayoutId id="2147483891" r:id="rId4"/>
    <p:sldLayoutId id="2147483892" r:id="rId5"/>
    <p:sldLayoutId id="2147483893" r:id="rId6"/>
    <p:sldLayoutId id="2147483894" r:id="rId7"/>
    <p:sldLayoutId id="2147483895" r:id="rId8"/>
    <p:sldLayoutId id="2147483896" r:id="rId9"/>
    <p:sldLayoutId id="2147483897" r:id="rId10"/>
    <p:sldLayoutId id="2147483898" r:id="rId11"/>
    <p:sldLayoutId id="2147483899" r:id="rId12"/>
    <p:sldLayoutId id="2147483900" r:id="rId13"/>
    <p:sldLayoutId id="2147483901" r:id="rId14"/>
    <p:sldLayoutId id="2147483902" r:id="rId15"/>
    <p:sldLayoutId id="214748390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g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g"/><Relationship Id="rId5" Type="http://schemas.openxmlformats.org/officeDocument/2006/relationships/image" Target="../media/image16.jp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2.wav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-183500"/>
            <a:ext cx="63367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8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3200" y="4740820"/>
            <a:ext cx="4656832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সাইফুল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ইসলাম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সহঃ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তথ্য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যোগাযোগ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প্রযুক্তি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)</a:t>
            </a: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আকুয়া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চামুরিয়া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দাখিল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মাদরাসা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</a:t>
            </a:r>
          </a:p>
          <a:p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কালিহাতী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টাংগাইল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12572" y="2436504"/>
            <a:ext cx="2199188" cy="227624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644008" y="4810000"/>
            <a:ext cx="4427984" cy="1569660"/>
          </a:xfrm>
          <a:prstGeom prst="rect">
            <a:avLst/>
          </a:prstGeom>
          <a:noFill/>
          <a:ln>
            <a:noFill/>
          </a:ln>
          <a:effectLst>
            <a:reflection blurRad="6350" stA="52000" endA="300" endPos="35000" dir="5400000" sy="-100000" algn="bl" rotWithShape="0"/>
          </a:effectLst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বিশ্ব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পরিচয়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৮ম </a:t>
            </a:r>
            <a:r>
              <a:rPr lang="as-IN" sz="3200" dirty="0">
                <a:latin typeface="NikoshBAN" pitchFamily="2" charset="0"/>
                <a:cs typeface="NikoshBAN" pitchFamily="2" charset="0"/>
              </a:rPr>
              <a:t>অ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ধ</a:t>
            </a:r>
            <a:r>
              <a:rPr lang="as-IN" sz="3200" dirty="0">
                <a:latin typeface="NikoshBAN" pitchFamily="2" charset="0"/>
                <a:cs typeface="NikoshBAN" pitchFamily="2" charset="0"/>
              </a:rPr>
              <a:t>্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যায়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- 11</a:t>
            </a:r>
          </a:p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35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মিনিট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F5336B4-A61B-4DB6-BD70-60B4D8057B4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9792" y="950465"/>
            <a:ext cx="5904656" cy="3774679"/>
          </a:xfrm>
          <a:prstGeom prst="rect">
            <a:avLst/>
          </a:prstGeom>
        </p:spPr>
      </p:pic>
    </p:spTree>
  </p:cSld>
  <p:clrMapOvr>
    <a:masterClrMapping/>
  </p:clrMapOvr>
  <p:transition spd="slow">
    <p:randomBar dir="vert"/>
    <p:sndAc>
      <p:stSnd>
        <p:snd r:embed="rId2" name="push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0" y="384599"/>
            <a:ext cx="91440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600" b="1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66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সাঁওতাল</a:t>
            </a:r>
            <a:r>
              <a:rPr lang="en-US" sz="6600" b="1" u="sng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u="sng" dirty="0" err="1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নৃগোষ্ঠী</a:t>
            </a:r>
            <a:endParaRPr lang="en-US" sz="7200" b="1" u="sng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2937146-F25A-4876-B43B-5509F42145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49" y="1844824"/>
            <a:ext cx="3681296" cy="407351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B2FA859-61BA-44D8-AFCB-7DDF05313D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844824"/>
            <a:ext cx="4513593" cy="407351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ultidocument 1">
            <a:extLst>
              <a:ext uri="{FF2B5EF4-FFF2-40B4-BE49-F238E27FC236}">
                <a16:creationId xmlns:a16="http://schemas.microsoft.com/office/drawing/2014/main" id="{AFEF6CDA-BBA2-42C9-936B-1480FBEB7C48}"/>
              </a:ext>
            </a:extLst>
          </p:cNvPr>
          <p:cNvSpPr/>
          <p:nvPr/>
        </p:nvSpPr>
        <p:spPr>
          <a:xfrm>
            <a:off x="1763688" y="313220"/>
            <a:ext cx="5328592" cy="2035660"/>
          </a:xfrm>
          <a:prstGeom prst="flowChartMultidocument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1210746" y="2433662"/>
            <a:ext cx="667362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এ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5400" b="1" dirty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50800" algn="tl" rotWithShape="0">
                    <a:srgbClr val="000000"/>
                  </a:outerShdw>
                </a:effectLst>
                <a:latin typeface="NikoshBAN" pitchFamily="2" charset="0"/>
                <a:cs typeface="NikoshBAN" pitchFamily="2" charset="0"/>
              </a:rPr>
              <a:t>……</a:t>
            </a:r>
            <a:endParaRPr lang="en-US" sz="4800" b="1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solidFill>
                <a:srgbClr val="FF0000"/>
              </a:solidFill>
              <a:effectLst>
                <a:outerShdw blurRad="50800" algn="tl" rotWithShape="0">
                  <a:srgbClr val="000000"/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0034" y="3446998"/>
            <a:ext cx="828680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বাংলাদেশের 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ঁ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 ন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ৃগ</a:t>
            </a:r>
            <a:r>
              <a:rPr lang="en-US" sz="3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োষ্ঠী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সম্প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্কে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াভ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  <a:endParaRPr lang="en-US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pPr marL="571500" indent="-571500">
              <a:buFont typeface="Wingdings" panose="05000000000000000000" pitchFamily="2" charset="2"/>
              <a:buChar char="Ø"/>
            </a:pPr>
            <a:r>
              <a:rPr lang="bn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বাংলাদেশের 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ঁ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 ন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ৃগ</a:t>
            </a:r>
            <a:r>
              <a:rPr lang="en-US" sz="36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োষ্ঠীর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ং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ৃ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ক, 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ৈ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য় 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ণ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 </a:t>
            </a:r>
            <a:r>
              <a:rPr lang="bn-IN" sz="36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পারবে।</a:t>
            </a:r>
          </a:p>
          <a:p>
            <a:pPr marL="514350" indent="-514350">
              <a:buFont typeface="+mj-lt"/>
              <a:buAutoNum type="arabicPeriod"/>
            </a:pPr>
            <a:endParaRPr lang="bn-IN" sz="3600" b="1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Punched Tape 5"/>
          <p:cNvSpPr/>
          <p:nvPr/>
        </p:nvSpPr>
        <p:spPr>
          <a:xfrm>
            <a:off x="2051720" y="520804"/>
            <a:ext cx="3960440" cy="1324020"/>
          </a:xfrm>
          <a:prstGeom prst="flowChartPunchedTape">
            <a:avLst/>
          </a:prstGeom>
          <a:gradFill flip="none" rotWithShape="1">
            <a:gsLst>
              <a:gs pos="2000">
                <a:srgbClr val="FF0000"/>
              </a:gs>
              <a:gs pos="35000">
                <a:schemeClr val="accent4">
                  <a:lumMod val="0"/>
                  <a:lumOff val="100000"/>
                </a:schemeClr>
              </a:gs>
              <a:gs pos="100000">
                <a:schemeClr val="accent4">
                  <a:lumMod val="100000"/>
                </a:schemeClr>
              </a:gs>
            </a:gsLst>
            <a:path path="circle">
              <a:fillToRect l="50000" t="-80000" r="50000" b="180000"/>
            </a:path>
            <a:tileRect/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20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IN" sz="5400" b="1" dirty="0">
                <a:latin typeface="NikoshBAN" pitchFamily="2" charset="0"/>
                <a:cs typeface="NikoshBAN" pitchFamily="2" charset="0"/>
              </a:rPr>
              <a:t>শি</a:t>
            </a:r>
            <a:r>
              <a:rPr lang="en-US" sz="5400" b="1" dirty="0">
                <a:latin typeface="NikoshBAN" pitchFamily="2" charset="0"/>
                <a:cs typeface="NikoshBAN" pitchFamily="2" charset="0"/>
              </a:rPr>
              <a:t>খ</a:t>
            </a:r>
            <a:r>
              <a:rPr lang="bn-IN" sz="5400" b="1" dirty="0">
                <a:latin typeface="NikoshBAN" pitchFamily="2" charset="0"/>
                <a:cs typeface="NikoshBAN" pitchFamily="2" charset="0"/>
              </a:rPr>
              <a:t>ণফল</a:t>
            </a:r>
            <a:endParaRPr lang="en-US" sz="20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6512" y="149731"/>
            <a:ext cx="9144000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bn-IN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বাংলাদেশের ক্ষুদ্র নৃগোষ্ঠী</a:t>
            </a:r>
            <a:r>
              <a:rPr lang="en-US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- </a:t>
            </a:r>
            <a:r>
              <a:rPr lang="as-IN" sz="48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b="1" spc="50" dirty="0" err="1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াঁওতাল</a:t>
            </a:r>
            <a:endParaRPr lang="en-US" sz="5400" b="1" spc="50" dirty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43198" y="3388930"/>
            <a:ext cx="158729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2000" b="1" dirty="0">
                <a:latin typeface="NikoshBAN" pitchFamily="2" charset="0"/>
                <a:cs typeface="NikoshBAN" pitchFamily="2" charset="0"/>
              </a:rPr>
              <a:t>স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2000" b="1" dirty="0">
                <a:latin typeface="NikoshBAN" pitchFamily="2" charset="0"/>
                <a:cs typeface="NikoshBAN" pitchFamily="2" charset="0"/>
              </a:rPr>
              <a:t>ঁ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ও</a:t>
            </a:r>
            <a:r>
              <a:rPr lang="as-IN" sz="2000" b="1" dirty="0">
                <a:latin typeface="NikoshBAN" pitchFamily="2" charset="0"/>
                <a:cs typeface="NikoshBAN" pitchFamily="2" charset="0"/>
              </a:rPr>
              <a:t>ত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2000" b="1" dirty="0">
                <a:latin typeface="NikoshBAN" pitchFamily="2" charset="0"/>
                <a:cs typeface="NikoshBAN" pitchFamily="2" charset="0"/>
              </a:rPr>
              <a:t>ল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দের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পেশা</a:t>
            </a:r>
            <a:endParaRPr lang="en-US" sz="2000" dirty="0"/>
          </a:p>
        </p:txBody>
      </p:sp>
      <p:sp>
        <p:nvSpPr>
          <p:cNvPr id="9" name="Rectangle 8"/>
          <p:cNvSpPr/>
          <p:nvPr/>
        </p:nvSpPr>
        <p:spPr>
          <a:xfrm>
            <a:off x="3509093" y="6269250"/>
            <a:ext cx="19976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সাঁওতালদের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অনুষ্ঠানাদি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012160" y="3284984"/>
            <a:ext cx="171874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সাঁওতাল</a:t>
            </a:r>
            <a:r>
              <a:rPr lang="as-IN" sz="2000" b="1" dirty="0">
                <a:latin typeface="NikoshBAN" pitchFamily="2" charset="0"/>
                <a:cs typeface="NikoshBAN" pitchFamily="2" charset="0"/>
              </a:rPr>
              <a:t>দ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ে</a:t>
            </a:r>
            <a:r>
              <a:rPr lang="as-IN" sz="20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2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>
                <a:latin typeface="NikoshBAN" pitchFamily="2" charset="0"/>
                <a:cs typeface="NikoshBAN" pitchFamily="2" charset="0"/>
              </a:rPr>
              <a:t>ধর্মচর্চা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8B5F2A7-98DE-4D67-9F4F-A16447144D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06" y="1124744"/>
            <a:ext cx="3886378" cy="222119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A030AAAD-E9DF-435F-ACB4-03FE94E431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3829656"/>
            <a:ext cx="3707975" cy="2407656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74B33E76-6EBC-4B85-94AE-9096F7773E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347" y="3829656"/>
            <a:ext cx="3615014" cy="2407656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35D96C0-F68B-4537-9A00-AC958D91390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124745"/>
            <a:ext cx="3707975" cy="21602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BB5B7118-D731-44C5-9A47-098476EE31C3}"/>
              </a:ext>
            </a:extLst>
          </p:cNvPr>
          <p:cNvSpPr txBox="1"/>
          <p:nvPr/>
        </p:nvSpPr>
        <p:spPr>
          <a:xfrm>
            <a:off x="719572" y="367213"/>
            <a:ext cx="7704856" cy="613515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 rtlCol="0">
            <a:noAutofit/>
          </a:bodyPr>
          <a:lstStyle/>
          <a:p>
            <a:pPr algn="ctr"/>
            <a:r>
              <a:rPr lang="en-US" sz="4000" dirty="0" err="1">
                <a:solidFill>
                  <a:srgbClr val="FF0000"/>
                </a:solidFill>
              </a:rPr>
              <a:t>বাংলাদেশে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সাঁওতালদের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ভৌগলিক</a:t>
            </a:r>
            <a:r>
              <a:rPr lang="en-US" sz="4000" dirty="0">
                <a:solidFill>
                  <a:srgbClr val="FF0000"/>
                </a:solidFill>
              </a:rPr>
              <a:t> </a:t>
            </a:r>
            <a:r>
              <a:rPr lang="en-US" sz="4000" dirty="0" err="1">
                <a:solidFill>
                  <a:srgbClr val="FF0000"/>
                </a:solidFill>
              </a:rPr>
              <a:t>অবস্থান</a:t>
            </a:r>
            <a:endParaRPr lang="en-US" sz="3200" dirty="0">
              <a:solidFill>
                <a:srgbClr val="FF000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0B25EDE-D958-4AFF-A4A8-048A41A88F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124743"/>
            <a:ext cx="5400600" cy="536604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899592" y="128826"/>
            <a:ext cx="727280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ঁ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নৃগোষ্ঠী</a:t>
            </a:r>
            <a:r>
              <a:rPr lang="en-US" sz="4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দের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ং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্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ৃ</a:t>
            </a:r>
            <a:r>
              <a:rPr lang="as-IN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en-US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ি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7B40AA-8763-4E95-B7C8-04E2C0E4A90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4035491"/>
            <a:ext cx="4176464" cy="24855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1CEBF0-BE22-49E2-B0D8-2B6953E5512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772" y="4031836"/>
            <a:ext cx="4032448" cy="2489208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6F59E6-A002-4AAC-BD2D-4267178DF7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934302"/>
            <a:ext cx="4176464" cy="29117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4B51C4AD-E3FD-4169-BE55-312EF5723DB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934302"/>
            <a:ext cx="4032448" cy="2911700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800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Beveled 5">
            <a:extLst>
              <a:ext uri="{FF2B5EF4-FFF2-40B4-BE49-F238E27FC236}">
                <a16:creationId xmlns:a16="http://schemas.microsoft.com/office/drawing/2014/main" id="{014ECC53-DA5C-455D-8FDF-DE0DF54AB33F}"/>
              </a:ext>
            </a:extLst>
          </p:cNvPr>
          <p:cNvSpPr/>
          <p:nvPr/>
        </p:nvSpPr>
        <p:spPr>
          <a:xfrm>
            <a:off x="2284636" y="78904"/>
            <a:ext cx="4782244" cy="1240656"/>
          </a:xfrm>
          <a:prstGeom prst="beve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2429033" y="290240"/>
            <a:ext cx="4487126" cy="830997"/>
          </a:xfrm>
          <a:prstGeom prst="rect">
            <a:avLst/>
          </a:prstGeom>
          <a:solidFill>
            <a:srgbClr val="FFFF66"/>
          </a:solidFill>
        </p:spPr>
        <p:txBody>
          <a:bodyPr wrap="none">
            <a:spAutoFit/>
          </a:bodyPr>
          <a:lstStyle/>
          <a:p>
            <a:pPr algn="ctr"/>
            <a:r>
              <a:rPr lang="as-IN" sz="4800" b="1" u="sng" dirty="0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4800" b="1" u="sng" dirty="0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4800" b="1" u="sng" dirty="0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ঁ</a:t>
            </a:r>
            <a:r>
              <a:rPr lang="en-US" sz="4800" b="1" u="sng" dirty="0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as-IN" sz="4800" b="1" u="sng" dirty="0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4800" b="1" u="sng" dirty="0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4800" b="1" u="sng" dirty="0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4800" b="1" u="sng" dirty="0" err="1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দের</a:t>
            </a:r>
            <a:r>
              <a:rPr lang="en-US" sz="4800" b="1" u="sng" dirty="0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solidFill>
                  <a:srgbClr val="572EBC"/>
                </a:solidFill>
                <a:latin typeface="NikoshBAN" pitchFamily="2" charset="0"/>
                <a:cs typeface="NikoshBAN" pitchFamily="2" charset="0"/>
              </a:rPr>
              <a:t>জীবনধারা</a:t>
            </a:r>
            <a:endParaRPr lang="en-US" sz="4800" b="1" u="sng" dirty="0">
              <a:solidFill>
                <a:srgbClr val="572EB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8F8F2DB-1DF9-449E-8A27-AF188E04E6FB}"/>
              </a:ext>
            </a:extLst>
          </p:cNvPr>
          <p:cNvSpPr/>
          <p:nvPr/>
        </p:nvSpPr>
        <p:spPr>
          <a:xfrm>
            <a:off x="35496" y="1315244"/>
            <a:ext cx="9108504" cy="54784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সাঁওতালরা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অস্ট্রালয়েড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ন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ৃ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ো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ষ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ঠ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োক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ং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ো,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উচ্চতা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মাঝারি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চুল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কাল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ো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ঈষ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ৎ ঢ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উ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ো ।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ঁ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য়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গ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ঞ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য়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ত। এ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াঁচ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সদস্য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বিশিষ্ট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ঁ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চ্ছে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কৃ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ষ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ি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	 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ছ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ড়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িজেদের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কাপড়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নিজেরাই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বুনিয়ে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ট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ি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ু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্রিস্টান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ধ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্ম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থ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ে।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এরা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নাচঁতে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খুব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পছন্দ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োহরাই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ঝুমুর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, দ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ো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ঝ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হ</a:t>
            </a:r>
            <a:r>
              <a:rPr lang="en-US" sz="3500" b="1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চ্ছে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এ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ে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ৃ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য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ু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ষ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ঠ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5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</p:spTree>
  </p:cSld>
  <p:clrMapOvr>
    <a:masterClrMapping/>
  </p:clrMapOvr>
  <p:transition spd="slow">
    <p:wip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50597" y="214290"/>
            <a:ext cx="804467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ঁ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ও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ত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ল</a:t>
            </a:r>
            <a:r>
              <a:rPr lang="bn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নৃগোষ্ঠী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দ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ে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ী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  <a:r>
              <a:rPr lang="as-IN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র</a:t>
            </a:r>
            <a:r>
              <a:rPr lang="en-US" sz="5400" b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া</a:t>
            </a:r>
          </a:p>
        </p:txBody>
      </p:sp>
      <p:sp>
        <p:nvSpPr>
          <p:cNvPr id="6" name="Rectangle 5"/>
          <p:cNvSpPr/>
          <p:nvPr/>
        </p:nvSpPr>
        <p:spPr>
          <a:xfrm>
            <a:off x="650597" y="3657218"/>
            <a:ext cx="1359668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ং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ৃ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ি</a:t>
            </a:r>
            <a:endParaRPr lang="en-US" sz="44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-10648" y="5169386"/>
            <a:ext cx="148630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as-IN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as-IN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থ</a:t>
            </a:r>
            <a:r>
              <a:rPr lang="en-US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as-IN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en-US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as-IN" sz="4000" b="1" dirty="0">
                <a:solidFill>
                  <a:srgbClr val="0AC66C"/>
                </a:solidFill>
                <a:latin typeface="NikoshBAN" pitchFamily="2" charset="0"/>
                <a:cs typeface="NikoshBAN" pitchFamily="2" charset="0"/>
              </a:rPr>
              <a:t>ি</a:t>
            </a:r>
            <a:endParaRPr lang="en-US" sz="4000" dirty="0">
              <a:solidFill>
                <a:srgbClr val="0AC66C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020272" y="5157192"/>
            <a:ext cx="211949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 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জ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as-IN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ব</a:t>
            </a:r>
            <a:r>
              <a:rPr lang="en-US" sz="4000" b="1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ন</a:t>
            </a:r>
            <a:endParaRPr lang="en-US" sz="4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5B7B6CE-441B-42EB-84AF-988309B875BA}"/>
              </a:ext>
            </a:extLst>
          </p:cNvPr>
          <p:cNvSpPr/>
          <p:nvPr/>
        </p:nvSpPr>
        <p:spPr>
          <a:xfrm>
            <a:off x="4843327" y="3611116"/>
            <a:ext cx="1725152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আবাসস্থল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C0C0D1-A93D-4C6A-A301-7B1899CE91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8255" y="4365105"/>
            <a:ext cx="2742017" cy="223102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3912D5F-F027-485F-8D32-1A44F9401F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460" y="4365104"/>
            <a:ext cx="2742017" cy="2231024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id="{3A368837-ABE1-416A-8948-BB3AC1F44C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33" y="1254364"/>
            <a:ext cx="2675083" cy="2434199"/>
          </a:xfrm>
          <a:prstGeom prst="rect">
            <a:avLst/>
          </a:prstGeom>
        </p:spPr>
      </p:pic>
      <p:pic>
        <p:nvPicPr>
          <p:cNvPr id="3079" name="Picture 3078">
            <a:extLst>
              <a:ext uri="{FF2B5EF4-FFF2-40B4-BE49-F238E27FC236}">
                <a16:creationId xmlns:a16="http://schemas.microsoft.com/office/drawing/2014/main" id="{EBB9216D-AA6F-4C94-AB09-A0BCE4AE85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184" y="1223019"/>
            <a:ext cx="2954984" cy="2434199"/>
          </a:xfrm>
          <a:prstGeom prst="rect">
            <a:avLst/>
          </a:prstGeom>
        </p:spPr>
      </p:pic>
      <p:pic>
        <p:nvPicPr>
          <p:cNvPr id="3081" name="Picture 3080">
            <a:extLst>
              <a:ext uri="{FF2B5EF4-FFF2-40B4-BE49-F238E27FC236}">
                <a16:creationId xmlns:a16="http://schemas.microsoft.com/office/drawing/2014/main" id="{0882A478-860C-4C83-9B71-FDCA612D114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7536" y="1223019"/>
            <a:ext cx="2572123" cy="238809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rgbClr val="FFFF66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444820" y="194340"/>
            <a:ext cx="3867080" cy="808960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sz="6000" dirty="0">
              <a:solidFill>
                <a:srgbClr val="FF0000"/>
              </a:solidFill>
            </a:endParaRPr>
          </a:p>
        </p:txBody>
      </p:sp>
      <p:sp>
        <p:nvSpPr>
          <p:cNvPr id="3" name="Flowchart: Terminator 2"/>
          <p:cNvSpPr/>
          <p:nvPr/>
        </p:nvSpPr>
        <p:spPr>
          <a:xfrm>
            <a:off x="3131840" y="1489344"/>
            <a:ext cx="2500330" cy="571504"/>
          </a:xfrm>
          <a:prstGeom prst="flowChartTerminator">
            <a:avLst/>
          </a:prstGeom>
          <a:pattFill prst="pct90">
            <a:fgClr>
              <a:srgbClr val="FF0000"/>
            </a:fgClr>
            <a:bgClr>
              <a:srgbClr val="572EBC"/>
            </a:bgClr>
          </a:patt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দল-১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4" name="Flowchart: Terminator 3"/>
          <p:cNvSpPr/>
          <p:nvPr/>
        </p:nvSpPr>
        <p:spPr>
          <a:xfrm>
            <a:off x="3295806" y="3937616"/>
            <a:ext cx="2500330" cy="571504"/>
          </a:xfrm>
          <a:prstGeom prst="flowChartTerminator">
            <a:avLst/>
          </a:prstGeom>
          <a:pattFill prst="pct80">
            <a:fgClr>
              <a:srgbClr val="FF0000"/>
            </a:fgClr>
            <a:bgClr>
              <a:srgbClr val="00B050"/>
            </a:bgClr>
          </a:patt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দল</a:t>
            </a:r>
            <a:r>
              <a:rPr lang="en-US" sz="3600" dirty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-২</a:t>
            </a:r>
            <a:endParaRPr lang="en-US" sz="3600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51520" y="2084655"/>
            <a:ext cx="87222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অবস্থানরত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াঁওতাল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ক্ষুদ্রগোষ্ঠীদের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সাংস্কৃতিক</a:t>
            </a:r>
            <a:endParaRPr lang="en-US" sz="36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ও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সামাজিক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ব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্ণ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 ।</a:t>
            </a:r>
            <a:endParaRPr lang="en-US" sz="3600" dirty="0">
              <a:solidFill>
                <a:srgbClr val="00B0F0"/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E8477B3-D573-45A7-94E7-BA203B8E2780}"/>
              </a:ext>
            </a:extLst>
          </p:cNvPr>
          <p:cNvSpPr/>
          <p:nvPr/>
        </p:nvSpPr>
        <p:spPr>
          <a:xfrm>
            <a:off x="251520" y="4532927"/>
            <a:ext cx="8409674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571500" indent="-571500">
              <a:buFont typeface="Wingdings" panose="05000000000000000000" pitchFamily="2" charset="2"/>
              <a:buChar char="q"/>
            </a:pP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অবস্থানরত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ঁ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ও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া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ল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ক্ষুদ্রগোষ্ঠীদের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ম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ী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য়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ও</a:t>
            </a:r>
            <a:endParaRPr lang="en-US" sz="3600" b="1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অ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্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থ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ৈ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ত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ি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জীবন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ব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</a:t>
            </a:r>
            <a:r>
              <a:rPr lang="en-US" sz="3600" b="1" dirty="0" err="1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্ণ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ন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া </a:t>
            </a:r>
            <a:r>
              <a:rPr lang="as-IN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ক</a:t>
            </a:r>
            <a:r>
              <a:rPr lang="en-US" sz="3600" b="1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র ।</a:t>
            </a:r>
            <a:endParaRPr lang="en-US" sz="3600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pattFill prst="pct5">
          <a:fgClr>
            <a:schemeClr val="accent1"/>
          </a:fgClr>
          <a:bgClr>
            <a:schemeClr val="bg1">
              <a:lumMod val="8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Manual Operation 1"/>
          <p:cNvSpPr/>
          <p:nvPr/>
        </p:nvSpPr>
        <p:spPr>
          <a:xfrm>
            <a:off x="2571736" y="285728"/>
            <a:ext cx="4448536" cy="1071570"/>
          </a:xfrm>
          <a:prstGeom prst="flowChartManualOperation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endParaRPr lang="en-US" sz="5400" dirty="0">
              <a:solidFill>
                <a:schemeClr val="accent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496" y="1853786"/>
            <a:ext cx="8747908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685800" indent="-685800">
              <a:buFont typeface="Wingdings" panose="05000000000000000000" pitchFamily="2" charset="2"/>
              <a:buChar char="v"/>
            </a:pP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বাংলাদেশে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ব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স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ব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স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ত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স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ঁ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ও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ত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ল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দ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ে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র 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জ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ী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ব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ন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ধ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া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া</a:t>
            </a:r>
          </a:p>
          <a:p>
            <a:r>
              <a:rPr lang="en-US" sz="4400" b="1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আল</a:t>
            </a:r>
            <a:r>
              <a:rPr lang="as-IN" sz="4400" b="1" dirty="0">
                <a:latin typeface="NikoshBAN" pitchFamily="2" charset="0"/>
                <a:cs typeface="NikoshBAN" pitchFamily="2" charset="0"/>
              </a:rPr>
              <a:t>ো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চনা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latin typeface="NikoshBAN" pitchFamily="2" charset="0"/>
                <a:cs typeface="NikoshBAN" pitchFamily="2" charset="0"/>
              </a:rPr>
              <a:t>কর</a:t>
            </a:r>
            <a:r>
              <a:rPr lang="en-US" sz="4400" b="1" dirty="0">
                <a:latin typeface="NikoshBAN" pitchFamily="2" charset="0"/>
                <a:cs typeface="NikoshBAN" pitchFamily="2" charset="0"/>
              </a:rPr>
              <a:t> ।</a:t>
            </a:r>
            <a:endParaRPr lang="en-US" sz="4400" b="1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 flip="none" rotWithShape="1">
          <a:gsLst>
            <a:gs pos="0">
              <a:schemeClr val="accent1">
                <a:lumMod val="67000"/>
              </a:schemeClr>
            </a:gs>
            <a:gs pos="48000">
              <a:schemeClr val="accent1">
                <a:lumMod val="97000"/>
                <a:lumOff val="3000"/>
              </a:schemeClr>
            </a:gs>
            <a:gs pos="100000">
              <a:schemeClr val="accent1">
                <a:lumMod val="60000"/>
                <a:lumOff val="40000"/>
              </a:schemeClr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133100" y="5157192"/>
            <a:ext cx="2735044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8800" b="1" dirty="0" err="1">
                <a:solidFill>
                  <a:srgbClr val="00B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800" b="1" dirty="0">
              <a:solidFill>
                <a:srgbClr val="00B05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B35774-BE90-4FEE-8265-1C701F0C85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54258"/>
            <a:ext cx="7560840" cy="511895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/>
        <p:sndAc>
          <p:stSnd>
            <p:snd r:embed="rId2" name="breeze.wav"/>
          </p:stSnd>
        </p:sndAc>
      </p:transition>
    </mc:Choice>
    <mc:Fallback xmlns="">
      <p:transition spd="slow">
        <p:fade/>
        <p:sndAc>
          <p:stSnd>
            <p:snd r:embed="rId4" name="breeze.wav"/>
          </p:stSnd>
        </p:sndAc>
      </p:transition>
    </mc:Fallback>
  </mc:AlternateContent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8C59B386-999D-4CB6-B907-9F3997C027C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831</TotalTime>
  <Words>452</Words>
  <Application>Microsoft Office PowerPoint</Application>
  <PresentationFormat>On-screen Show (4:3)</PresentationFormat>
  <Paragraphs>43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7" baseType="lpstr">
      <vt:lpstr>Arial</vt:lpstr>
      <vt:lpstr>NikoshBAN</vt:lpstr>
      <vt:lpstr>Trebuchet MS</vt:lpstr>
      <vt:lpstr>Wingdings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Lab-4</dc:creator>
  <cp:lastModifiedBy>Admin</cp:lastModifiedBy>
  <cp:revision>352</cp:revision>
  <dcterms:created xsi:type="dcterms:W3CDTF">2015-11-08T07:19:35Z</dcterms:created>
  <dcterms:modified xsi:type="dcterms:W3CDTF">2019-10-02T00:29:21Z</dcterms:modified>
</cp:coreProperties>
</file>