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81" r:id="rId11"/>
    <p:sldId id="267" r:id="rId12"/>
    <p:sldId id="268" r:id="rId13"/>
    <p:sldId id="269" r:id="rId14"/>
    <p:sldId id="272" r:id="rId15"/>
    <p:sldId id="273" r:id="rId16"/>
    <p:sldId id="270" r:id="rId17"/>
    <p:sldId id="271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6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954" y="72"/>
      </p:cViewPr>
      <p:guideLst>
        <p:guide orient="horz" pos="2184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  <a:prstGeom prst="rect">
            <a:avLst/>
          </a:prstGeo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5A03229-2311-403F-8E0B-27CAB8C7E8CB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A69936C-077D-4238-9034-BD11EAA21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263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5A03229-2311-403F-8E0B-27CAB8C7E8CB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A69936C-077D-4238-9034-BD11EAA21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10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5A03229-2311-403F-8E0B-27CAB8C7E8CB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A69936C-077D-4238-9034-BD11EAA21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019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5A03229-2311-403F-8E0B-27CAB8C7E8CB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A69936C-077D-4238-9034-BD11EAA21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826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  <a:prstGeom prst="rect">
            <a:avLst/>
          </a:prstGeo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5A03229-2311-403F-8E0B-27CAB8C7E8CB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A69936C-077D-4238-9034-BD11EAA21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79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5A03229-2311-403F-8E0B-27CAB8C7E8CB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A69936C-077D-4238-9034-BD11EAA21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393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5A03229-2311-403F-8E0B-27CAB8C7E8CB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A69936C-077D-4238-9034-BD11EAA21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58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5A03229-2311-403F-8E0B-27CAB8C7E8CB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A69936C-077D-4238-9034-BD11EAA21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3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5A03229-2311-403F-8E0B-27CAB8C7E8CB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A69936C-077D-4238-9034-BD11EAA21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91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5A03229-2311-403F-8E0B-27CAB8C7E8CB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A69936C-077D-4238-9034-BD11EAA21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676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5A03229-2311-403F-8E0B-27CAB8C7E8CB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A69936C-077D-4238-9034-BD11EAA21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978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1430000" cy="7029450"/>
          </a:xfrm>
          <a:prstGeom prst="frame">
            <a:avLst>
              <a:gd name="adj1" fmla="val 2337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974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650" y="1457325"/>
            <a:ext cx="4914900" cy="510063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" name="Rectangle 2"/>
          <p:cNvSpPr/>
          <p:nvPr/>
        </p:nvSpPr>
        <p:spPr>
          <a:xfrm>
            <a:off x="2057407" y="316323"/>
            <a:ext cx="7532781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98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2" r="9725"/>
          <a:stretch/>
        </p:blipFill>
        <p:spPr>
          <a:xfrm>
            <a:off x="5966084" y="1343282"/>
            <a:ext cx="4272198" cy="4399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Rectangle 3"/>
          <p:cNvSpPr/>
          <p:nvPr/>
        </p:nvSpPr>
        <p:spPr>
          <a:xfrm>
            <a:off x="7598459" y="5742999"/>
            <a:ext cx="11079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গার্নার	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935660" y="1169728"/>
            <a:ext cx="409776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অধ্যাপক গার্নারের মতে রাষ্ট্র হলো বহু সংখক ব্যক্তি নিয়ে গঠিত এমন এক জনসমাজ,  যার নির্দিষ্ট ভূ-খন্ডে বসবাস করে, যা বহুর্শক্তির নিয়ন্ত্রণ হতে মুক্ত এবং যাদের একটি সুসংগঠিত সরকার আছে, যে সরকারের প্রতি ঐ জনসমাজ স্বাভাবতই অনুগত।	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6574941" y="338605"/>
            <a:ext cx="31550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ছবিটি কার?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902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032078" y="508522"/>
            <a:ext cx="3389905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4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89434" y="6047635"/>
            <a:ext cx="94307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 বিজ্ঞানী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গার্নার রাষ্ট্র সম্পর্কে যে সংজ্ঞা দিয়েছেন তা লেখ।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029" y="1614489"/>
            <a:ext cx="3218953" cy="38195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3568571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27547" y="89940"/>
            <a:ext cx="4752155" cy="81623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কী দেখছ?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062732" y="3033268"/>
            <a:ext cx="1612454" cy="31204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 ভূখন্ড</a:t>
            </a:r>
            <a:endParaRPr lang="en-GB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979702" y="3175715"/>
            <a:ext cx="1522973" cy="28658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b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endParaRPr lang="en-GB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96408" y="6341028"/>
            <a:ext cx="11873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হলো কোন নির্দিষ্ট স্থান বা ভূখন্ডে স্থায়ীভাবে বসবাসকারী একটি স্বাধীন জনসমষ্টি।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62732" y="5847266"/>
            <a:ext cx="2134083" cy="478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90533" y="5971699"/>
            <a:ext cx="2173311" cy="484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সার্বভৌমত্ব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953" y="531314"/>
            <a:ext cx="2311509" cy="27193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44"/>
          <a:stretch/>
        </p:blipFill>
        <p:spPr>
          <a:xfrm>
            <a:off x="7664918" y="674557"/>
            <a:ext cx="2155931" cy="24636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" t="13286" r="22343" b="9298"/>
          <a:stretch/>
        </p:blipFill>
        <p:spPr>
          <a:xfrm>
            <a:off x="1230944" y="3456313"/>
            <a:ext cx="4163777" cy="25153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627" y="3462297"/>
            <a:ext cx="4297122" cy="261430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126866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7 L -1.97736 0.01528 " pathEditMode="relative" rAng="0" ptsTypes="AA">
                                      <p:cBhvr>
                                        <p:cTn id="33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875" y="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9" grpId="0"/>
      <p:bldP spid="12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4267" y="275851"/>
            <a:ext cx="64376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ভাল করে লক্ষ্য কর</a:t>
            </a: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548679" y="6133294"/>
            <a:ext cx="9515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জনসমষ্টি, ভূখন্ড, সরকার ও সার্বভৌমত্ব এই চারটি উপাদান নিয়ে রাষ্ট্র গঠিত।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clrChange>
              <a:clrFrom>
                <a:srgbClr val="80FEFB"/>
              </a:clrFrom>
              <a:clrTo>
                <a:srgbClr val="80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298" y="1073677"/>
            <a:ext cx="3457166" cy="4786845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3949236" y="2283994"/>
            <a:ext cx="2789878" cy="2575973"/>
            <a:chOff x="401804" y="633836"/>
            <a:chExt cx="3606086" cy="2575973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804" y="633836"/>
              <a:ext cx="3606086" cy="2041473"/>
            </a:xfrm>
            <a:prstGeom prst="ellipse">
              <a:avLst/>
            </a:prstGeom>
            <a:ln w="63500" cap="rnd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sp>
          <p:nvSpPr>
            <p:cNvPr id="20" name="TextBox 19"/>
            <p:cNvSpPr txBox="1"/>
            <p:nvPr/>
          </p:nvSpPr>
          <p:spPr>
            <a:xfrm>
              <a:off x="1513638" y="2625034"/>
              <a:ext cx="1728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জনসমষ্টি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875730" y="2293785"/>
            <a:ext cx="2968299" cy="2566182"/>
            <a:chOff x="8206354" y="693902"/>
            <a:chExt cx="3579290" cy="256618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6354" y="693902"/>
              <a:ext cx="3579290" cy="2041473"/>
            </a:xfrm>
            <a:prstGeom prst="ellipse">
              <a:avLst/>
            </a:prstGeom>
            <a:ln w="63500" cap="rnd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sp>
          <p:nvSpPr>
            <p:cNvPr id="23" name="TextBox 22"/>
            <p:cNvSpPr txBox="1"/>
            <p:nvPr/>
          </p:nvSpPr>
          <p:spPr>
            <a:xfrm>
              <a:off x="9005434" y="2675309"/>
              <a:ext cx="21789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সরকার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922932" y="2321424"/>
            <a:ext cx="2933033" cy="2547157"/>
            <a:chOff x="588026" y="3628782"/>
            <a:chExt cx="3579290" cy="2547157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026" y="3628782"/>
              <a:ext cx="3579290" cy="2008214"/>
            </a:xfrm>
            <a:prstGeom prst="ellipse">
              <a:avLst/>
            </a:prstGeom>
            <a:ln w="63500" cap="rnd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sp>
          <p:nvSpPr>
            <p:cNvPr id="26" name="TextBox 25"/>
            <p:cNvSpPr txBox="1"/>
            <p:nvPr/>
          </p:nvSpPr>
          <p:spPr>
            <a:xfrm>
              <a:off x="2040433" y="5591164"/>
              <a:ext cx="11289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ভূখন্ড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895567" y="2321424"/>
            <a:ext cx="2987761" cy="2646638"/>
            <a:chOff x="7353518" y="3543369"/>
            <a:chExt cx="3554013" cy="2646638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3518" y="3543369"/>
              <a:ext cx="3554013" cy="2041473"/>
            </a:xfrm>
            <a:prstGeom prst="ellipse">
              <a:avLst/>
            </a:prstGeom>
            <a:ln w="63500" cap="rnd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sp>
          <p:nvSpPr>
            <p:cNvPr id="29" name="TextBox 28"/>
            <p:cNvSpPr txBox="1"/>
            <p:nvPr/>
          </p:nvSpPr>
          <p:spPr>
            <a:xfrm>
              <a:off x="8209382" y="5605232"/>
              <a:ext cx="22193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সার্বভৌমত্ব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3718073" y="5056890"/>
            <a:ext cx="32020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ষ্ট্রের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উ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পাদান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5910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1.78014 0.00972 " pathEditMode="relative" rAng="0" ptsTypes="AA">
                                      <p:cBhvr>
                                        <p:cTn id="6" dur="1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014" y="48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28653 -0.20277 " pathEditMode="relative" rAng="0" ptsTypes="AA">
                                      <p:cBhvr>
                                        <p:cTn id="13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33" y="-1013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07407E-6 L -0.2832 0.19514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67" y="974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22222E-6 L 0.34375 -0.18472 " pathEditMode="relative" rAng="0" ptsTypes="AA">
                                      <p:cBhvr>
                                        <p:cTn id="2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81" y="-9236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 L 0.33514 0.18981 " pathEditMode="relative" rAng="0" ptsTypes="AA">
                                      <p:cBhvr>
                                        <p:cTn id="34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50" y="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498090" y="149902"/>
            <a:ext cx="4455145" cy="77145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 পাচ্ছ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88701" y="5530783"/>
            <a:ext cx="1395918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জনসমষ্টি</a:t>
            </a:r>
            <a:endParaRPr lang="en-US" sz="337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29999" y="6142489"/>
            <a:ext cx="12869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 প্রথম উপাদান হলো জনসমষ্টি।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জনগণ</a:t>
            </a:r>
            <a:r>
              <a:rPr lang="en-US" sz="3600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3600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3600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600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জনগণই</a:t>
            </a:r>
            <a:r>
              <a:rPr lang="bn-BD" sz="3600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bn-BD" sz="3600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ষ্ট্রের</a:t>
            </a:r>
            <a:r>
              <a:rPr lang="en-US" sz="3600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</a:t>
            </a:r>
            <a:r>
              <a:rPr lang="en-US" sz="3600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600" dirty="0">
              <a:ln w="0"/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82"/>
          <a:stretch/>
        </p:blipFill>
        <p:spPr>
          <a:xfrm>
            <a:off x="2192268" y="921353"/>
            <a:ext cx="7089946" cy="46094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409846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-2.11903 0.00834 " pathEditMode="relative" rAng="0" ptsTypes="AA">
                                      <p:cBhvr>
                                        <p:cTn id="20" dur="1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958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88" y="1173306"/>
            <a:ext cx="4930229" cy="381345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205" y="1195229"/>
            <a:ext cx="4930229" cy="3791535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3487427" y="284813"/>
            <a:ext cx="4455145" cy="57774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 পারছ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6712" y="4986764"/>
            <a:ext cx="27508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bn-BD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১৫০</a:t>
            </a:r>
            <a:r>
              <a:rPr lang="bn-BD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কোটি</a:t>
            </a:r>
            <a:endParaRPr lang="en-US" sz="3000" dirty="0"/>
          </a:p>
        </p:txBody>
      </p:sp>
      <p:sp>
        <p:nvSpPr>
          <p:cNvPr id="10" name="TextBox 9"/>
          <p:cNvSpPr txBox="1"/>
          <p:nvPr/>
        </p:nvSpPr>
        <p:spPr>
          <a:xfrm>
            <a:off x="7161994" y="4961400"/>
            <a:ext cx="30912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bn-BD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BD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জন</a:t>
            </a:r>
            <a:endParaRPr lang="en-US" sz="3000" dirty="0"/>
          </a:p>
        </p:txBody>
      </p:sp>
      <p:sp>
        <p:nvSpPr>
          <p:cNvPr id="11" name="TextBox 10"/>
          <p:cNvSpPr txBox="1"/>
          <p:nvPr/>
        </p:nvSpPr>
        <p:spPr>
          <a:xfrm>
            <a:off x="11498039" y="5737754"/>
            <a:ext cx="140319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রাষ্ট্রে</a:t>
            </a:r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জ</a:t>
            </a:r>
            <a:r>
              <a:rPr lang="bn-IN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নসংখ্যার</a:t>
            </a:r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</a:t>
            </a:r>
            <a:r>
              <a:rPr lang="bn-BD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bn-IN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 নেই</a:t>
            </a:r>
            <a:r>
              <a:rPr lang="bn-BD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চীনের</a:t>
            </a:r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১৫০</a:t>
            </a:r>
            <a:r>
              <a:rPr lang="bn-BD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কোটি</a:t>
            </a:r>
            <a:r>
              <a:rPr lang="bn-BD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স্যান</a:t>
            </a:r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ম্যারিনোতে</a:t>
            </a:r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মাত্র</a:t>
            </a:r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১২৫</a:t>
            </a:r>
            <a:r>
              <a:rPr lang="bn-BD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০০ জন।</a:t>
            </a:r>
            <a:endParaRPr lang="en-GB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55" y="1103662"/>
            <a:ext cx="4990498" cy="3883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204" y="1006227"/>
            <a:ext cx="5058565" cy="4077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11498037" y="5737754"/>
            <a:ext cx="179699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ভারতের আয়তন প্রায় ৩২,৮৭,৫৯০ বর্গকিলোমিটার</a:t>
            </a:r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সিঙ্গাপুরের আয়তন প্রায় ৬৯৩ বর্গকিলোমিটার</a:t>
            </a:r>
            <a:r>
              <a:rPr lang="bn-BD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জনসমষ্টির মত ভূখন্ডেরও কোনো নির্দিষ্ট পরিমাণ নেই।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679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-2.22331 0.02963 " pathEditMode="relative" rAng="0" ptsTypes="AA">
                                      <p:cBhvr>
                                        <p:cTn id="13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172" y="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7 L -2.57956 0.0206 " pathEditMode="relative" rAng="0" ptsTypes="AA">
                                      <p:cBhvr>
                                        <p:cTn id="68" dur="1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984" y="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  <p:bldP spid="10" grpId="0"/>
      <p:bldP spid="10" grpId="1"/>
      <p:bldP spid="11" grpId="0"/>
      <p:bldP spid="11" grpId="1"/>
      <p:bldP spid="14" grpId="0"/>
      <p:bldP spid="1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487426" y="299803"/>
            <a:ext cx="4455145" cy="61335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 পাচ্ছ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0" y="6067537"/>
            <a:ext cx="118977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 </a:t>
            </a:r>
            <a:r>
              <a:rPr lang="en-US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ভূখন্ড</a:t>
            </a:r>
            <a:r>
              <a:rPr lang="bn-BD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সীমা</a:t>
            </a:r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বেশিও</a:t>
            </a:r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48472" y="5322181"/>
            <a:ext cx="1568572" cy="52050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7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ভূখন্ড</a:t>
            </a:r>
            <a:endParaRPr lang="en-GB" sz="3375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05"/>
          <a:stretch/>
        </p:blipFill>
        <p:spPr>
          <a:xfrm>
            <a:off x="2548250" y="988731"/>
            <a:ext cx="6333500" cy="43334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383651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-2.04306 0.01481 " pathEditMode="relative" rAng="0" ptsTypes="AA">
                                      <p:cBhvr>
                                        <p:cTn id="16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153" y="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8" grpId="1"/>
      <p:bldP spid="9" grpId="0"/>
      <p:bldP spid="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487428" y="269820"/>
            <a:ext cx="4455145" cy="90586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 পাচ্ছ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0" y="6146412"/>
            <a:ext cx="95522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</a:t>
            </a:r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</a:t>
            </a:r>
            <a:r>
              <a:rPr lang="bn-BD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লের</a:t>
            </a:r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উপরিভাগকে</a:t>
            </a:r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ভূখন্ড</a:t>
            </a:r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bn-BD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ভূখন্ড</a:t>
            </a:r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bn-BD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855" y="1349115"/>
            <a:ext cx="6353464" cy="446371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154674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48148E-6 L -2.0431 0.01481 " pathEditMode="relative" rAng="0" ptsTypes="AA">
                                      <p:cBhvr>
                                        <p:cTn id="6" dur="1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161" y="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87427" y="239843"/>
            <a:ext cx="4455145" cy="69644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 পাচ্ছ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160634" y="6057286"/>
            <a:ext cx="15866632" cy="92451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গঠনের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মাঝি ছাড়া যেমন নৌকা নির্দিষ্ট স্থানে পৌঁছায় না তেমনি সরকার ছাড়া দেশ চলে না।</a:t>
            </a:r>
            <a:endParaRPr lang="en-GB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009" y="1013190"/>
            <a:ext cx="6635214" cy="4369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2" name="TextBox 1"/>
          <p:cNvSpPr txBox="1"/>
          <p:nvPr/>
        </p:nvSpPr>
        <p:spPr>
          <a:xfrm>
            <a:off x="4090182" y="5502491"/>
            <a:ext cx="3249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15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2.34459 -0.01527 " pathEditMode="relative" rAng="0" ptsTypes="AA">
                                      <p:cBhvr>
                                        <p:cTn id="20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236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388602" y="2281974"/>
            <a:ext cx="2112981" cy="2465303"/>
            <a:chOff x="9126733" y="3376183"/>
            <a:chExt cx="3297444" cy="3159327"/>
          </a:xfrm>
        </p:grpSpPr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3361" y="3376183"/>
              <a:ext cx="3140816" cy="315932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6733" y="3619783"/>
              <a:ext cx="1949739" cy="19050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6" name="Group 5"/>
          <p:cNvGrpSpPr/>
          <p:nvPr/>
        </p:nvGrpSpPr>
        <p:grpSpPr>
          <a:xfrm>
            <a:off x="919740" y="2281974"/>
            <a:ext cx="1861862" cy="2541189"/>
            <a:chOff x="729039" y="864723"/>
            <a:chExt cx="2905557" cy="3256577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039" y="864723"/>
              <a:ext cx="2905557" cy="325657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1238" y="1491662"/>
              <a:ext cx="1577120" cy="179868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5" name="Rounded Rectangle 14"/>
          <p:cNvSpPr/>
          <p:nvPr/>
        </p:nvSpPr>
        <p:spPr>
          <a:xfrm>
            <a:off x="2349185" y="2590747"/>
            <a:ext cx="834028" cy="3126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28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INDIA</a:t>
            </a:r>
            <a:endParaRPr lang="en-GB" sz="1328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3520043" y="325536"/>
            <a:ext cx="4455145" cy="33748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 পাচ্ছ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1425017" y="6159765"/>
            <a:ext cx="8429625" cy="3896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গঠনের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সর্বশ্রেষ্ঠ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সার্বভৌমত্ব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029451" y="962407"/>
            <a:ext cx="1261086" cy="459589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isometricOffAxis1Left">
              <a:rot lat="1075750" lon="4155354" rev="97325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3148018" y="1104246"/>
            <a:ext cx="1261086" cy="459589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isometricOffAxis2Righ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0" r="5196" b="17512"/>
          <a:stretch/>
        </p:blipFill>
        <p:spPr>
          <a:xfrm>
            <a:off x="4241852" y="1378792"/>
            <a:ext cx="3017059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529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62" grpId="0" animBg="1"/>
      <p:bldP spid="7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25318" y="3754395"/>
            <a:ext cx="4600974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bn-IN" sz="32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bn-IN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সময়: ৫০ মিনিট</a:t>
            </a:r>
            <a:endParaRPr lang="bn-BD" sz="32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600"/>
              </a:spcBef>
            </a:pPr>
            <a:r>
              <a:rPr lang="en-US" sz="3200" dirty="0" err="1">
                <a:ln w="31550" cmpd="sng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dirty="0">
                <a:ln w="31550" cmpd="sng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  /১০/২০১9খ্রি:</a:t>
            </a:r>
            <a:endParaRPr lang="bn-IN" sz="3200" dirty="0">
              <a:ln w="31550" cmpd="sng">
                <a:noFill/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46273" y="544923"/>
            <a:ext cx="5978712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রিচিতি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6" t="10924" r="33154" b="12032"/>
          <a:stretch/>
        </p:blipFill>
        <p:spPr>
          <a:xfrm>
            <a:off x="7664825" y="1295400"/>
            <a:ext cx="1774192" cy="213154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0431FFF-22E9-4BA7-92AB-A33003E75637}"/>
              </a:ext>
            </a:extLst>
          </p:cNvPr>
          <p:cNvGrpSpPr/>
          <p:nvPr/>
        </p:nvGrpSpPr>
        <p:grpSpPr>
          <a:xfrm>
            <a:off x="637952" y="1214439"/>
            <a:ext cx="5219923" cy="5437272"/>
            <a:chOff x="589040" y="566382"/>
            <a:chExt cx="5567917" cy="589595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2FF07DB-C72B-4A7E-85FA-A71C6CB10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2948" y="566382"/>
              <a:ext cx="2025926" cy="244252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592CEBA-9F31-4111-BD7D-27DB35669FAB}"/>
                </a:ext>
              </a:extLst>
            </p:cNvPr>
            <p:cNvSpPr/>
            <p:nvPr/>
          </p:nvSpPr>
          <p:spPr>
            <a:xfrm>
              <a:off x="589040" y="3291803"/>
              <a:ext cx="5567917" cy="31705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IN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সালমা আ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ক্তার</a:t>
              </a:r>
              <a:r>
                <a:rPr lang="bn-IN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r>
                <a:rPr lang="bn-IN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সহকা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রি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শিক্ষক (আইসিটি)</a:t>
              </a:r>
            </a:p>
            <a:p>
              <a:pPr algn="ctr"/>
              <a:r>
                <a:rPr lang="bn-IN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সিংআড্ডা উচ্চ বিদ্যালয়</a:t>
              </a:r>
            </a:p>
            <a:p>
              <a:pPr algn="ctr"/>
              <a:r>
                <a:rPr lang="bn-IN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কচুয়া, 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</a:t>
              </a:r>
              <a:r>
                <a:rPr lang="as-IN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ঁ</a:t>
              </a:r>
              <a:r>
                <a:rPr lang="as-IN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as-IN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endPara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মোবাইল: ০১৮৫০৭৬৮২৫০</a:t>
              </a:r>
            </a:p>
            <a:p>
              <a:pPr algn="ctr"/>
              <a:r>
                <a: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E-mail:nishasalma</a:t>
              </a:r>
              <a:r>
                <a: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70@gmail.com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7708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630302" y="360461"/>
            <a:ext cx="4455145" cy="48934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 পাচ্ছ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704879" y="6105394"/>
            <a:ext cx="6020238" cy="551643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জনগণই</a:t>
            </a:r>
            <a:r>
              <a:rPr 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সার্বভৌম</a:t>
            </a:r>
            <a:r>
              <a:rPr 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ক্ষমতার</a:t>
            </a:r>
            <a:r>
              <a:rPr 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অধিকারী</a:t>
            </a:r>
            <a:r>
              <a:rPr lang="bn-BD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75825" y="1936551"/>
            <a:ext cx="2144764" cy="2403872"/>
            <a:chOff x="729039" y="864723"/>
            <a:chExt cx="2905557" cy="325657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039" y="864723"/>
              <a:ext cx="2905557" cy="325657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1238" y="1491661"/>
              <a:ext cx="1361525" cy="173539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8" name="Rounded Rectangle 17"/>
          <p:cNvSpPr/>
          <p:nvPr/>
        </p:nvSpPr>
        <p:spPr>
          <a:xfrm>
            <a:off x="995226" y="6057608"/>
            <a:ext cx="9439545" cy="51433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সার্বভৌমত্বের</a:t>
            </a:r>
            <a:r>
              <a:rPr 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রাষ্ট্র </a:t>
            </a:r>
            <a:r>
              <a:rPr lang="en-US" sz="3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bn-BD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227" y="1154905"/>
            <a:ext cx="7114445" cy="462438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1825604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993722" y="387499"/>
            <a:ext cx="4428262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54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 </a:t>
            </a:r>
            <a:r>
              <a:rPr lang="en-US" sz="54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46683" y="6070833"/>
            <a:ext cx="7968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 অপরিহার্য তৃতীয় উপাদানটি ব্যাখ্যা করে লেখ।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253" y="1643062"/>
            <a:ext cx="5047494" cy="41290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2063247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rizontal Scroll 7"/>
          <p:cNvSpPr/>
          <p:nvPr/>
        </p:nvSpPr>
        <p:spPr>
          <a:xfrm>
            <a:off x="7713493" y="502235"/>
            <a:ext cx="3244880" cy="1295028"/>
          </a:xfrm>
          <a:prstGeom prst="horizontalScroll">
            <a:avLst/>
          </a:prstGeom>
          <a:pattFill prst="pct25">
            <a:fgClr>
              <a:srgbClr val="92D050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স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ঠি</a:t>
            </a:r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হয়েছে।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Horizontal Scroll 8"/>
          <p:cNvSpPr/>
          <p:nvPr/>
        </p:nvSpPr>
        <p:spPr>
          <a:xfrm>
            <a:off x="7713493" y="501969"/>
            <a:ext cx="3244880" cy="1295028"/>
          </a:xfrm>
          <a:prstGeom prst="horizontalScroll">
            <a:avLst/>
          </a:prstGeom>
          <a:pattFill prst="pct25">
            <a:fgClr>
              <a:srgbClr val="92D050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259356" y="563032"/>
            <a:ext cx="2805112" cy="661938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মূল্যায়ন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627634" y="3090796"/>
            <a:ext cx="30843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জনগণ</a:t>
            </a:r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99396" y="2709208"/>
            <a:ext cx="51375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সার্বভৌম ক্ষমতার মূল অধিকারী কে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99397" y="4557927"/>
            <a:ext cx="9952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 উপাদান কয়টি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67450" y="3244890"/>
            <a:ext cx="30843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27634" y="3707372"/>
            <a:ext cx="30843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67450" y="3861466"/>
            <a:ext cx="30843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632117" y="4924075"/>
            <a:ext cx="30843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971933" y="5078169"/>
            <a:ext cx="30843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632117" y="5540651"/>
            <a:ext cx="30843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971933" y="5694745"/>
            <a:ext cx="30843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৪টি</a:t>
            </a:r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1665" y="2666656"/>
            <a:ext cx="36976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চীনের জনসংখ্যা কত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1665" y="3385096"/>
            <a:ext cx="53098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 গঠনে তৃতীয় উপাদান কোনটি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1664" y="4103536"/>
            <a:ext cx="10612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কতিপয় পরিবার ও গ্রামের সমন্বয়ে গঠিত সংগঠনই 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 কথাটি কে বলেছেন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1663" y="4821976"/>
            <a:ext cx="10612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গার্নারের মতে রাষ্ট্র কাকে বলে?	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1662" y="5571193"/>
            <a:ext cx="10612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৫.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 গঠনে কতটুকু ভূ-খন্ডের প্রয়োজন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44209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3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9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4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0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6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2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8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4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0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9" grpId="6" animBg="1"/>
      <p:bldP spid="13" grpId="0"/>
      <p:bldP spid="13" grpId="1"/>
      <p:bldP spid="14" grpId="0"/>
      <p:bldP spid="14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1" grpId="0"/>
      <p:bldP spid="22" grpId="0"/>
      <p:bldP spid="23" grpId="0"/>
      <p:bldP spid="24" grpId="0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31657" y="224439"/>
            <a:ext cx="2778363" cy="919401"/>
          </a:xfrm>
          <a:prstGeom prst="roundRect">
            <a:avLst/>
          </a:prstGeom>
          <a:noFill/>
          <a:ln w="3810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4916" y="5714160"/>
            <a:ext cx="10071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একটি রাষ্ট‌্র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কেন? যুক্তি দিয়ে লিখে নিয়ে আসবে।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86"/>
          <a:stretch/>
        </p:blipFill>
        <p:spPr>
          <a:xfrm>
            <a:off x="2790825" y="1552575"/>
            <a:ext cx="5848350" cy="37528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1965975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79171" y="553571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মত সবাইকে ধন্যবাদ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937" y="2181224"/>
            <a:ext cx="4048125" cy="40481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326855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36750" y="150138"/>
            <a:ext cx="7556500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 কী কী দেখছ?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432" y="872313"/>
            <a:ext cx="3894774" cy="239952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Left"/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7" r="5194" b="25363"/>
          <a:stretch/>
        </p:blipFill>
        <p:spPr>
          <a:xfrm>
            <a:off x="6386513" y="3924019"/>
            <a:ext cx="3657693" cy="2417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675" y="817429"/>
            <a:ext cx="3902236" cy="2454410"/>
          </a:xfrm>
          <a:prstGeom prst="rect">
            <a:avLst/>
          </a:prstGeom>
          <a:scene3d>
            <a:camera prst="perspectiveRight">
              <a:rot lat="0" lon="21299992" rev="0"/>
            </a:camera>
            <a:lightRig rig="threePt" dir="t"/>
          </a:scene3d>
          <a:sp3d>
            <a:bevelT prst="relaxedInset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474" y="3840349"/>
            <a:ext cx="2533650" cy="25336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2" name="Rectangle 1"/>
          <p:cNvSpPr/>
          <p:nvPr/>
        </p:nvSpPr>
        <p:spPr>
          <a:xfrm>
            <a:off x="2599979" y="3162777"/>
            <a:ext cx="13179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জনসমষ্টি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7595860" y="3200873"/>
            <a:ext cx="9444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ভূ-খন্ড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2388841" y="6310960"/>
            <a:ext cx="10887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5959736" y="6341803"/>
            <a:ext cx="4511246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 রক্ষাকারী বাহিনী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0076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054162" y="6190551"/>
            <a:ext cx="42045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দেখতে পাচ্ছ?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61240" y="6236419"/>
            <a:ext cx="42045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bn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ের মানচিত্র।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61240" y="6191423"/>
            <a:ext cx="42045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একটি </a:t>
            </a:r>
            <a:r>
              <a:rPr lang="bn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27988" y="6170933"/>
            <a:ext cx="42045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রাষ্ট্র।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60"/>
          <a:stretch/>
        </p:blipFill>
        <p:spPr>
          <a:xfrm>
            <a:off x="3056990" y="395369"/>
            <a:ext cx="5087419" cy="555443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406318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4" grpId="0"/>
      <p:bldP spid="14" grpId="1"/>
      <p:bldP spid="9" grpId="0"/>
      <p:bldP spid="9" grpId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96797" y="528604"/>
            <a:ext cx="10475259" cy="10060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6300"/>
              </a:lnSpc>
            </a:pPr>
            <a:r>
              <a:rPr lang="en-US" sz="7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রাষ্ট্রের</a:t>
            </a:r>
            <a:r>
              <a:rPr lang="en-US" sz="7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7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7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রাষ্ট্রের</a:t>
            </a:r>
            <a:r>
              <a:rPr lang="en-US" sz="7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7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588" y="1685461"/>
            <a:ext cx="3655212" cy="49929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193" y="2022869"/>
            <a:ext cx="2888461" cy="288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073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486856" y="2295505"/>
            <a:ext cx="4434228" cy="787726"/>
          </a:xfrm>
          <a:prstGeom prst="rect">
            <a:avLst/>
          </a:prstGeom>
        </p:spPr>
        <p:txBody>
          <a:bodyPr vert="horz" lIns="85725" tIns="42863" rIns="85725" bIns="42863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bn-BD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r>
              <a:rPr lang="bn-BD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02671" y="665434"/>
            <a:ext cx="3389905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48012" y="2895264"/>
            <a:ext cx="6414356" cy="787726"/>
          </a:xfrm>
          <a:prstGeom prst="rect">
            <a:avLst/>
          </a:prstGeom>
        </p:spPr>
        <p:txBody>
          <a:bodyPr vert="horz" lIns="85725" tIns="42863" rIns="85725" bIns="4286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 বলতে পারবে;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848011" y="3709875"/>
            <a:ext cx="7799403" cy="787726"/>
          </a:xfrm>
          <a:prstGeom prst="rect">
            <a:avLst/>
          </a:prstGeom>
        </p:spPr>
        <p:txBody>
          <a:bodyPr vert="horz" lIns="85725" tIns="42863" rIns="85725" bIns="4286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বিজ্ঞানীদের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পারবে;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848012" y="4516935"/>
            <a:ext cx="8095238" cy="787726"/>
          </a:xfrm>
          <a:prstGeom prst="rect">
            <a:avLst/>
          </a:prstGeom>
        </p:spPr>
        <p:txBody>
          <a:bodyPr vert="horz" lIns="85725" tIns="42863" rIns="85725" bIns="4286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উপাদানগুলো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পারবে;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578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460862" y="494437"/>
            <a:ext cx="4752155" cy="35998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রাষ্ট‌্রের ধার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ণা</a:t>
            </a:r>
            <a:endParaRPr lang="en-GB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341761" y="6297263"/>
            <a:ext cx="9459610" cy="459673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 রাষ্ট্র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জাতিকে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 flipH="1">
            <a:off x="8366433" y="2152685"/>
            <a:ext cx="2064001" cy="1023863"/>
          </a:xfrm>
          <a:prstGeom prst="rightArrow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 flipH="1">
            <a:off x="8145443" y="4704425"/>
            <a:ext cx="2179149" cy="1057056"/>
          </a:xfrm>
          <a:prstGeom prst="rightArrow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 জাতি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Left Arrow 5"/>
          <p:cNvSpPr/>
          <p:nvPr/>
        </p:nvSpPr>
        <p:spPr>
          <a:xfrm flipH="1">
            <a:off x="1700361" y="985673"/>
            <a:ext cx="1931942" cy="996286"/>
          </a:xfrm>
          <a:prstGeom prst="leftArrow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Left Arrow 6"/>
          <p:cNvSpPr/>
          <p:nvPr/>
        </p:nvSpPr>
        <p:spPr>
          <a:xfrm flipH="1">
            <a:off x="1518825" y="3708139"/>
            <a:ext cx="2052966" cy="996286"/>
          </a:xfrm>
          <a:prstGeom prst="leftArrow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75" y="478909"/>
            <a:ext cx="3540059" cy="2375913"/>
          </a:xfrm>
          <a:prstGeom prst="round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068" y="596033"/>
            <a:ext cx="3592303" cy="2442208"/>
          </a:xfrm>
          <a:prstGeom prst="round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24" y="3445638"/>
            <a:ext cx="3528731" cy="2490646"/>
          </a:xfrm>
          <a:prstGeom prst="round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1" name="Group 10"/>
          <p:cNvGrpSpPr/>
          <p:nvPr/>
        </p:nvGrpSpPr>
        <p:grpSpPr>
          <a:xfrm>
            <a:off x="7221872" y="3509041"/>
            <a:ext cx="3592304" cy="2427243"/>
            <a:chOff x="6892119" y="3380000"/>
            <a:chExt cx="4312693" cy="231102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2119" y="3380000"/>
              <a:ext cx="2189642" cy="2311021"/>
            </a:xfrm>
            <a:prstGeom prst="round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1761" y="3380000"/>
              <a:ext cx="2123051" cy="2311021"/>
            </a:xfrm>
            <a:prstGeom prst="round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55419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6 L 0.29264 0.003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25" y="1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44444E-6 L 0.2993 -0.0053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58" y="-27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07407E-6 L -0.3293 -0.0138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72" y="-69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-0.30792 -0.0002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03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032078" y="387499"/>
            <a:ext cx="3389905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71829" y="5949484"/>
            <a:ext cx="5256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বলতে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লেখ।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00"/>
          <a:stretch/>
        </p:blipFill>
        <p:spPr>
          <a:xfrm>
            <a:off x="4096121" y="1407654"/>
            <a:ext cx="3407814" cy="444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863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2728" y="6137272"/>
            <a:ext cx="109055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অ্যারিস্টটল মতে স্বয়ংসম্পূর্ণ জীবনের জন্য কতিপয় পরিবার ও গ্রামের সমন্বয়ে গঠিত সংগঠনই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/>
          </a:p>
        </p:txBody>
      </p:sp>
      <p:grpSp>
        <p:nvGrpSpPr>
          <p:cNvPr id="8" name="Group 7"/>
          <p:cNvGrpSpPr/>
          <p:nvPr/>
        </p:nvGrpSpPr>
        <p:grpSpPr>
          <a:xfrm>
            <a:off x="3800474" y="1046837"/>
            <a:ext cx="3943351" cy="4582438"/>
            <a:chOff x="3580529" y="820271"/>
            <a:chExt cx="3992033" cy="452013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88" t="6128" r="5902" b="6582"/>
            <a:stretch/>
          </p:blipFill>
          <p:spPr>
            <a:xfrm>
              <a:off x="3580529" y="860380"/>
              <a:ext cx="3992033" cy="4480028"/>
            </a:xfrm>
            <a:prstGeom prst="rect">
              <a:avLst/>
            </a:prstGeom>
          </p:spPr>
        </p:pic>
        <p:sp>
          <p:nvSpPr>
            <p:cNvPr id="4" name="Rounded Rectangle 3"/>
            <p:cNvSpPr/>
            <p:nvPr/>
          </p:nvSpPr>
          <p:spPr>
            <a:xfrm>
              <a:off x="3886200" y="820271"/>
              <a:ext cx="779929" cy="30928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5238970" y="5471328"/>
            <a:ext cx="15696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অ্যারিস্টটল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3507727" y="372665"/>
            <a:ext cx="50321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লোকটিকে তোমরা চিন?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7250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277</TotalTime>
  <Words>599</Words>
  <Application>Microsoft Office PowerPoint</Application>
  <PresentationFormat>Custom</PresentationFormat>
  <Paragraphs>103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Salma Akter Nisha</dc:creator>
  <cp:lastModifiedBy>user</cp:lastModifiedBy>
  <cp:revision>72</cp:revision>
  <dcterms:created xsi:type="dcterms:W3CDTF">2019-08-20T12:38:53Z</dcterms:created>
  <dcterms:modified xsi:type="dcterms:W3CDTF">2019-10-11T16:20:03Z</dcterms:modified>
</cp:coreProperties>
</file>