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4" r:id="rId2"/>
  </p:sldMasterIdLst>
  <p:notesMasterIdLst>
    <p:notesMasterId r:id="rId23"/>
  </p:notesMasterIdLst>
  <p:sldIdLst>
    <p:sldId id="270" r:id="rId3"/>
    <p:sldId id="271" r:id="rId4"/>
    <p:sldId id="272" r:id="rId5"/>
    <p:sldId id="275" r:id="rId6"/>
    <p:sldId id="273" r:id="rId7"/>
    <p:sldId id="256" r:id="rId8"/>
    <p:sldId id="257" r:id="rId9"/>
    <p:sldId id="258" r:id="rId10"/>
    <p:sldId id="260" r:id="rId11"/>
    <p:sldId id="259" r:id="rId12"/>
    <p:sldId id="262" r:id="rId13"/>
    <p:sldId id="263" r:id="rId14"/>
    <p:sldId id="264" r:id="rId15"/>
    <p:sldId id="267" r:id="rId16"/>
    <p:sldId id="268" r:id="rId17"/>
    <p:sldId id="265" r:id="rId18"/>
    <p:sldId id="266" r:id="rId19"/>
    <p:sldId id="269" r:id="rId20"/>
    <p:sldId id="261" r:id="rId21"/>
    <p:sldId id="27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jaul Hasan Shameem" initials="RHS" lastIdx="1" clrIdx="0">
    <p:extLst>
      <p:ext uri="{19B8F6BF-5375-455C-9EA6-DF929625EA0E}">
        <p15:presenceInfo xmlns:p15="http://schemas.microsoft.com/office/powerpoint/2012/main" userId="603a52faaaa00b2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A4FF"/>
    <a:srgbClr val="FF6A4A"/>
    <a:srgbClr val="338AA8"/>
    <a:srgbClr val="C189EC"/>
    <a:srgbClr val="E82080"/>
    <a:srgbClr val="FE554E"/>
    <a:srgbClr val="F2CB04"/>
    <a:srgbClr val="FFABB0"/>
    <a:srgbClr val="ABD7F2"/>
    <a:srgbClr val="57C1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85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C58C8-1F97-4263-9E82-741302292A23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75F33F-EA53-440C-8AA5-86A5F17A7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798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সঠিক উত্তরের জন্য অক্ষর প্রতিকের উপর ক্লিক করুন। ট্রিগার এনিমেশন।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75F33F-EA53-440C-8AA5-86A5F17A7AD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296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004E8-89D4-491F-915F-C4CE090C8C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9C461B-5308-48D5-850F-3A3CCD4CA6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87E99E-AD43-4EA8-97C8-5C60DE36E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C6E59-A3DD-416C-8D41-4BA7DF3CFE07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CF0CF0-7A44-448F-B26B-FCF17471F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174C7A-036A-4B58-8831-59B2CEF00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40904-0B7F-412D-AC55-241A35C43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230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CE8C1-B060-4067-A578-187C86E14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D888EA-2309-4CF4-819E-B3B1762AE0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F07A43-3DA8-466C-AC12-290D9BBEF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C6E59-A3DD-416C-8D41-4BA7DF3CFE07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119B6-6E4F-4151-B27A-754BD3AC4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DD07E7-F998-4070-B807-EFA190F5F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40904-0B7F-412D-AC55-241A35C43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688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A3BB35-1AF6-47F1-ABBA-6463C66642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2E0CE4-6306-45CE-8033-ED4558AE11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658CF1-8FF0-46AF-A12E-E885FC8BE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C6E59-A3DD-416C-8D41-4BA7DF3CFE07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38F67E-76DA-4223-86B4-C097A594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B56B2A-8B5C-4155-A272-EFEEE44B8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40904-0B7F-412D-AC55-241A35C43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230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C6E59-A3DD-416C-8D41-4BA7DF3CFE07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40904-0B7F-412D-AC55-241A35C43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19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C6E59-A3DD-416C-8D41-4BA7DF3CFE07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40904-0B7F-412D-AC55-241A35C43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0663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C6E59-A3DD-416C-8D41-4BA7DF3CFE07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40904-0B7F-412D-AC55-241A35C43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1555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C6E59-A3DD-416C-8D41-4BA7DF3CFE07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40904-0B7F-412D-AC55-241A35C43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92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C6E59-A3DD-416C-8D41-4BA7DF3CFE07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40904-0B7F-412D-AC55-241A35C43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9005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C6E59-A3DD-416C-8D41-4BA7DF3CFE07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40904-0B7F-412D-AC55-241A35C43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181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C6E59-A3DD-416C-8D41-4BA7DF3CFE07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40904-0B7F-412D-AC55-241A35C43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6694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C6E59-A3DD-416C-8D41-4BA7DF3CFE07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40904-0B7F-412D-AC55-241A35C43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762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B0CCD-7C2C-4C04-9658-2A5E8C675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FDFBD3-EB62-4F0A-8931-300CE58D73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00C5F4-F25D-4D6E-8B6E-EDA0641E9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C6E59-A3DD-416C-8D41-4BA7DF3CFE07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A57FEB-281D-45CD-A6D9-A9B8027A8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A8F8AE-5839-40BE-9FDD-11D992C85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40904-0B7F-412D-AC55-241A35C43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9542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CBCC6E59-A3DD-416C-8D41-4BA7DF3CFE07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12740904-0B7F-412D-AC55-241A35C43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4148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C6E59-A3DD-416C-8D41-4BA7DF3CFE07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40904-0B7F-412D-AC55-241A35C43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7208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C6E59-A3DD-416C-8D41-4BA7DF3CFE07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40904-0B7F-412D-AC55-241A35C43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7504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C6E59-A3DD-416C-8D41-4BA7DF3CFE07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40904-0B7F-412D-AC55-241A35C43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9437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C6E59-A3DD-416C-8D41-4BA7DF3CFE07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40904-0B7F-412D-AC55-241A35C43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9338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C6E59-A3DD-416C-8D41-4BA7DF3CFE07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40904-0B7F-412D-AC55-241A35C43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211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C6E59-A3DD-416C-8D41-4BA7DF3CFE07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40904-0B7F-412D-AC55-241A35C43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3427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C6E59-A3DD-416C-8D41-4BA7DF3CFE07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40904-0B7F-412D-AC55-241A35C43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5591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C6E59-A3DD-416C-8D41-4BA7DF3CFE07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40904-0B7F-412D-AC55-241A35C43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19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7A3B4-E5EE-4502-96D1-E2EB834AE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99B129-7849-4734-B613-A0D04B342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85155D-0FB9-40D4-9D89-E39B5B18C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C6E59-A3DD-416C-8D41-4BA7DF3CFE07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EEA025-9CC4-476F-A6ED-355C55C82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48EBB1-193C-4181-9113-34AF444A9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40904-0B7F-412D-AC55-241A35C43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536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4184C-8284-4257-98B6-A1502057A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E48A0-3F13-4BE8-B748-52F1E9090C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D3D7E4-272B-42C2-88B5-89FE0946F8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181BDA-7C7B-4DAF-BC01-F5CFEC297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C6E59-A3DD-416C-8D41-4BA7DF3CFE07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FDA683-40DD-41ED-BF1B-3203F6382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92B8AE-BF41-46EE-91E4-70E4171B6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40904-0B7F-412D-AC55-241A35C43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476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6EA8B-DFE4-4DE3-A2E8-CF350CD84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1D7C01-E198-4431-B097-728663A7D4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335AA9-9403-41C9-870F-675DE2E18A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6D2204-01D3-4CC0-92BC-DC12143E4F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0145DC-AF95-4544-B555-551745D027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6424A6-F5BC-4C21-B429-EAD97EEFF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C6E59-A3DD-416C-8D41-4BA7DF3CFE07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B72C37-D312-4899-88EB-A06F0F61A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DC5504-B715-4372-853E-9EF1A0BD9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40904-0B7F-412D-AC55-241A35C43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784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0C30F-5525-47F3-A3EE-738AE38A1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C6C020-043A-4DE2-9FCC-D3D2646FF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C6E59-A3DD-416C-8D41-4BA7DF3CFE07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EEA0E2-D9EF-4D4B-8320-CEAF6D730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A54EA2-6DE8-45C0-956A-C9A7A9070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40904-0B7F-412D-AC55-241A35C43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095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CCE488-800C-45E8-A4DE-031B65B16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C6E59-A3DD-416C-8D41-4BA7DF3CFE07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009D76-ACE7-4A2D-A9AC-816C2DC25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D078D1-A361-44D3-9EFC-DA2BA2ECB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40904-0B7F-412D-AC55-241A35C43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452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DECF0-09ED-417E-B0FA-9DE5D1AC9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11DBC-03B9-40DF-BA9A-F73A77441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2F34C3-5A34-4771-B0EE-772A50BDDE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7B0E7D-F82A-4DE2-A4E1-F96F911F3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C6E59-A3DD-416C-8D41-4BA7DF3CFE07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6C017C-8EE8-4154-B8E7-035A01724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70A1EB-2A00-4D82-A837-C03C63FC0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40904-0B7F-412D-AC55-241A35C43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392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D2652-7DCF-4419-814A-BDCC23574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578AFB-F846-473A-A304-47288C2FCD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926108-B6C1-43EA-B430-44FBB093A2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E330E6-603F-4439-B471-A2B8B3732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C6E59-A3DD-416C-8D41-4BA7DF3CFE07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F0A484-2173-420B-B883-4A25B3506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E3171E-EE50-4E3C-B506-B658587C5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40904-0B7F-412D-AC55-241A35C43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54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361719-9033-498B-8803-4F7E822B8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6533CE-D1AB-4FC5-ABE0-EC64BB272A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3DD3F-6671-4ECE-8BF1-F89B56ADDB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C6E59-A3DD-416C-8D41-4BA7DF3CFE07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C55A43-C3B8-407E-869A-B81EF8EC66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B50567-A540-4369-8463-A74CADF2E6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40904-0B7F-412D-AC55-241A35C43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862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CBCC6E59-A3DD-416C-8D41-4BA7DF3CFE07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12740904-0B7F-412D-AC55-241A35C43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1521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tmp"/><Relationship Id="rId4" Type="http://schemas.openxmlformats.org/officeDocument/2006/relationships/image" Target="../media/image1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tm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5C05A1-919F-4F3D-A60C-36E98951CBC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6799" y="232618"/>
            <a:ext cx="4398401" cy="414765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7B24F3-BE03-4793-B6AB-4DB02F6C1DFE}"/>
              </a:ext>
            </a:extLst>
          </p:cNvPr>
          <p:cNvSpPr txBox="1"/>
          <p:nvPr/>
        </p:nvSpPr>
        <p:spPr>
          <a:xfrm>
            <a:off x="1855839" y="4128656"/>
            <a:ext cx="8480322" cy="2163746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bn-BD" sz="32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  <a:endParaRPr lang="en-US" sz="3200" b="1" dirty="0">
              <a:ln w="12700">
                <a:solidFill>
                  <a:schemeClr val="tx1"/>
                </a:solidFill>
                <a:prstDash val="solid"/>
              </a:ln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17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0B5DCCD-F5B5-4D3F-AD08-45681DD852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959935"/>
              </p:ext>
            </p:extLst>
          </p:nvPr>
        </p:nvGraphicFramePr>
        <p:xfrm>
          <a:off x="84514" y="28576"/>
          <a:ext cx="12107485" cy="68008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1345">
                  <a:extLst>
                    <a:ext uri="{9D8B030D-6E8A-4147-A177-3AD203B41FA5}">
                      <a16:colId xmlns:a16="http://schemas.microsoft.com/office/drawing/2014/main" val="2927182638"/>
                    </a:ext>
                  </a:extLst>
                </a:gridCol>
                <a:gridCol w="931345">
                  <a:extLst>
                    <a:ext uri="{9D8B030D-6E8A-4147-A177-3AD203B41FA5}">
                      <a16:colId xmlns:a16="http://schemas.microsoft.com/office/drawing/2014/main" val="3965720705"/>
                    </a:ext>
                  </a:extLst>
                </a:gridCol>
                <a:gridCol w="931345">
                  <a:extLst>
                    <a:ext uri="{9D8B030D-6E8A-4147-A177-3AD203B41FA5}">
                      <a16:colId xmlns:a16="http://schemas.microsoft.com/office/drawing/2014/main" val="489380101"/>
                    </a:ext>
                  </a:extLst>
                </a:gridCol>
                <a:gridCol w="931345">
                  <a:extLst>
                    <a:ext uri="{9D8B030D-6E8A-4147-A177-3AD203B41FA5}">
                      <a16:colId xmlns:a16="http://schemas.microsoft.com/office/drawing/2014/main" val="33243338"/>
                    </a:ext>
                  </a:extLst>
                </a:gridCol>
                <a:gridCol w="931345">
                  <a:extLst>
                    <a:ext uri="{9D8B030D-6E8A-4147-A177-3AD203B41FA5}">
                      <a16:colId xmlns:a16="http://schemas.microsoft.com/office/drawing/2014/main" val="1997838242"/>
                    </a:ext>
                  </a:extLst>
                </a:gridCol>
                <a:gridCol w="931345">
                  <a:extLst>
                    <a:ext uri="{9D8B030D-6E8A-4147-A177-3AD203B41FA5}">
                      <a16:colId xmlns:a16="http://schemas.microsoft.com/office/drawing/2014/main" val="638531227"/>
                    </a:ext>
                  </a:extLst>
                </a:gridCol>
                <a:gridCol w="931345">
                  <a:extLst>
                    <a:ext uri="{9D8B030D-6E8A-4147-A177-3AD203B41FA5}">
                      <a16:colId xmlns:a16="http://schemas.microsoft.com/office/drawing/2014/main" val="3152393687"/>
                    </a:ext>
                  </a:extLst>
                </a:gridCol>
                <a:gridCol w="931345">
                  <a:extLst>
                    <a:ext uri="{9D8B030D-6E8A-4147-A177-3AD203B41FA5}">
                      <a16:colId xmlns:a16="http://schemas.microsoft.com/office/drawing/2014/main" val="524994438"/>
                    </a:ext>
                  </a:extLst>
                </a:gridCol>
                <a:gridCol w="931345">
                  <a:extLst>
                    <a:ext uri="{9D8B030D-6E8A-4147-A177-3AD203B41FA5}">
                      <a16:colId xmlns:a16="http://schemas.microsoft.com/office/drawing/2014/main" val="228554450"/>
                    </a:ext>
                  </a:extLst>
                </a:gridCol>
                <a:gridCol w="931345">
                  <a:extLst>
                    <a:ext uri="{9D8B030D-6E8A-4147-A177-3AD203B41FA5}">
                      <a16:colId xmlns:a16="http://schemas.microsoft.com/office/drawing/2014/main" val="1141462156"/>
                    </a:ext>
                  </a:extLst>
                </a:gridCol>
                <a:gridCol w="931345">
                  <a:extLst>
                    <a:ext uri="{9D8B030D-6E8A-4147-A177-3AD203B41FA5}">
                      <a16:colId xmlns:a16="http://schemas.microsoft.com/office/drawing/2014/main" val="957992032"/>
                    </a:ext>
                  </a:extLst>
                </a:gridCol>
                <a:gridCol w="931345">
                  <a:extLst>
                    <a:ext uri="{9D8B030D-6E8A-4147-A177-3AD203B41FA5}">
                      <a16:colId xmlns:a16="http://schemas.microsoft.com/office/drawing/2014/main" val="3030185020"/>
                    </a:ext>
                  </a:extLst>
                </a:gridCol>
                <a:gridCol w="931345">
                  <a:extLst>
                    <a:ext uri="{9D8B030D-6E8A-4147-A177-3AD203B41FA5}">
                      <a16:colId xmlns:a16="http://schemas.microsoft.com/office/drawing/2014/main" val="1620807230"/>
                    </a:ext>
                  </a:extLst>
                </a:gridCol>
              </a:tblGrid>
              <a:tr h="97155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6867390"/>
                  </a:ext>
                </a:extLst>
              </a:tr>
              <a:tr h="971550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8948492"/>
                  </a:ext>
                </a:extLst>
              </a:tr>
              <a:tr h="971550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5016546"/>
                  </a:ext>
                </a:extLst>
              </a:tr>
              <a:tr h="971550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1381773"/>
                  </a:ext>
                </a:extLst>
              </a:tr>
              <a:tr h="971550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5807110"/>
                  </a:ext>
                </a:extLst>
              </a:tr>
              <a:tr h="971550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3939228"/>
                  </a:ext>
                </a:extLst>
              </a:tr>
              <a:tr h="971550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26996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C1E385F3-1D46-4062-844D-E52D3773EE60}"/>
              </a:ext>
            </a:extLst>
          </p:cNvPr>
          <p:cNvSpPr txBox="1"/>
          <p:nvPr/>
        </p:nvSpPr>
        <p:spPr>
          <a:xfrm>
            <a:off x="100012" y="28576"/>
            <a:ext cx="1802456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09FA84-3340-44D5-B051-9B9A2CBAE157}"/>
              </a:ext>
            </a:extLst>
          </p:cNvPr>
          <p:cNvSpPr/>
          <p:nvPr/>
        </p:nvSpPr>
        <p:spPr>
          <a:xfrm>
            <a:off x="98801" y="1009106"/>
            <a:ext cx="1830011" cy="2892334"/>
          </a:xfrm>
          <a:prstGeom prst="rect">
            <a:avLst/>
          </a:prstGeom>
          <a:solidFill>
            <a:srgbClr val="57C1B7">
              <a:alpha val="7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888B8CC-5869-4207-A54F-A73288DAD48E}"/>
              </a:ext>
            </a:extLst>
          </p:cNvPr>
          <p:cNvSpPr/>
          <p:nvPr/>
        </p:nvSpPr>
        <p:spPr>
          <a:xfrm>
            <a:off x="2864645" y="991177"/>
            <a:ext cx="1878805" cy="2943514"/>
          </a:xfrm>
          <a:custGeom>
            <a:avLst/>
            <a:gdLst>
              <a:gd name="connsiteX0" fmla="*/ 27709 w 1939636"/>
              <a:gd name="connsiteY0" fmla="*/ 69273 h 2992582"/>
              <a:gd name="connsiteX1" fmla="*/ 69272 w 1939636"/>
              <a:gd name="connsiteY1" fmla="*/ 2008909 h 2992582"/>
              <a:gd name="connsiteX2" fmla="*/ 997527 w 1939636"/>
              <a:gd name="connsiteY2" fmla="*/ 2022764 h 2992582"/>
              <a:gd name="connsiteX3" fmla="*/ 1011381 w 1939636"/>
              <a:gd name="connsiteY3" fmla="*/ 2992582 h 2992582"/>
              <a:gd name="connsiteX4" fmla="*/ 1939636 w 1939636"/>
              <a:gd name="connsiteY4" fmla="*/ 2964873 h 2992582"/>
              <a:gd name="connsiteX5" fmla="*/ 1939636 w 1939636"/>
              <a:gd name="connsiteY5" fmla="*/ 1039091 h 2992582"/>
              <a:gd name="connsiteX6" fmla="*/ 1011381 w 1939636"/>
              <a:gd name="connsiteY6" fmla="*/ 1039091 h 2992582"/>
              <a:gd name="connsiteX7" fmla="*/ 1025236 w 1939636"/>
              <a:gd name="connsiteY7" fmla="*/ 55418 h 2992582"/>
              <a:gd name="connsiteX8" fmla="*/ 0 w 1939636"/>
              <a:gd name="connsiteY8" fmla="*/ 0 h 2992582"/>
              <a:gd name="connsiteX9" fmla="*/ 27709 w 1939636"/>
              <a:gd name="connsiteY9" fmla="*/ 69273 h 2992582"/>
              <a:gd name="connsiteX0" fmla="*/ 138546 w 1939636"/>
              <a:gd name="connsiteY0" fmla="*/ 124691 h 2992582"/>
              <a:gd name="connsiteX1" fmla="*/ 69272 w 1939636"/>
              <a:gd name="connsiteY1" fmla="*/ 2008909 h 2992582"/>
              <a:gd name="connsiteX2" fmla="*/ 997527 w 1939636"/>
              <a:gd name="connsiteY2" fmla="*/ 2022764 h 2992582"/>
              <a:gd name="connsiteX3" fmla="*/ 1011381 w 1939636"/>
              <a:gd name="connsiteY3" fmla="*/ 2992582 h 2992582"/>
              <a:gd name="connsiteX4" fmla="*/ 1939636 w 1939636"/>
              <a:gd name="connsiteY4" fmla="*/ 2964873 h 2992582"/>
              <a:gd name="connsiteX5" fmla="*/ 1939636 w 1939636"/>
              <a:gd name="connsiteY5" fmla="*/ 1039091 h 2992582"/>
              <a:gd name="connsiteX6" fmla="*/ 1011381 w 1939636"/>
              <a:gd name="connsiteY6" fmla="*/ 1039091 h 2992582"/>
              <a:gd name="connsiteX7" fmla="*/ 1025236 w 1939636"/>
              <a:gd name="connsiteY7" fmla="*/ 55418 h 2992582"/>
              <a:gd name="connsiteX8" fmla="*/ 0 w 1939636"/>
              <a:gd name="connsiteY8" fmla="*/ 0 h 2992582"/>
              <a:gd name="connsiteX9" fmla="*/ 138546 w 1939636"/>
              <a:gd name="connsiteY9" fmla="*/ 124691 h 2992582"/>
              <a:gd name="connsiteX0" fmla="*/ 41564 w 1939636"/>
              <a:gd name="connsiteY0" fmla="*/ 124691 h 2992582"/>
              <a:gd name="connsiteX1" fmla="*/ 69272 w 1939636"/>
              <a:gd name="connsiteY1" fmla="*/ 2008909 h 2992582"/>
              <a:gd name="connsiteX2" fmla="*/ 997527 w 1939636"/>
              <a:gd name="connsiteY2" fmla="*/ 2022764 h 2992582"/>
              <a:gd name="connsiteX3" fmla="*/ 1011381 w 1939636"/>
              <a:gd name="connsiteY3" fmla="*/ 2992582 h 2992582"/>
              <a:gd name="connsiteX4" fmla="*/ 1939636 w 1939636"/>
              <a:gd name="connsiteY4" fmla="*/ 2964873 h 2992582"/>
              <a:gd name="connsiteX5" fmla="*/ 1939636 w 1939636"/>
              <a:gd name="connsiteY5" fmla="*/ 1039091 h 2992582"/>
              <a:gd name="connsiteX6" fmla="*/ 1011381 w 1939636"/>
              <a:gd name="connsiteY6" fmla="*/ 1039091 h 2992582"/>
              <a:gd name="connsiteX7" fmla="*/ 1025236 w 1939636"/>
              <a:gd name="connsiteY7" fmla="*/ 55418 h 2992582"/>
              <a:gd name="connsiteX8" fmla="*/ 0 w 1939636"/>
              <a:gd name="connsiteY8" fmla="*/ 0 h 2992582"/>
              <a:gd name="connsiteX9" fmla="*/ 41564 w 1939636"/>
              <a:gd name="connsiteY9" fmla="*/ 124691 h 2992582"/>
              <a:gd name="connsiteX0" fmla="*/ 0 w 1898072"/>
              <a:gd name="connsiteY0" fmla="*/ 110837 h 2978728"/>
              <a:gd name="connsiteX1" fmla="*/ 27708 w 1898072"/>
              <a:gd name="connsiteY1" fmla="*/ 1995055 h 2978728"/>
              <a:gd name="connsiteX2" fmla="*/ 955963 w 1898072"/>
              <a:gd name="connsiteY2" fmla="*/ 2008910 h 2978728"/>
              <a:gd name="connsiteX3" fmla="*/ 969817 w 1898072"/>
              <a:gd name="connsiteY3" fmla="*/ 2978728 h 2978728"/>
              <a:gd name="connsiteX4" fmla="*/ 1898072 w 1898072"/>
              <a:gd name="connsiteY4" fmla="*/ 2951019 h 2978728"/>
              <a:gd name="connsiteX5" fmla="*/ 1898072 w 1898072"/>
              <a:gd name="connsiteY5" fmla="*/ 1025237 h 2978728"/>
              <a:gd name="connsiteX6" fmla="*/ 969817 w 1898072"/>
              <a:gd name="connsiteY6" fmla="*/ 1025237 h 2978728"/>
              <a:gd name="connsiteX7" fmla="*/ 983672 w 1898072"/>
              <a:gd name="connsiteY7" fmla="*/ 41564 h 2978728"/>
              <a:gd name="connsiteX8" fmla="*/ 13854 w 1898072"/>
              <a:gd name="connsiteY8" fmla="*/ 0 h 2978728"/>
              <a:gd name="connsiteX9" fmla="*/ 0 w 1898072"/>
              <a:gd name="connsiteY9" fmla="*/ 110837 h 2978728"/>
              <a:gd name="connsiteX0" fmla="*/ 41564 w 1884218"/>
              <a:gd name="connsiteY0" fmla="*/ 110837 h 2978728"/>
              <a:gd name="connsiteX1" fmla="*/ 13854 w 1884218"/>
              <a:gd name="connsiteY1" fmla="*/ 1995055 h 2978728"/>
              <a:gd name="connsiteX2" fmla="*/ 942109 w 1884218"/>
              <a:gd name="connsiteY2" fmla="*/ 2008910 h 2978728"/>
              <a:gd name="connsiteX3" fmla="*/ 955963 w 1884218"/>
              <a:gd name="connsiteY3" fmla="*/ 2978728 h 2978728"/>
              <a:gd name="connsiteX4" fmla="*/ 1884218 w 1884218"/>
              <a:gd name="connsiteY4" fmla="*/ 2951019 h 2978728"/>
              <a:gd name="connsiteX5" fmla="*/ 1884218 w 1884218"/>
              <a:gd name="connsiteY5" fmla="*/ 1025237 h 2978728"/>
              <a:gd name="connsiteX6" fmla="*/ 955963 w 1884218"/>
              <a:gd name="connsiteY6" fmla="*/ 1025237 h 2978728"/>
              <a:gd name="connsiteX7" fmla="*/ 969818 w 1884218"/>
              <a:gd name="connsiteY7" fmla="*/ 41564 h 2978728"/>
              <a:gd name="connsiteX8" fmla="*/ 0 w 1884218"/>
              <a:gd name="connsiteY8" fmla="*/ 0 h 2978728"/>
              <a:gd name="connsiteX9" fmla="*/ 41564 w 1884218"/>
              <a:gd name="connsiteY9" fmla="*/ 110837 h 2978728"/>
              <a:gd name="connsiteX0" fmla="*/ 0 w 1893454"/>
              <a:gd name="connsiteY0" fmla="*/ 110837 h 2978728"/>
              <a:gd name="connsiteX1" fmla="*/ 23090 w 1893454"/>
              <a:gd name="connsiteY1" fmla="*/ 1995055 h 2978728"/>
              <a:gd name="connsiteX2" fmla="*/ 951345 w 1893454"/>
              <a:gd name="connsiteY2" fmla="*/ 2008910 h 2978728"/>
              <a:gd name="connsiteX3" fmla="*/ 965199 w 1893454"/>
              <a:gd name="connsiteY3" fmla="*/ 2978728 h 2978728"/>
              <a:gd name="connsiteX4" fmla="*/ 1893454 w 1893454"/>
              <a:gd name="connsiteY4" fmla="*/ 2951019 h 2978728"/>
              <a:gd name="connsiteX5" fmla="*/ 1893454 w 1893454"/>
              <a:gd name="connsiteY5" fmla="*/ 1025237 h 2978728"/>
              <a:gd name="connsiteX6" fmla="*/ 965199 w 1893454"/>
              <a:gd name="connsiteY6" fmla="*/ 1025237 h 2978728"/>
              <a:gd name="connsiteX7" fmla="*/ 979054 w 1893454"/>
              <a:gd name="connsiteY7" fmla="*/ 41564 h 2978728"/>
              <a:gd name="connsiteX8" fmla="*/ 9236 w 1893454"/>
              <a:gd name="connsiteY8" fmla="*/ 0 h 2978728"/>
              <a:gd name="connsiteX9" fmla="*/ 0 w 1893454"/>
              <a:gd name="connsiteY9" fmla="*/ 110837 h 2978728"/>
              <a:gd name="connsiteX0" fmla="*/ 0 w 1893454"/>
              <a:gd name="connsiteY0" fmla="*/ 69273 h 2937164"/>
              <a:gd name="connsiteX1" fmla="*/ 23090 w 1893454"/>
              <a:gd name="connsiteY1" fmla="*/ 1953491 h 2937164"/>
              <a:gd name="connsiteX2" fmla="*/ 951345 w 1893454"/>
              <a:gd name="connsiteY2" fmla="*/ 1967346 h 2937164"/>
              <a:gd name="connsiteX3" fmla="*/ 965199 w 1893454"/>
              <a:gd name="connsiteY3" fmla="*/ 2937164 h 2937164"/>
              <a:gd name="connsiteX4" fmla="*/ 1893454 w 1893454"/>
              <a:gd name="connsiteY4" fmla="*/ 2909455 h 2937164"/>
              <a:gd name="connsiteX5" fmla="*/ 1893454 w 1893454"/>
              <a:gd name="connsiteY5" fmla="*/ 983673 h 2937164"/>
              <a:gd name="connsiteX6" fmla="*/ 965199 w 1893454"/>
              <a:gd name="connsiteY6" fmla="*/ 983673 h 2937164"/>
              <a:gd name="connsiteX7" fmla="*/ 979054 w 1893454"/>
              <a:gd name="connsiteY7" fmla="*/ 0 h 2937164"/>
              <a:gd name="connsiteX8" fmla="*/ 9236 w 1893454"/>
              <a:gd name="connsiteY8" fmla="*/ 2886 h 2937164"/>
              <a:gd name="connsiteX9" fmla="*/ 0 w 1893454"/>
              <a:gd name="connsiteY9" fmla="*/ 69273 h 2937164"/>
              <a:gd name="connsiteX0" fmla="*/ 0 w 1893454"/>
              <a:gd name="connsiteY0" fmla="*/ 75623 h 2943514"/>
              <a:gd name="connsiteX1" fmla="*/ 23090 w 1893454"/>
              <a:gd name="connsiteY1" fmla="*/ 1959841 h 2943514"/>
              <a:gd name="connsiteX2" fmla="*/ 951345 w 1893454"/>
              <a:gd name="connsiteY2" fmla="*/ 1973696 h 2943514"/>
              <a:gd name="connsiteX3" fmla="*/ 965199 w 1893454"/>
              <a:gd name="connsiteY3" fmla="*/ 2943514 h 2943514"/>
              <a:gd name="connsiteX4" fmla="*/ 1893454 w 1893454"/>
              <a:gd name="connsiteY4" fmla="*/ 2915805 h 2943514"/>
              <a:gd name="connsiteX5" fmla="*/ 1893454 w 1893454"/>
              <a:gd name="connsiteY5" fmla="*/ 990023 h 2943514"/>
              <a:gd name="connsiteX6" fmla="*/ 965199 w 1893454"/>
              <a:gd name="connsiteY6" fmla="*/ 990023 h 2943514"/>
              <a:gd name="connsiteX7" fmla="*/ 947304 w 1893454"/>
              <a:gd name="connsiteY7" fmla="*/ 0 h 2943514"/>
              <a:gd name="connsiteX8" fmla="*/ 9236 w 1893454"/>
              <a:gd name="connsiteY8" fmla="*/ 9236 h 2943514"/>
              <a:gd name="connsiteX9" fmla="*/ 0 w 1893454"/>
              <a:gd name="connsiteY9" fmla="*/ 75623 h 2943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93454" h="2943514">
                <a:moveTo>
                  <a:pt x="0" y="75623"/>
                </a:moveTo>
                <a:lnTo>
                  <a:pt x="23090" y="1959841"/>
                </a:lnTo>
                <a:lnTo>
                  <a:pt x="951345" y="1973696"/>
                </a:lnTo>
                <a:lnTo>
                  <a:pt x="965199" y="2943514"/>
                </a:lnTo>
                <a:lnTo>
                  <a:pt x="1893454" y="2915805"/>
                </a:lnTo>
                <a:lnTo>
                  <a:pt x="1893454" y="990023"/>
                </a:lnTo>
                <a:lnTo>
                  <a:pt x="965199" y="990023"/>
                </a:lnTo>
                <a:lnTo>
                  <a:pt x="947304" y="0"/>
                </a:lnTo>
                <a:lnTo>
                  <a:pt x="9236" y="9236"/>
                </a:lnTo>
                <a:lnTo>
                  <a:pt x="0" y="75623"/>
                </a:lnTo>
                <a:close/>
              </a:path>
            </a:pathLst>
          </a:custGeom>
          <a:solidFill>
            <a:srgbClr val="ABD7F2">
              <a:alpha val="74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8699DC17-E7E0-4B53-93F4-427BE7653887}"/>
              </a:ext>
            </a:extLst>
          </p:cNvPr>
          <p:cNvSpPr/>
          <p:nvPr/>
        </p:nvSpPr>
        <p:spPr>
          <a:xfrm>
            <a:off x="5643563" y="991177"/>
            <a:ext cx="3745200" cy="2910263"/>
          </a:xfrm>
          <a:custGeom>
            <a:avLst/>
            <a:gdLst>
              <a:gd name="connsiteX0" fmla="*/ 900556 w 3736108"/>
              <a:gd name="connsiteY0" fmla="*/ 0 h 2910263"/>
              <a:gd name="connsiteX1" fmla="*/ 3736108 w 3736108"/>
              <a:gd name="connsiteY1" fmla="*/ 0 h 2910263"/>
              <a:gd name="connsiteX2" fmla="*/ 3736108 w 3736108"/>
              <a:gd name="connsiteY2" fmla="*/ 2910263 h 2910263"/>
              <a:gd name="connsiteX3" fmla="*/ 0 w 3736108"/>
              <a:gd name="connsiteY3" fmla="*/ 2910263 h 2910263"/>
              <a:gd name="connsiteX4" fmla="*/ 0 w 3736108"/>
              <a:gd name="connsiteY4" fmla="*/ 976174 h 2910263"/>
              <a:gd name="connsiteX5" fmla="*/ 900556 w 3736108"/>
              <a:gd name="connsiteY5" fmla="*/ 976174 h 2910263"/>
              <a:gd name="connsiteX0" fmla="*/ 900556 w 3736108"/>
              <a:gd name="connsiteY0" fmla="*/ 0 h 2910263"/>
              <a:gd name="connsiteX1" fmla="*/ 3736108 w 3736108"/>
              <a:gd name="connsiteY1" fmla="*/ 0 h 2910263"/>
              <a:gd name="connsiteX2" fmla="*/ 3736108 w 3736108"/>
              <a:gd name="connsiteY2" fmla="*/ 2910263 h 2910263"/>
              <a:gd name="connsiteX3" fmla="*/ 0 w 3736108"/>
              <a:gd name="connsiteY3" fmla="*/ 2910263 h 2910263"/>
              <a:gd name="connsiteX4" fmla="*/ 0 w 3736108"/>
              <a:gd name="connsiteY4" fmla="*/ 976174 h 2910263"/>
              <a:gd name="connsiteX5" fmla="*/ 976571 w 3736108"/>
              <a:gd name="connsiteY5" fmla="*/ 976174 h 2910263"/>
              <a:gd name="connsiteX6" fmla="*/ 900556 w 3736108"/>
              <a:gd name="connsiteY6" fmla="*/ 0 h 2910263"/>
              <a:gd name="connsiteX0" fmla="*/ 953767 w 3736108"/>
              <a:gd name="connsiteY0" fmla="*/ 0 h 2910263"/>
              <a:gd name="connsiteX1" fmla="*/ 3736108 w 3736108"/>
              <a:gd name="connsiteY1" fmla="*/ 0 h 2910263"/>
              <a:gd name="connsiteX2" fmla="*/ 3736108 w 3736108"/>
              <a:gd name="connsiteY2" fmla="*/ 2910263 h 2910263"/>
              <a:gd name="connsiteX3" fmla="*/ 0 w 3736108"/>
              <a:gd name="connsiteY3" fmla="*/ 2910263 h 2910263"/>
              <a:gd name="connsiteX4" fmla="*/ 0 w 3736108"/>
              <a:gd name="connsiteY4" fmla="*/ 976174 h 2910263"/>
              <a:gd name="connsiteX5" fmla="*/ 976571 w 3736108"/>
              <a:gd name="connsiteY5" fmla="*/ 976174 h 2910263"/>
              <a:gd name="connsiteX6" fmla="*/ 953767 w 3736108"/>
              <a:gd name="connsiteY6" fmla="*/ 0 h 2910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6108" h="2910263">
                <a:moveTo>
                  <a:pt x="953767" y="0"/>
                </a:moveTo>
                <a:lnTo>
                  <a:pt x="3736108" y="0"/>
                </a:lnTo>
                <a:lnTo>
                  <a:pt x="3736108" y="2910263"/>
                </a:lnTo>
                <a:lnTo>
                  <a:pt x="0" y="2910263"/>
                </a:lnTo>
                <a:lnTo>
                  <a:pt x="0" y="976174"/>
                </a:lnTo>
                <a:lnTo>
                  <a:pt x="976571" y="976174"/>
                </a:lnTo>
                <a:cubicBezTo>
                  <a:pt x="976571" y="650783"/>
                  <a:pt x="953767" y="325391"/>
                  <a:pt x="953767" y="0"/>
                </a:cubicBezTo>
                <a:close/>
              </a:path>
            </a:pathLst>
          </a:custGeom>
          <a:solidFill>
            <a:srgbClr val="FFABB0">
              <a:alpha val="68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AFCC8F91-F2CD-407F-9807-5CA851E1FDE1}"/>
              </a:ext>
            </a:extLst>
          </p:cNvPr>
          <p:cNvSpPr/>
          <p:nvPr/>
        </p:nvSpPr>
        <p:spPr>
          <a:xfrm>
            <a:off x="6601271" y="2951018"/>
            <a:ext cx="5567623" cy="3885622"/>
          </a:xfrm>
          <a:custGeom>
            <a:avLst/>
            <a:gdLst>
              <a:gd name="connsiteX0" fmla="*/ 4632014 w 5560276"/>
              <a:gd name="connsiteY0" fmla="*/ 0 h 3885622"/>
              <a:gd name="connsiteX1" fmla="*/ 5560276 w 5560276"/>
              <a:gd name="connsiteY1" fmla="*/ 0 h 3885622"/>
              <a:gd name="connsiteX2" fmla="*/ 5560276 w 5560276"/>
              <a:gd name="connsiteY2" fmla="*/ 3885622 h 3885622"/>
              <a:gd name="connsiteX3" fmla="*/ 0 w 5560276"/>
              <a:gd name="connsiteY3" fmla="*/ 3885622 h 3885622"/>
              <a:gd name="connsiteX4" fmla="*/ 0 w 5560276"/>
              <a:gd name="connsiteY4" fmla="*/ 2888085 h 3885622"/>
              <a:gd name="connsiteX5" fmla="*/ 4632014 w 5560276"/>
              <a:gd name="connsiteY5" fmla="*/ 2888085 h 3885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60276" h="3885622">
                <a:moveTo>
                  <a:pt x="4632014" y="0"/>
                </a:moveTo>
                <a:lnTo>
                  <a:pt x="5560276" y="0"/>
                </a:lnTo>
                <a:lnTo>
                  <a:pt x="5560276" y="3885622"/>
                </a:lnTo>
                <a:lnTo>
                  <a:pt x="0" y="3885622"/>
                </a:lnTo>
                <a:lnTo>
                  <a:pt x="0" y="2888085"/>
                </a:lnTo>
                <a:lnTo>
                  <a:pt x="4632014" y="2888085"/>
                </a:lnTo>
                <a:close/>
              </a:path>
            </a:pathLst>
          </a:custGeom>
          <a:solidFill>
            <a:srgbClr val="F2CB04">
              <a:alpha val="76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6DBE6DF-1D04-4257-8D89-2F51FD3D8D41}"/>
              </a:ext>
            </a:extLst>
          </p:cNvPr>
          <p:cNvGrpSpPr/>
          <p:nvPr/>
        </p:nvGrpSpPr>
        <p:grpSpPr>
          <a:xfrm rot="5400000">
            <a:off x="2340673" y="4350803"/>
            <a:ext cx="2959163" cy="1960688"/>
            <a:chOff x="2782547" y="4864040"/>
            <a:chExt cx="2870108" cy="1974196"/>
          </a:xfrm>
          <a:solidFill>
            <a:srgbClr val="FE554E">
              <a:alpha val="77000"/>
            </a:srgbClr>
          </a:solidFill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45F8D55B-6767-423D-8790-8D4132DF76E5}"/>
                </a:ext>
              </a:extLst>
            </p:cNvPr>
            <p:cNvSpPr/>
            <p:nvPr/>
          </p:nvSpPr>
          <p:spPr>
            <a:xfrm>
              <a:off x="3769789" y="4864040"/>
              <a:ext cx="1882866" cy="196538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ight Triangle 18">
              <a:extLst>
                <a:ext uri="{FF2B5EF4-FFF2-40B4-BE49-F238E27FC236}">
                  <a16:creationId xmlns:a16="http://schemas.microsoft.com/office/drawing/2014/main" id="{A520B5A5-9B69-4DCA-883F-8822854C75EA}"/>
                </a:ext>
              </a:extLst>
            </p:cNvPr>
            <p:cNvSpPr/>
            <p:nvPr/>
          </p:nvSpPr>
          <p:spPr>
            <a:xfrm rot="16200000">
              <a:off x="2301731" y="5372566"/>
              <a:ext cx="1946486" cy="984854"/>
            </a:xfrm>
            <a:prstGeom prst="rt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161E0D0D-223F-479A-93E2-BC8A354A2248}"/>
              </a:ext>
            </a:extLst>
          </p:cNvPr>
          <p:cNvSpPr/>
          <p:nvPr/>
        </p:nvSpPr>
        <p:spPr>
          <a:xfrm>
            <a:off x="10298549" y="983556"/>
            <a:ext cx="1893454" cy="990023"/>
          </a:xfrm>
          <a:prstGeom prst="triangle">
            <a:avLst/>
          </a:prstGeom>
          <a:solidFill>
            <a:srgbClr val="C189EC">
              <a:alpha val="76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F896AB3-CE8C-40A4-93D7-4F12949B22F3}"/>
              </a:ext>
            </a:extLst>
          </p:cNvPr>
          <p:cNvSpPr/>
          <p:nvPr/>
        </p:nvSpPr>
        <p:spPr>
          <a:xfrm>
            <a:off x="84510" y="5306291"/>
            <a:ext cx="1858590" cy="542603"/>
          </a:xfrm>
          <a:prstGeom prst="rect">
            <a:avLst/>
          </a:prstGeom>
          <a:solidFill>
            <a:srgbClr val="E82080">
              <a:alpha val="72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5853063-8308-434D-AF84-32EE04C905FD}"/>
              </a:ext>
            </a:extLst>
          </p:cNvPr>
          <p:cNvSpPr txBox="1"/>
          <p:nvPr/>
        </p:nvSpPr>
        <p:spPr>
          <a:xfrm>
            <a:off x="3103418" y="180107"/>
            <a:ext cx="7195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আকৃতিগুলোর প্রত্যেকের ক্ষেত্রফল কত বর্গ সেমি?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E16B3A74-E377-4E07-8136-9E504AD37385}"/>
              </a:ext>
            </a:extLst>
          </p:cNvPr>
          <p:cNvSpPr/>
          <p:nvPr/>
        </p:nvSpPr>
        <p:spPr>
          <a:xfrm>
            <a:off x="1932097" y="1095647"/>
            <a:ext cx="765840" cy="7658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F4D9BECD-ED8C-4DF3-BEC9-993991B7D317}"/>
              </a:ext>
            </a:extLst>
          </p:cNvPr>
          <p:cNvSpPr/>
          <p:nvPr/>
        </p:nvSpPr>
        <p:spPr>
          <a:xfrm>
            <a:off x="3788611" y="1164917"/>
            <a:ext cx="765840" cy="7658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E6CA282E-1F24-434A-B011-DDAA06A357EA}"/>
              </a:ext>
            </a:extLst>
          </p:cNvPr>
          <p:cNvSpPr/>
          <p:nvPr/>
        </p:nvSpPr>
        <p:spPr>
          <a:xfrm>
            <a:off x="5645125" y="1234187"/>
            <a:ext cx="765840" cy="7658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18EE70C6-EB21-42CA-ACB2-5B44D2A21BC1}"/>
              </a:ext>
            </a:extLst>
          </p:cNvPr>
          <p:cNvSpPr/>
          <p:nvPr/>
        </p:nvSpPr>
        <p:spPr>
          <a:xfrm>
            <a:off x="10411095" y="167374"/>
            <a:ext cx="765840" cy="7658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ঘ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8B46A850-2F0F-462C-93D8-2C94C6A7BCC6}"/>
              </a:ext>
            </a:extLst>
          </p:cNvPr>
          <p:cNvSpPr/>
          <p:nvPr/>
        </p:nvSpPr>
        <p:spPr>
          <a:xfrm>
            <a:off x="10411095" y="5032678"/>
            <a:ext cx="765840" cy="7658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ঙ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4FDDA037-20B7-4FD9-A312-5695B34D4674}"/>
              </a:ext>
            </a:extLst>
          </p:cNvPr>
          <p:cNvSpPr/>
          <p:nvPr/>
        </p:nvSpPr>
        <p:spPr>
          <a:xfrm>
            <a:off x="4824891" y="5032678"/>
            <a:ext cx="765840" cy="7658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চ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B52595D9-1C15-4060-A2A3-2B871B19245A}"/>
              </a:ext>
            </a:extLst>
          </p:cNvPr>
          <p:cNvSpPr/>
          <p:nvPr/>
        </p:nvSpPr>
        <p:spPr>
          <a:xfrm>
            <a:off x="-13200" y="4100043"/>
            <a:ext cx="765840" cy="7658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8E5DC2F-2EF7-4DDD-ABF4-BB355E07B67E}"/>
              </a:ext>
            </a:extLst>
          </p:cNvPr>
          <p:cNvSpPr txBox="1"/>
          <p:nvPr/>
        </p:nvSpPr>
        <p:spPr>
          <a:xfrm>
            <a:off x="100012" y="2202873"/>
            <a:ext cx="16898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৬ বর্গ সেমি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A88E5971-8AA9-4DB8-8777-10001985D38C}"/>
              </a:ext>
            </a:extLst>
          </p:cNvPr>
          <p:cNvSpPr txBox="1"/>
          <p:nvPr/>
        </p:nvSpPr>
        <p:spPr>
          <a:xfrm>
            <a:off x="2864646" y="2104094"/>
            <a:ext cx="16898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৪ বর্গ সেমি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CDB06446-65BB-4CE5-A89A-C56C57B23CF7}"/>
              </a:ext>
            </a:extLst>
          </p:cNvPr>
          <p:cNvSpPr txBox="1"/>
          <p:nvPr/>
        </p:nvSpPr>
        <p:spPr>
          <a:xfrm>
            <a:off x="6655025" y="2162885"/>
            <a:ext cx="16898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১১ বর্গ সেমি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11E1A9C2-91EB-4E7F-B352-68250075E374}"/>
              </a:ext>
            </a:extLst>
          </p:cNvPr>
          <p:cNvSpPr txBox="1"/>
          <p:nvPr/>
        </p:nvSpPr>
        <p:spPr>
          <a:xfrm>
            <a:off x="10298544" y="2104094"/>
            <a:ext cx="16898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 বর্গ সেমি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13FF5621-5BAE-4B1D-B5A1-55FA6441C591}"/>
              </a:ext>
            </a:extLst>
          </p:cNvPr>
          <p:cNvSpPr txBox="1"/>
          <p:nvPr/>
        </p:nvSpPr>
        <p:spPr>
          <a:xfrm>
            <a:off x="9160952" y="6069899"/>
            <a:ext cx="16898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৯ বর্গ সেমি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96FB1B19-2664-4034-8D8B-D824CFFF2992}"/>
              </a:ext>
            </a:extLst>
          </p:cNvPr>
          <p:cNvSpPr txBox="1"/>
          <p:nvPr/>
        </p:nvSpPr>
        <p:spPr>
          <a:xfrm>
            <a:off x="2913665" y="4992817"/>
            <a:ext cx="16898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৫ বর্গ সেমি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ADDFDEE2-4F94-4D53-949A-872A5CCF8D04}"/>
              </a:ext>
            </a:extLst>
          </p:cNvPr>
          <p:cNvSpPr txBox="1"/>
          <p:nvPr/>
        </p:nvSpPr>
        <p:spPr>
          <a:xfrm>
            <a:off x="89930" y="5955871"/>
            <a:ext cx="16898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 বর্গ সেমি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934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108" grpId="0"/>
      <p:bldP spid="109" grpId="0"/>
      <p:bldP spid="110" grpId="0"/>
      <p:bldP spid="111" grpId="0"/>
      <p:bldP spid="114" grpId="0"/>
      <p:bldP spid="1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>
            <a:extLst>
              <a:ext uri="{FF2B5EF4-FFF2-40B4-BE49-F238E27FC236}">
                <a16:creationId xmlns:a16="http://schemas.microsoft.com/office/drawing/2014/main" id="{2D7E1106-A229-47D5-8817-6A9137EA1EA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90102" y="1729837"/>
            <a:ext cx="1095208" cy="112522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FC593D8-DC65-4032-AD2A-41C20230412B}"/>
              </a:ext>
            </a:extLst>
          </p:cNvPr>
          <p:cNvSpPr/>
          <p:nvPr/>
        </p:nvSpPr>
        <p:spPr>
          <a:xfrm>
            <a:off x="688495" y="1598273"/>
            <a:ext cx="3714784" cy="2892334"/>
          </a:xfrm>
          <a:prstGeom prst="rect">
            <a:avLst/>
          </a:prstGeom>
          <a:solidFill>
            <a:srgbClr val="57C1B7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B24BDF1-B0DD-4749-A34A-9D8149C64673}"/>
              </a:ext>
            </a:extLst>
          </p:cNvPr>
          <p:cNvCxnSpPr>
            <a:cxnSpLocks/>
          </p:cNvCxnSpPr>
          <p:nvPr/>
        </p:nvCxnSpPr>
        <p:spPr>
          <a:xfrm>
            <a:off x="1617191" y="1612115"/>
            <a:ext cx="0" cy="28923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B349269-A05A-4E76-B343-5B01D966A3D8}"/>
              </a:ext>
            </a:extLst>
          </p:cNvPr>
          <p:cNvCxnSpPr>
            <a:cxnSpLocks/>
          </p:cNvCxnSpPr>
          <p:nvPr/>
        </p:nvCxnSpPr>
        <p:spPr>
          <a:xfrm>
            <a:off x="2545887" y="1612115"/>
            <a:ext cx="0" cy="28923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49C16E3-E39C-492A-A728-D56F8D16CEB8}"/>
              </a:ext>
            </a:extLst>
          </p:cNvPr>
          <p:cNvCxnSpPr>
            <a:cxnSpLocks/>
          </p:cNvCxnSpPr>
          <p:nvPr/>
        </p:nvCxnSpPr>
        <p:spPr>
          <a:xfrm>
            <a:off x="3474583" y="1612115"/>
            <a:ext cx="0" cy="28923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BE88DD2-F67A-47B2-A06B-EBA7FD56504D}"/>
              </a:ext>
            </a:extLst>
          </p:cNvPr>
          <p:cNvCxnSpPr>
            <a:cxnSpLocks/>
          </p:cNvCxnSpPr>
          <p:nvPr/>
        </p:nvCxnSpPr>
        <p:spPr>
          <a:xfrm flipH="1">
            <a:off x="654777" y="3521823"/>
            <a:ext cx="376720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B9E40B6-D540-4C9B-B0D9-5B3B4868CF71}"/>
              </a:ext>
            </a:extLst>
          </p:cNvPr>
          <p:cNvCxnSpPr>
            <a:cxnSpLocks/>
          </p:cNvCxnSpPr>
          <p:nvPr/>
        </p:nvCxnSpPr>
        <p:spPr>
          <a:xfrm flipH="1">
            <a:off x="671636" y="2553038"/>
            <a:ext cx="373348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10C6348-A760-4E58-BAEA-7B50EBFF99FC}"/>
              </a:ext>
            </a:extLst>
          </p:cNvPr>
          <p:cNvCxnSpPr/>
          <p:nvPr/>
        </p:nvCxnSpPr>
        <p:spPr>
          <a:xfrm>
            <a:off x="671636" y="4663788"/>
            <a:ext cx="3750343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5590457-7D19-4385-95D8-525FA5B06E35}"/>
              </a:ext>
            </a:extLst>
          </p:cNvPr>
          <p:cNvCxnSpPr>
            <a:cxnSpLocks/>
          </p:cNvCxnSpPr>
          <p:nvPr/>
        </p:nvCxnSpPr>
        <p:spPr>
          <a:xfrm rot="5400000">
            <a:off x="3178889" y="3015035"/>
            <a:ext cx="2817688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FD497C79-5BC1-47F6-B33E-421E7D96181C}"/>
              </a:ext>
            </a:extLst>
          </p:cNvPr>
          <p:cNvSpPr txBox="1"/>
          <p:nvPr/>
        </p:nvSpPr>
        <p:spPr>
          <a:xfrm>
            <a:off x="1867450" y="4656870"/>
            <a:ext cx="11222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৪ সেমি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F9CDD4E-9C57-4E55-B19E-FB0EBD6E278E}"/>
              </a:ext>
            </a:extLst>
          </p:cNvPr>
          <p:cNvSpPr txBox="1"/>
          <p:nvPr/>
        </p:nvSpPr>
        <p:spPr>
          <a:xfrm rot="16200000">
            <a:off x="4282262" y="2744521"/>
            <a:ext cx="11222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৩ সেমি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1EAB0B1-A82E-4BD3-9FF9-E99E15C5FCA6}"/>
              </a:ext>
            </a:extLst>
          </p:cNvPr>
          <p:cNvSpPr/>
          <p:nvPr/>
        </p:nvSpPr>
        <p:spPr>
          <a:xfrm>
            <a:off x="671636" y="1594753"/>
            <a:ext cx="926851" cy="2884416"/>
          </a:xfrm>
          <a:prstGeom prst="rect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62E51C5-8E31-4B12-87F6-869FD365999E}"/>
              </a:ext>
            </a:extLst>
          </p:cNvPr>
          <p:cNvSpPr txBox="1"/>
          <p:nvPr/>
        </p:nvSpPr>
        <p:spPr>
          <a:xfrm>
            <a:off x="605743" y="111269"/>
            <a:ext cx="10353187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হিসাব করে নিচের আয়তটির ক্ষেত্রফল কীভবে নির্ণয় করা যায় তা নিয়ে চিন্তা করঃ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A9E80FB-FB68-4AB3-8477-36A179532E29}"/>
              </a:ext>
            </a:extLst>
          </p:cNvPr>
          <p:cNvCxnSpPr>
            <a:cxnSpLocks/>
          </p:cNvCxnSpPr>
          <p:nvPr/>
        </p:nvCxnSpPr>
        <p:spPr>
          <a:xfrm>
            <a:off x="588780" y="3488621"/>
            <a:ext cx="0" cy="1015426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681FA599-BF97-4EEC-ABA4-A72BCB090A1A}"/>
              </a:ext>
            </a:extLst>
          </p:cNvPr>
          <p:cNvSpPr txBox="1"/>
          <p:nvPr/>
        </p:nvSpPr>
        <p:spPr>
          <a:xfrm>
            <a:off x="736117" y="3074914"/>
            <a:ext cx="845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১ সেমি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F72EE1E-6D70-4474-BCDE-3232E9EB9510}"/>
              </a:ext>
            </a:extLst>
          </p:cNvPr>
          <p:cNvSpPr txBox="1"/>
          <p:nvPr/>
        </p:nvSpPr>
        <p:spPr>
          <a:xfrm rot="16200000">
            <a:off x="84454" y="3763475"/>
            <a:ext cx="845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১ সেমি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283D917E-61D3-4D12-8A40-E6BD6040AC7C}"/>
              </a:ext>
            </a:extLst>
          </p:cNvPr>
          <p:cNvCxnSpPr>
            <a:cxnSpLocks/>
          </p:cNvCxnSpPr>
          <p:nvPr/>
        </p:nvCxnSpPr>
        <p:spPr>
          <a:xfrm rot="5400000">
            <a:off x="1148635" y="2923053"/>
            <a:ext cx="0" cy="1015426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Speech Bubble: Rectangle with Corners Rounded 40">
            <a:extLst>
              <a:ext uri="{FF2B5EF4-FFF2-40B4-BE49-F238E27FC236}">
                <a16:creationId xmlns:a16="http://schemas.microsoft.com/office/drawing/2014/main" id="{E84E2D6C-57A4-42D6-A612-F6B5C345F6BE}"/>
              </a:ext>
            </a:extLst>
          </p:cNvPr>
          <p:cNvSpPr/>
          <p:nvPr/>
        </p:nvSpPr>
        <p:spPr>
          <a:xfrm>
            <a:off x="5314950" y="971550"/>
            <a:ext cx="6643681" cy="761296"/>
          </a:xfrm>
          <a:prstGeom prst="wedgeRoundRectCallout">
            <a:avLst>
              <a:gd name="adj1" fmla="val 39812"/>
              <a:gd name="adj2" fmla="val 113172"/>
              <a:gd name="adj3" fmla="val 16667"/>
            </a:avLst>
          </a:prstGeom>
          <a:solidFill>
            <a:srgbClr val="C189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টি বর্গ খাড়াভাবে রাখা, এমন ৪ টি স্তুপ রয়েছে। </a:t>
            </a:r>
            <a:endParaRPr lang="en-US" sz="3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FCD36A2A-A4B0-4667-B7BA-A7008D393EC0}"/>
                  </a:ext>
                </a:extLst>
              </p:cNvPr>
              <p:cNvSpPr txBox="1"/>
              <p:nvPr/>
            </p:nvSpPr>
            <p:spPr>
              <a:xfrm>
                <a:off x="5421511" y="2897955"/>
                <a:ext cx="5732627" cy="584775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গাণিতিক বাক্যঃ           </a:t>
                </a:r>
                <a14:m>
                  <m:oMath xmlns:m="http://schemas.openxmlformats.org/officeDocument/2006/math">
                    <m:r>
                      <a:rPr lang="bn-BD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=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FCD36A2A-A4B0-4667-B7BA-A7008D393E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1511" y="2897955"/>
                <a:ext cx="5732627" cy="584775"/>
              </a:xfrm>
              <a:prstGeom prst="rect">
                <a:avLst/>
              </a:prstGeom>
              <a:blipFill>
                <a:blip r:embed="rId3"/>
                <a:stretch>
                  <a:fillRect l="-2654" t="-12371" b="-32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 42">
            <a:extLst>
              <a:ext uri="{FF2B5EF4-FFF2-40B4-BE49-F238E27FC236}">
                <a16:creationId xmlns:a16="http://schemas.microsoft.com/office/drawing/2014/main" id="{ED0E5ADC-895D-4EB3-86E0-2307B7508C85}"/>
              </a:ext>
            </a:extLst>
          </p:cNvPr>
          <p:cNvSpPr/>
          <p:nvPr/>
        </p:nvSpPr>
        <p:spPr>
          <a:xfrm>
            <a:off x="7617252" y="2888186"/>
            <a:ext cx="812376" cy="6088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99D666D-17EA-4230-90D0-C2BF2E4FC12A}"/>
              </a:ext>
            </a:extLst>
          </p:cNvPr>
          <p:cNvSpPr/>
          <p:nvPr/>
        </p:nvSpPr>
        <p:spPr>
          <a:xfrm>
            <a:off x="9003347" y="2889176"/>
            <a:ext cx="812376" cy="6088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1B50A16-C386-4D24-90D8-2E5A41D78DEF}"/>
              </a:ext>
            </a:extLst>
          </p:cNvPr>
          <p:cNvSpPr/>
          <p:nvPr/>
        </p:nvSpPr>
        <p:spPr>
          <a:xfrm>
            <a:off x="10341762" y="2889176"/>
            <a:ext cx="812376" cy="6088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EB30FDC-E9FA-400C-BF3B-87950F401741}"/>
              </a:ext>
            </a:extLst>
          </p:cNvPr>
          <p:cNvSpPr txBox="1"/>
          <p:nvPr/>
        </p:nvSpPr>
        <p:spPr>
          <a:xfrm>
            <a:off x="9199474" y="2935393"/>
            <a:ext cx="443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1F40975-B226-4792-B39C-CA91C462FD13}"/>
              </a:ext>
            </a:extLst>
          </p:cNvPr>
          <p:cNvSpPr txBox="1"/>
          <p:nvPr/>
        </p:nvSpPr>
        <p:spPr>
          <a:xfrm>
            <a:off x="10439620" y="2930631"/>
            <a:ext cx="584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১২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9F9CA30-078A-4593-B718-BA1ACE0C4F42}"/>
              </a:ext>
            </a:extLst>
          </p:cNvPr>
          <p:cNvSpPr txBox="1"/>
          <p:nvPr/>
        </p:nvSpPr>
        <p:spPr>
          <a:xfrm>
            <a:off x="5378651" y="3885259"/>
            <a:ext cx="5018108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আয়তটির ক্ষেত্রফলঃ           বর্গ সেমি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BE0D215-33EE-4D0B-89A5-2275372AF619}"/>
              </a:ext>
            </a:extLst>
          </p:cNvPr>
          <p:cNvSpPr/>
          <p:nvPr/>
        </p:nvSpPr>
        <p:spPr>
          <a:xfrm>
            <a:off x="8049587" y="3869981"/>
            <a:ext cx="812376" cy="5974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9A8086F-E9A7-4E93-96CD-16F62D0EC96D}"/>
              </a:ext>
            </a:extLst>
          </p:cNvPr>
          <p:cNvSpPr txBox="1"/>
          <p:nvPr/>
        </p:nvSpPr>
        <p:spPr>
          <a:xfrm>
            <a:off x="8149101" y="3888256"/>
            <a:ext cx="584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১২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5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6" grpId="0" animBg="1"/>
      <p:bldP spid="38" grpId="0"/>
      <p:bldP spid="39" grpId="0"/>
      <p:bldP spid="41" grpId="0" animBg="1"/>
      <p:bldP spid="48" grpId="0" animBg="1"/>
      <p:bldP spid="43" grpId="0" animBg="1"/>
      <p:bldP spid="50" grpId="0" animBg="1"/>
      <p:bldP spid="51" grpId="0" animBg="1"/>
      <p:bldP spid="44" grpId="0"/>
      <p:bldP spid="53" grpId="0"/>
      <p:bldP spid="54" grpId="0" animBg="1"/>
      <p:bldP spid="55" grpId="0" animBg="1"/>
      <p:bldP spid="5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1E385F3-1D46-4062-844D-E52D3773EE60}"/>
              </a:ext>
            </a:extLst>
          </p:cNvPr>
          <p:cNvSpPr txBox="1"/>
          <p:nvPr/>
        </p:nvSpPr>
        <p:spPr>
          <a:xfrm>
            <a:off x="100012" y="28576"/>
            <a:ext cx="1689805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CFAF40A-C2BF-458F-AA5B-C8173A441F1A}"/>
              </a:ext>
            </a:extLst>
          </p:cNvPr>
          <p:cNvSpPr/>
          <p:nvPr/>
        </p:nvSpPr>
        <p:spPr>
          <a:xfrm>
            <a:off x="320819" y="1358607"/>
            <a:ext cx="2853596" cy="2853596"/>
          </a:xfrm>
          <a:prstGeom prst="rect">
            <a:avLst/>
          </a:prstGeom>
          <a:solidFill>
            <a:srgbClr val="21A4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C4EE52E-18F1-4528-9177-D11789054EB3}"/>
              </a:ext>
            </a:extLst>
          </p:cNvPr>
          <p:cNvCxnSpPr>
            <a:cxnSpLocks/>
          </p:cNvCxnSpPr>
          <p:nvPr/>
        </p:nvCxnSpPr>
        <p:spPr>
          <a:xfrm>
            <a:off x="320819" y="4373269"/>
            <a:ext cx="2853596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FCAB99C-9A01-4320-9B29-3D2646533247}"/>
              </a:ext>
            </a:extLst>
          </p:cNvPr>
          <p:cNvCxnSpPr>
            <a:cxnSpLocks/>
          </p:cNvCxnSpPr>
          <p:nvPr/>
        </p:nvCxnSpPr>
        <p:spPr>
          <a:xfrm rot="5400000">
            <a:off x="1931978" y="2803371"/>
            <a:ext cx="2817688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B1CA71C-FB0E-4063-9A03-CA8D7555C51C}"/>
              </a:ext>
            </a:extLst>
          </p:cNvPr>
          <p:cNvSpPr txBox="1"/>
          <p:nvPr/>
        </p:nvSpPr>
        <p:spPr>
          <a:xfrm>
            <a:off x="1228707" y="4391749"/>
            <a:ext cx="11222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৩ সেমি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75DDB5-BBB7-474C-896B-3DE46B31DB12}"/>
              </a:ext>
            </a:extLst>
          </p:cNvPr>
          <p:cNvSpPr txBox="1"/>
          <p:nvPr/>
        </p:nvSpPr>
        <p:spPr>
          <a:xfrm rot="16200000">
            <a:off x="3072100" y="2575503"/>
            <a:ext cx="11222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৩ সেমি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6D696E-8EEF-40E1-BE82-C1965BBFC0F0}"/>
              </a:ext>
            </a:extLst>
          </p:cNvPr>
          <p:cNvSpPr txBox="1"/>
          <p:nvPr/>
        </p:nvSpPr>
        <p:spPr>
          <a:xfrm>
            <a:off x="2734344" y="89812"/>
            <a:ext cx="6723312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হিসাব করে নিচের বর্গের ক্ষেত্রফল কীভবে নির্ণয় করঃ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696455D-08C3-4E25-9F63-102019DA0314}"/>
                  </a:ext>
                </a:extLst>
              </p:cNvPr>
              <p:cNvSpPr txBox="1"/>
              <p:nvPr/>
            </p:nvSpPr>
            <p:spPr>
              <a:xfrm>
                <a:off x="5421511" y="2357628"/>
                <a:ext cx="5732627" cy="584775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গাণিতিক বাক্যঃ           </a:t>
                </a:r>
                <a14:m>
                  <m:oMath xmlns:m="http://schemas.openxmlformats.org/officeDocument/2006/math">
                    <m:r>
                      <a:rPr lang="bn-BD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=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696455D-08C3-4E25-9F63-102019DA03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1511" y="2357628"/>
                <a:ext cx="5732627" cy="584775"/>
              </a:xfrm>
              <a:prstGeom prst="rect">
                <a:avLst/>
              </a:prstGeom>
              <a:blipFill>
                <a:blip r:embed="rId2"/>
                <a:stretch>
                  <a:fillRect l="-2654" t="-12371" b="-32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FAFABF30-FA4B-48CC-BE9B-E998FCEE4981}"/>
              </a:ext>
            </a:extLst>
          </p:cNvPr>
          <p:cNvSpPr/>
          <p:nvPr/>
        </p:nvSpPr>
        <p:spPr>
          <a:xfrm>
            <a:off x="7617252" y="2347859"/>
            <a:ext cx="812376" cy="6088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C0A5B5A-0C94-43A2-9D46-CA9DCC999703}"/>
              </a:ext>
            </a:extLst>
          </p:cNvPr>
          <p:cNvSpPr/>
          <p:nvPr/>
        </p:nvSpPr>
        <p:spPr>
          <a:xfrm>
            <a:off x="9003347" y="2348849"/>
            <a:ext cx="812376" cy="6088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BE58343-3B14-45EE-9CC5-4A00DC970DB2}"/>
              </a:ext>
            </a:extLst>
          </p:cNvPr>
          <p:cNvSpPr/>
          <p:nvPr/>
        </p:nvSpPr>
        <p:spPr>
          <a:xfrm>
            <a:off x="10341762" y="2348849"/>
            <a:ext cx="812376" cy="6088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EB352F3-41A2-47ED-8F6B-EDEA3D80FC06}"/>
              </a:ext>
            </a:extLst>
          </p:cNvPr>
          <p:cNvSpPr txBox="1"/>
          <p:nvPr/>
        </p:nvSpPr>
        <p:spPr>
          <a:xfrm>
            <a:off x="9199474" y="2395066"/>
            <a:ext cx="443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B032D60-E5E2-4889-8C60-BA6E83D17A01}"/>
              </a:ext>
            </a:extLst>
          </p:cNvPr>
          <p:cNvSpPr txBox="1"/>
          <p:nvPr/>
        </p:nvSpPr>
        <p:spPr>
          <a:xfrm>
            <a:off x="10439620" y="2390304"/>
            <a:ext cx="584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৯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5D45A2C-A30E-4E32-AC10-4881D5D8F20D}"/>
              </a:ext>
            </a:extLst>
          </p:cNvPr>
          <p:cNvSpPr txBox="1"/>
          <p:nvPr/>
        </p:nvSpPr>
        <p:spPr>
          <a:xfrm>
            <a:off x="5378651" y="3885259"/>
            <a:ext cx="5018108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আয়তটির ক্ষেত্রফলঃ           বর্গ সেমি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4BD1710-2479-47E6-A9D8-DE63578524BA}"/>
              </a:ext>
            </a:extLst>
          </p:cNvPr>
          <p:cNvSpPr/>
          <p:nvPr/>
        </p:nvSpPr>
        <p:spPr>
          <a:xfrm>
            <a:off x="8049587" y="3869981"/>
            <a:ext cx="812376" cy="5974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D9C4EBE-73CC-47D6-82EE-FB3B7DF10B47}"/>
              </a:ext>
            </a:extLst>
          </p:cNvPr>
          <p:cNvSpPr txBox="1"/>
          <p:nvPr/>
        </p:nvSpPr>
        <p:spPr>
          <a:xfrm>
            <a:off x="8149101" y="3888256"/>
            <a:ext cx="584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৯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38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 animBg="1"/>
      <p:bldP spid="21" grpId="0" animBg="1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426D696E-8EEF-40E1-BE82-C1965BBFC0F0}"/>
              </a:ext>
            </a:extLst>
          </p:cNvPr>
          <p:cNvSpPr txBox="1"/>
          <p:nvPr/>
        </p:nvSpPr>
        <p:spPr>
          <a:xfrm>
            <a:off x="785802" y="4489606"/>
            <a:ext cx="5880261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আয়ত ও বর্গের ক্ষেত্রফল নির্ণয়ের সূত্র নিম্নরূপঃ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0847C4D-AA74-4F43-AE1E-ACBB5A4A4CB7}"/>
              </a:ext>
            </a:extLst>
          </p:cNvPr>
          <p:cNvSpPr/>
          <p:nvPr/>
        </p:nvSpPr>
        <p:spPr>
          <a:xfrm>
            <a:off x="320819" y="735150"/>
            <a:ext cx="2853596" cy="2853596"/>
          </a:xfrm>
          <a:prstGeom prst="rect">
            <a:avLst/>
          </a:prstGeom>
          <a:solidFill>
            <a:srgbClr val="21A4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FD81A06-84E5-4087-92B8-A06B418C296C}"/>
              </a:ext>
            </a:extLst>
          </p:cNvPr>
          <p:cNvCxnSpPr>
            <a:cxnSpLocks/>
          </p:cNvCxnSpPr>
          <p:nvPr/>
        </p:nvCxnSpPr>
        <p:spPr>
          <a:xfrm>
            <a:off x="320819" y="3749812"/>
            <a:ext cx="2853596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19E45B3-428D-4A03-A63E-D98DFC626A64}"/>
              </a:ext>
            </a:extLst>
          </p:cNvPr>
          <p:cNvCxnSpPr>
            <a:cxnSpLocks/>
          </p:cNvCxnSpPr>
          <p:nvPr/>
        </p:nvCxnSpPr>
        <p:spPr>
          <a:xfrm rot="5400000">
            <a:off x="1931978" y="2179914"/>
            <a:ext cx="2817688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534B57C9-3F42-4A1E-8391-BDF9764DD68B}"/>
              </a:ext>
            </a:extLst>
          </p:cNvPr>
          <p:cNvSpPr txBox="1"/>
          <p:nvPr/>
        </p:nvSpPr>
        <p:spPr>
          <a:xfrm>
            <a:off x="1228707" y="3768292"/>
            <a:ext cx="11222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৩ সেমি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CAF7D33-C35B-411D-8F6E-85FA2BE700FE}"/>
              </a:ext>
            </a:extLst>
          </p:cNvPr>
          <p:cNvSpPr txBox="1"/>
          <p:nvPr/>
        </p:nvSpPr>
        <p:spPr>
          <a:xfrm rot="16200000">
            <a:off x="3072100" y="1952046"/>
            <a:ext cx="11222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৩ সেমি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932C2C2-18A2-45EE-915A-7EC9FAC1991A}"/>
              </a:ext>
            </a:extLst>
          </p:cNvPr>
          <p:cNvSpPr/>
          <p:nvPr/>
        </p:nvSpPr>
        <p:spPr>
          <a:xfrm>
            <a:off x="6147180" y="986516"/>
            <a:ext cx="3714784" cy="2892334"/>
          </a:xfrm>
          <a:prstGeom prst="rect">
            <a:avLst/>
          </a:prstGeom>
          <a:solidFill>
            <a:srgbClr val="57C1B7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6E3D2E1-6DB0-4E25-A7FF-784CB639AF7B}"/>
              </a:ext>
            </a:extLst>
          </p:cNvPr>
          <p:cNvCxnSpPr/>
          <p:nvPr/>
        </p:nvCxnSpPr>
        <p:spPr>
          <a:xfrm>
            <a:off x="6130321" y="4052031"/>
            <a:ext cx="3750343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75B4438-885A-489B-AD1A-B8E724BD65C8}"/>
              </a:ext>
            </a:extLst>
          </p:cNvPr>
          <p:cNvCxnSpPr>
            <a:cxnSpLocks/>
          </p:cNvCxnSpPr>
          <p:nvPr/>
        </p:nvCxnSpPr>
        <p:spPr>
          <a:xfrm rot="5400000">
            <a:off x="8637574" y="2403278"/>
            <a:ext cx="2817688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F454741B-43F5-4ED2-A30D-6C3FAD0AF5D8}"/>
              </a:ext>
            </a:extLst>
          </p:cNvPr>
          <p:cNvSpPr txBox="1"/>
          <p:nvPr/>
        </p:nvSpPr>
        <p:spPr>
          <a:xfrm>
            <a:off x="7326135" y="4045981"/>
            <a:ext cx="11222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৪ সেমি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506AA57-F477-4335-97B2-86FC65E222FB}"/>
              </a:ext>
            </a:extLst>
          </p:cNvPr>
          <p:cNvSpPr txBox="1"/>
          <p:nvPr/>
        </p:nvSpPr>
        <p:spPr>
          <a:xfrm rot="16200000">
            <a:off x="9740947" y="2132764"/>
            <a:ext cx="11222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৩ সেমি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112D129-29D7-4110-A640-1B023A8D1871}"/>
              </a:ext>
            </a:extLst>
          </p:cNvPr>
          <p:cNvSpPr txBox="1"/>
          <p:nvPr/>
        </p:nvSpPr>
        <p:spPr>
          <a:xfrm>
            <a:off x="3155869" y="127938"/>
            <a:ext cx="59209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আয়ত ও বর্গের ক্ষেত্রফল নির্ণয়ের সূত্র কী হবে?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B872187-2076-4FDA-B3E3-B34471CA918B}"/>
                  </a:ext>
                </a:extLst>
              </p:cNvPr>
              <p:cNvSpPr txBox="1"/>
              <p:nvPr/>
            </p:nvSpPr>
            <p:spPr>
              <a:xfrm>
                <a:off x="785802" y="5272809"/>
                <a:ext cx="4371974" cy="58477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BD" sz="3200" dirty="0">
                    <a:solidFill>
                      <a:sysClr val="windowText" lastClr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আয়তের ক্ষেত্রফল = দৈর্ঘ্য </a:t>
                </a:r>
                <a14:m>
                  <m:oMath xmlns:m="http://schemas.openxmlformats.org/officeDocument/2006/math">
                    <m:r>
                      <a:rPr lang="bn-BD" sz="320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bn-BD" sz="3200" dirty="0">
                    <a:solidFill>
                      <a:sysClr val="windowText" lastClr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প্রস্থ </a:t>
                </a:r>
                <a:endParaRPr lang="en-US" sz="3200" dirty="0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B872187-2076-4FDA-B3E3-B34471CA91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802" y="5272809"/>
                <a:ext cx="4371974" cy="584775"/>
              </a:xfrm>
              <a:prstGeom prst="rect">
                <a:avLst/>
              </a:prstGeom>
              <a:blipFill>
                <a:blip r:embed="rId2"/>
                <a:stretch>
                  <a:fillRect l="-3621" t="-12371" r="-4318" b="-32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DA266C53-15E0-4572-9D40-4CF582554E2D}"/>
                  </a:ext>
                </a:extLst>
              </p:cNvPr>
              <p:cNvSpPr txBox="1"/>
              <p:nvPr/>
            </p:nvSpPr>
            <p:spPr>
              <a:xfrm>
                <a:off x="785802" y="5998896"/>
                <a:ext cx="6186498" cy="584775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বর্গের ক্ষেত্রফল = ১ বাহুর দৈর্ঘ্য </a:t>
                </a:r>
                <a14:m>
                  <m:oMath xmlns:m="http://schemas.openxmlformats.org/officeDocument/2006/math">
                    <m:r>
                      <a:rPr lang="bn-BD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১ বাহুর দৈর্ঘ্য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DA266C53-15E0-4572-9D40-4CF582554E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802" y="5998896"/>
                <a:ext cx="6186498" cy="584775"/>
              </a:xfrm>
              <a:prstGeom prst="rect">
                <a:avLst/>
              </a:prstGeom>
              <a:blipFill>
                <a:blip r:embed="rId3"/>
                <a:stretch>
                  <a:fillRect l="-2559" t="-12371" r="-492" b="-32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71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3" grpId="0" animBg="1"/>
      <p:bldP spid="44" grpId="0" animBg="1"/>
      <p:bldP spid="4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3591E95-C49C-4BA0-A57F-3080B206387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91739" y="3375783"/>
            <a:ext cx="1205346" cy="14685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31D8860-5E26-42C5-BEDC-24F0F9141CA3}"/>
              </a:ext>
            </a:extLst>
          </p:cNvPr>
          <p:cNvSpPr txBox="1"/>
          <p:nvPr/>
        </p:nvSpPr>
        <p:spPr>
          <a:xfrm>
            <a:off x="100012" y="222535"/>
            <a:ext cx="5995988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রিপার শ্রেণিকক্ষের দৈর্ঘ্য ৭ মিটার এবং প্রস্থ ৬ মিটার। এর মেঝের ক্ষেত্রফল বের কর।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FD789D-D9AF-49A8-8D4D-CF189152D18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4722"/>
            <a:ext cx="6095999" cy="34014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34C204C-20AA-4545-8DA9-B614C016C7DC}"/>
                  </a:ext>
                </a:extLst>
              </p:cNvPr>
              <p:cNvSpPr txBox="1"/>
              <p:nvPr/>
            </p:nvSpPr>
            <p:spPr>
              <a:xfrm>
                <a:off x="100012" y="1397080"/>
                <a:ext cx="6619442" cy="2693091"/>
              </a:xfrm>
              <a:custGeom>
                <a:avLst/>
                <a:gdLst>
                  <a:gd name="connsiteX0" fmla="*/ 0 w 5580352"/>
                  <a:gd name="connsiteY0" fmla="*/ 0 h 2554545"/>
                  <a:gd name="connsiteX1" fmla="*/ 5580352 w 5580352"/>
                  <a:gd name="connsiteY1" fmla="*/ 0 h 2554545"/>
                  <a:gd name="connsiteX2" fmla="*/ 5580352 w 5580352"/>
                  <a:gd name="connsiteY2" fmla="*/ 2554545 h 2554545"/>
                  <a:gd name="connsiteX3" fmla="*/ 0 w 5580352"/>
                  <a:gd name="connsiteY3" fmla="*/ 2554545 h 2554545"/>
                  <a:gd name="connsiteX4" fmla="*/ 0 w 5580352"/>
                  <a:gd name="connsiteY4" fmla="*/ 0 h 2554545"/>
                  <a:gd name="connsiteX0" fmla="*/ 0 w 6467042"/>
                  <a:gd name="connsiteY0" fmla="*/ 0 h 3233418"/>
                  <a:gd name="connsiteX1" fmla="*/ 5580352 w 6467042"/>
                  <a:gd name="connsiteY1" fmla="*/ 0 h 3233418"/>
                  <a:gd name="connsiteX2" fmla="*/ 6467042 w 6467042"/>
                  <a:gd name="connsiteY2" fmla="*/ 3233418 h 3233418"/>
                  <a:gd name="connsiteX3" fmla="*/ 0 w 6467042"/>
                  <a:gd name="connsiteY3" fmla="*/ 2554545 h 3233418"/>
                  <a:gd name="connsiteX4" fmla="*/ 0 w 6467042"/>
                  <a:gd name="connsiteY4" fmla="*/ 0 h 3233418"/>
                  <a:gd name="connsiteX0" fmla="*/ 0 w 6467042"/>
                  <a:gd name="connsiteY0" fmla="*/ 0 h 3233418"/>
                  <a:gd name="connsiteX1" fmla="*/ 5580352 w 6467042"/>
                  <a:gd name="connsiteY1" fmla="*/ 0 h 3233418"/>
                  <a:gd name="connsiteX2" fmla="*/ 6467042 w 6467042"/>
                  <a:gd name="connsiteY2" fmla="*/ 3233418 h 3233418"/>
                  <a:gd name="connsiteX3" fmla="*/ 0 w 6467042"/>
                  <a:gd name="connsiteY3" fmla="*/ 2554545 h 3233418"/>
                  <a:gd name="connsiteX4" fmla="*/ 0 w 6467042"/>
                  <a:gd name="connsiteY4" fmla="*/ 0 h 3233418"/>
                  <a:gd name="connsiteX0" fmla="*/ 0 w 6467042"/>
                  <a:gd name="connsiteY0" fmla="*/ 0 h 3233418"/>
                  <a:gd name="connsiteX1" fmla="*/ 5580352 w 6467042"/>
                  <a:gd name="connsiteY1" fmla="*/ 0 h 3233418"/>
                  <a:gd name="connsiteX2" fmla="*/ 6467042 w 6467042"/>
                  <a:gd name="connsiteY2" fmla="*/ 3233418 h 3233418"/>
                  <a:gd name="connsiteX3" fmla="*/ 0 w 6467042"/>
                  <a:gd name="connsiteY3" fmla="*/ 2554545 h 3233418"/>
                  <a:gd name="connsiteX4" fmla="*/ 0 w 6467042"/>
                  <a:gd name="connsiteY4" fmla="*/ 0 h 3233418"/>
                  <a:gd name="connsiteX0" fmla="*/ 0 w 6467042"/>
                  <a:gd name="connsiteY0" fmla="*/ 0 h 3233418"/>
                  <a:gd name="connsiteX1" fmla="*/ 5580352 w 6467042"/>
                  <a:gd name="connsiteY1" fmla="*/ 0 h 3233418"/>
                  <a:gd name="connsiteX2" fmla="*/ 6467042 w 6467042"/>
                  <a:gd name="connsiteY2" fmla="*/ 3233418 h 3233418"/>
                  <a:gd name="connsiteX3" fmla="*/ 0 w 6467042"/>
                  <a:gd name="connsiteY3" fmla="*/ 2554545 h 3233418"/>
                  <a:gd name="connsiteX4" fmla="*/ 0 w 6467042"/>
                  <a:gd name="connsiteY4" fmla="*/ 0 h 3233418"/>
                  <a:gd name="connsiteX0" fmla="*/ 0 w 6619442"/>
                  <a:gd name="connsiteY0" fmla="*/ 0 h 2693091"/>
                  <a:gd name="connsiteX1" fmla="*/ 5580352 w 6619442"/>
                  <a:gd name="connsiteY1" fmla="*/ 0 h 2693091"/>
                  <a:gd name="connsiteX2" fmla="*/ 6619442 w 6619442"/>
                  <a:gd name="connsiteY2" fmla="*/ 2693091 h 2693091"/>
                  <a:gd name="connsiteX3" fmla="*/ 0 w 6619442"/>
                  <a:gd name="connsiteY3" fmla="*/ 2554545 h 2693091"/>
                  <a:gd name="connsiteX4" fmla="*/ 0 w 6619442"/>
                  <a:gd name="connsiteY4" fmla="*/ 0 h 2693091"/>
                  <a:gd name="connsiteX0" fmla="*/ 0 w 6619442"/>
                  <a:gd name="connsiteY0" fmla="*/ 0 h 2693091"/>
                  <a:gd name="connsiteX1" fmla="*/ 5580352 w 6619442"/>
                  <a:gd name="connsiteY1" fmla="*/ 0 h 2693091"/>
                  <a:gd name="connsiteX2" fmla="*/ 6619442 w 6619442"/>
                  <a:gd name="connsiteY2" fmla="*/ 2693091 h 2693091"/>
                  <a:gd name="connsiteX3" fmla="*/ 0 w 6619442"/>
                  <a:gd name="connsiteY3" fmla="*/ 2554545 h 2693091"/>
                  <a:gd name="connsiteX4" fmla="*/ 0 w 6619442"/>
                  <a:gd name="connsiteY4" fmla="*/ 0 h 2693091"/>
                  <a:gd name="connsiteX0" fmla="*/ 0 w 6619442"/>
                  <a:gd name="connsiteY0" fmla="*/ 0 h 2693091"/>
                  <a:gd name="connsiteX1" fmla="*/ 5580352 w 6619442"/>
                  <a:gd name="connsiteY1" fmla="*/ 0 h 2693091"/>
                  <a:gd name="connsiteX2" fmla="*/ 6619442 w 6619442"/>
                  <a:gd name="connsiteY2" fmla="*/ 2693091 h 2693091"/>
                  <a:gd name="connsiteX3" fmla="*/ 0 w 6619442"/>
                  <a:gd name="connsiteY3" fmla="*/ 2554545 h 2693091"/>
                  <a:gd name="connsiteX4" fmla="*/ 0 w 6619442"/>
                  <a:gd name="connsiteY4" fmla="*/ 0 h 2693091"/>
                  <a:gd name="connsiteX0" fmla="*/ 0 w 6619442"/>
                  <a:gd name="connsiteY0" fmla="*/ 0 h 2693091"/>
                  <a:gd name="connsiteX1" fmla="*/ 5580352 w 6619442"/>
                  <a:gd name="connsiteY1" fmla="*/ 0 h 2693091"/>
                  <a:gd name="connsiteX2" fmla="*/ 6619442 w 6619442"/>
                  <a:gd name="connsiteY2" fmla="*/ 2693091 h 2693091"/>
                  <a:gd name="connsiteX3" fmla="*/ 0 w 6619442"/>
                  <a:gd name="connsiteY3" fmla="*/ 2554545 h 2693091"/>
                  <a:gd name="connsiteX4" fmla="*/ 0 w 6619442"/>
                  <a:gd name="connsiteY4" fmla="*/ 0 h 2693091"/>
                  <a:gd name="connsiteX0" fmla="*/ 0 w 6619442"/>
                  <a:gd name="connsiteY0" fmla="*/ 0 h 2693091"/>
                  <a:gd name="connsiteX1" fmla="*/ 5580352 w 6619442"/>
                  <a:gd name="connsiteY1" fmla="*/ 0 h 2693091"/>
                  <a:gd name="connsiteX2" fmla="*/ 6619442 w 6619442"/>
                  <a:gd name="connsiteY2" fmla="*/ 2693091 h 2693091"/>
                  <a:gd name="connsiteX3" fmla="*/ 0 w 6619442"/>
                  <a:gd name="connsiteY3" fmla="*/ 2554545 h 2693091"/>
                  <a:gd name="connsiteX4" fmla="*/ 0 w 6619442"/>
                  <a:gd name="connsiteY4" fmla="*/ 0 h 2693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19442" h="2693091">
                    <a:moveTo>
                      <a:pt x="0" y="0"/>
                    </a:moveTo>
                    <a:lnTo>
                      <a:pt x="5580352" y="0"/>
                    </a:lnTo>
                    <a:cubicBezTo>
                      <a:pt x="5875915" y="1077806"/>
                      <a:pt x="5589588" y="1809248"/>
                      <a:pt x="6619442" y="2693091"/>
                    </a:cubicBezTo>
                    <a:cubicBezTo>
                      <a:pt x="5128779" y="1926472"/>
                      <a:pt x="2155681" y="2780836"/>
                      <a:pt x="0" y="2554545"/>
                    </a:cubicBez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শ্রেণি কক্ষের দৈর্ঘ্য ৭ মিটার = ৭০০ সেমি </a:t>
                </a:r>
              </a:p>
              <a:p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প্রস্থ ৬ মিটার = ৬০০ সেমি </a:t>
                </a:r>
              </a:p>
              <a:p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সুতরাং ক্ষেত্রফল = ৭০০ </a:t>
                </a:r>
                <a14:m>
                  <m:oMath xmlns:m="http://schemas.openxmlformats.org/officeDocument/2006/math">
                    <m:r>
                      <a:rPr lang="bn-BD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৬০০ বর্গ সেমি</a:t>
                </a:r>
              </a:p>
              <a:p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= ৪২০০০০ বর্গ সেমি </a:t>
                </a:r>
              </a:p>
              <a:p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কিন্তু সংখ্যাটি অনেক বড় ......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34C204C-20AA-4545-8DA9-B614C016C7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12" y="1397080"/>
                <a:ext cx="6619442" cy="2693091"/>
              </a:xfrm>
              <a:custGeom>
                <a:avLst/>
                <a:gdLst>
                  <a:gd name="connsiteX0" fmla="*/ 0 w 5580352"/>
                  <a:gd name="connsiteY0" fmla="*/ 0 h 2554545"/>
                  <a:gd name="connsiteX1" fmla="*/ 5580352 w 5580352"/>
                  <a:gd name="connsiteY1" fmla="*/ 0 h 2554545"/>
                  <a:gd name="connsiteX2" fmla="*/ 5580352 w 5580352"/>
                  <a:gd name="connsiteY2" fmla="*/ 2554545 h 2554545"/>
                  <a:gd name="connsiteX3" fmla="*/ 0 w 5580352"/>
                  <a:gd name="connsiteY3" fmla="*/ 2554545 h 2554545"/>
                  <a:gd name="connsiteX4" fmla="*/ 0 w 5580352"/>
                  <a:gd name="connsiteY4" fmla="*/ 0 h 2554545"/>
                  <a:gd name="connsiteX0" fmla="*/ 0 w 6467042"/>
                  <a:gd name="connsiteY0" fmla="*/ 0 h 3233418"/>
                  <a:gd name="connsiteX1" fmla="*/ 5580352 w 6467042"/>
                  <a:gd name="connsiteY1" fmla="*/ 0 h 3233418"/>
                  <a:gd name="connsiteX2" fmla="*/ 6467042 w 6467042"/>
                  <a:gd name="connsiteY2" fmla="*/ 3233418 h 3233418"/>
                  <a:gd name="connsiteX3" fmla="*/ 0 w 6467042"/>
                  <a:gd name="connsiteY3" fmla="*/ 2554545 h 3233418"/>
                  <a:gd name="connsiteX4" fmla="*/ 0 w 6467042"/>
                  <a:gd name="connsiteY4" fmla="*/ 0 h 3233418"/>
                  <a:gd name="connsiteX0" fmla="*/ 0 w 6467042"/>
                  <a:gd name="connsiteY0" fmla="*/ 0 h 3233418"/>
                  <a:gd name="connsiteX1" fmla="*/ 5580352 w 6467042"/>
                  <a:gd name="connsiteY1" fmla="*/ 0 h 3233418"/>
                  <a:gd name="connsiteX2" fmla="*/ 6467042 w 6467042"/>
                  <a:gd name="connsiteY2" fmla="*/ 3233418 h 3233418"/>
                  <a:gd name="connsiteX3" fmla="*/ 0 w 6467042"/>
                  <a:gd name="connsiteY3" fmla="*/ 2554545 h 3233418"/>
                  <a:gd name="connsiteX4" fmla="*/ 0 w 6467042"/>
                  <a:gd name="connsiteY4" fmla="*/ 0 h 3233418"/>
                  <a:gd name="connsiteX0" fmla="*/ 0 w 6467042"/>
                  <a:gd name="connsiteY0" fmla="*/ 0 h 3233418"/>
                  <a:gd name="connsiteX1" fmla="*/ 5580352 w 6467042"/>
                  <a:gd name="connsiteY1" fmla="*/ 0 h 3233418"/>
                  <a:gd name="connsiteX2" fmla="*/ 6467042 w 6467042"/>
                  <a:gd name="connsiteY2" fmla="*/ 3233418 h 3233418"/>
                  <a:gd name="connsiteX3" fmla="*/ 0 w 6467042"/>
                  <a:gd name="connsiteY3" fmla="*/ 2554545 h 3233418"/>
                  <a:gd name="connsiteX4" fmla="*/ 0 w 6467042"/>
                  <a:gd name="connsiteY4" fmla="*/ 0 h 3233418"/>
                  <a:gd name="connsiteX0" fmla="*/ 0 w 6467042"/>
                  <a:gd name="connsiteY0" fmla="*/ 0 h 3233418"/>
                  <a:gd name="connsiteX1" fmla="*/ 5580352 w 6467042"/>
                  <a:gd name="connsiteY1" fmla="*/ 0 h 3233418"/>
                  <a:gd name="connsiteX2" fmla="*/ 6467042 w 6467042"/>
                  <a:gd name="connsiteY2" fmla="*/ 3233418 h 3233418"/>
                  <a:gd name="connsiteX3" fmla="*/ 0 w 6467042"/>
                  <a:gd name="connsiteY3" fmla="*/ 2554545 h 3233418"/>
                  <a:gd name="connsiteX4" fmla="*/ 0 w 6467042"/>
                  <a:gd name="connsiteY4" fmla="*/ 0 h 3233418"/>
                  <a:gd name="connsiteX0" fmla="*/ 0 w 6619442"/>
                  <a:gd name="connsiteY0" fmla="*/ 0 h 2693091"/>
                  <a:gd name="connsiteX1" fmla="*/ 5580352 w 6619442"/>
                  <a:gd name="connsiteY1" fmla="*/ 0 h 2693091"/>
                  <a:gd name="connsiteX2" fmla="*/ 6619442 w 6619442"/>
                  <a:gd name="connsiteY2" fmla="*/ 2693091 h 2693091"/>
                  <a:gd name="connsiteX3" fmla="*/ 0 w 6619442"/>
                  <a:gd name="connsiteY3" fmla="*/ 2554545 h 2693091"/>
                  <a:gd name="connsiteX4" fmla="*/ 0 w 6619442"/>
                  <a:gd name="connsiteY4" fmla="*/ 0 h 2693091"/>
                  <a:gd name="connsiteX0" fmla="*/ 0 w 6619442"/>
                  <a:gd name="connsiteY0" fmla="*/ 0 h 2693091"/>
                  <a:gd name="connsiteX1" fmla="*/ 5580352 w 6619442"/>
                  <a:gd name="connsiteY1" fmla="*/ 0 h 2693091"/>
                  <a:gd name="connsiteX2" fmla="*/ 6619442 w 6619442"/>
                  <a:gd name="connsiteY2" fmla="*/ 2693091 h 2693091"/>
                  <a:gd name="connsiteX3" fmla="*/ 0 w 6619442"/>
                  <a:gd name="connsiteY3" fmla="*/ 2554545 h 2693091"/>
                  <a:gd name="connsiteX4" fmla="*/ 0 w 6619442"/>
                  <a:gd name="connsiteY4" fmla="*/ 0 h 2693091"/>
                  <a:gd name="connsiteX0" fmla="*/ 0 w 6619442"/>
                  <a:gd name="connsiteY0" fmla="*/ 0 h 2693091"/>
                  <a:gd name="connsiteX1" fmla="*/ 5580352 w 6619442"/>
                  <a:gd name="connsiteY1" fmla="*/ 0 h 2693091"/>
                  <a:gd name="connsiteX2" fmla="*/ 6619442 w 6619442"/>
                  <a:gd name="connsiteY2" fmla="*/ 2693091 h 2693091"/>
                  <a:gd name="connsiteX3" fmla="*/ 0 w 6619442"/>
                  <a:gd name="connsiteY3" fmla="*/ 2554545 h 2693091"/>
                  <a:gd name="connsiteX4" fmla="*/ 0 w 6619442"/>
                  <a:gd name="connsiteY4" fmla="*/ 0 h 2693091"/>
                  <a:gd name="connsiteX0" fmla="*/ 0 w 6619442"/>
                  <a:gd name="connsiteY0" fmla="*/ 0 h 2693091"/>
                  <a:gd name="connsiteX1" fmla="*/ 5580352 w 6619442"/>
                  <a:gd name="connsiteY1" fmla="*/ 0 h 2693091"/>
                  <a:gd name="connsiteX2" fmla="*/ 6619442 w 6619442"/>
                  <a:gd name="connsiteY2" fmla="*/ 2693091 h 2693091"/>
                  <a:gd name="connsiteX3" fmla="*/ 0 w 6619442"/>
                  <a:gd name="connsiteY3" fmla="*/ 2554545 h 2693091"/>
                  <a:gd name="connsiteX4" fmla="*/ 0 w 6619442"/>
                  <a:gd name="connsiteY4" fmla="*/ 0 h 2693091"/>
                  <a:gd name="connsiteX0" fmla="*/ 0 w 6619442"/>
                  <a:gd name="connsiteY0" fmla="*/ 0 h 2693091"/>
                  <a:gd name="connsiteX1" fmla="*/ 5580352 w 6619442"/>
                  <a:gd name="connsiteY1" fmla="*/ 0 h 2693091"/>
                  <a:gd name="connsiteX2" fmla="*/ 6619442 w 6619442"/>
                  <a:gd name="connsiteY2" fmla="*/ 2693091 h 2693091"/>
                  <a:gd name="connsiteX3" fmla="*/ 0 w 6619442"/>
                  <a:gd name="connsiteY3" fmla="*/ 2554545 h 2693091"/>
                  <a:gd name="connsiteX4" fmla="*/ 0 w 6619442"/>
                  <a:gd name="connsiteY4" fmla="*/ 0 h 2693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19442" h="2693091">
                    <a:moveTo>
                      <a:pt x="0" y="0"/>
                    </a:moveTo>
                    <a:lnTo>
                      <a:pt x="5580352" y="0"/>
                    </a:lnTo>
                    <a:cubicBezTo>
                      <a:pt x="5875915" y="1077806"/>
                      <a:pt x="5589588" y="1809248"/>
                      <a:pt x="6619442" y="2693091"/>
                    </a:cubicBezTo>
                    <a:cubicBezTo>
                      <a:pt x="5128779" y="1926472"/>
                      <a:pt x="2155681" y="2780836"/>
                      <a:pt x="0" y="2554545"/>
                    </a:cubicBez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 l="-2294" t="-2921" b="-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1A46B41F-2753-4005-942D-A2941B5356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0981" y="6858000"/>
            <a:ext cx="8040222" cy="456311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86D1B13-E206-4CCE-8756-387FC6E558F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9704" y="4824105"/>
            <a:ext cx="1163782" cy="1094985"/>
          </a:xfrm>
          <a:prstGeom prst="rect">
            <a:avLst/>
          </a:prstGeom>
        </p:spPr>
      </p:pic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9A57A36C-FCB0-4B2D-8E6A-26E647223F54}"/>
              </a:ext>
            </a:extLst>
          </p:cNvPr>
          <p:cNvSpPr/>
          <p:nvPr/>
        </p:nvSpPr>
        <p:spPr>
          <a:xfrm>
            <a:off x="2887069" y="4882724"/>
            <a:ext cx="7531547" cy="977749"/>
          </a:xfrm>
          <a:prstGeom prst="wedgeRoundRectCallout">
            <a:avLst>
              <a:gd name="adj1" fmla="val -59647"/>
              <a:gd name="adj2" fmla="val 12906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বাহ, অসাধারণ! রেজা, তুমি সঠিক এবং খুব ভালো বলেছো। এক্ষেত্রে আমরা অন্য এককও ব্যবহার করতে পারি। </a:t>
            </a:r>
            <a:endParaRPr lang="en-US" sz="3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46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0BCE65B-7E74-4932-9582-6E00B6C8CB44}"/>
              </a:ext>
            </a:extLst>
          </p:cNvPr>
          <p:cNvSpPr/>
          <p:nvPr/>
        </p:nvSpPr>
        <p:spPr>
          <a:xfrm>
            <a:off x="10002553" y="297456"/>
            <a:ext cx="2030104" cy="2030104"/>
          </a:xfrm>
          <a:prstGeom prst="rect">
            <a:avLst/>
          </a:prstGeom>
          <a:solidFill>
            <a:srgbClr val="21A4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বর্গ মি</a:t>
            </a:r>
          </a:p>
          <a:p>
            <a:pPr algn="ctr"/>
            <a:r>
              <a:rPr lang="bn-BD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১০০০০ বর্গ সেমি </a:t>
            </a:r>
            <a:endParaRPr lang="en-US" sz="3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B4CF807-76A7-4CE3-982F-26900FE5DFD5}"/>
              </a:ext>
            </a:extLst>
          </p:cNvPr>
          <p:cNvCxnSpPr>
            <a:cxnSpLocks/>
          </p:cNvCxnSpPr>
          <p:nvPr/>
        </p:nvCxnSpPr>
        <p:spPr>
          <a:xfrm>
            <a:off x="10002553" y="2544468"/>
            <a:ext cx="2030104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C6CD922-3BED-4777-B233-EC5D5E59F068}"/>
              </a:ext>
            </a:extLst>
          </p:cNvPr>
          <p:cNvCxnSpPr>
            <a:cxnSpLocks/>
          </p:cNvCxnSpPr>
          <p:nvPr/>
        </p:nvCxnSpPr>
        <p:spPr>
          <a:xfrm>
            <a:off x="9866809" y="400344"/>
            <a:ext cx="0" cy="2002394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1935B53-EE12-465A-93CF-8597494296AB}"/>
              </a:ext>
            </a:extLst>
          </p:cNvPr>
          <p:cNvSpPr txBox="1"/>
          <p:nvPr/>
        </p:nvSpPr>
        <p:spPr>
          <a:xfrm>
            <a:off x="10328550" y="2544468"/>
            <a:ext cx="130667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 মিটার</a:t>
            </a:r>
          </a:p>
          <a:p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১০০ সেমি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6ED378-48A2-4627-9DD7-18CF5655D070}"/>
              </a:ext>
            </a:extLst>
          </p:cNvPr>
          <p:cNvSpPr txBox="1"/>
          <p:nvPr/>
        </p:nvSpPr>
        <p:spPr>
          <a:xfrm>
            <a:off x="345617" y="400344"/>
            <a:ext cx="6858748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আমরা এক বাহু ১ মি বিশিষ্ট বর্গ ব্যবহার করতে পারি। 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এটি ১ বর্গ মিটার এবং একে ১ বর্গ মিটার লেখা হয়। 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বর্গ মিটার ক্ষেত্রফলের মৌলিক একক।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EDBCCE8-A7D4-4FB2-A9A2-3807FBF58E8B}"/>
                  </a:ext>
                </a:extLst>
              </p:cNvPr>
              <p:cNvSpPr txBox="1"/>
              <p:nvPr/>
            </p:nvSpPr>
            <p:spPr>
              <a:xfrm>
                <a:off x="600130" y="2357628"/>
                <a:ext cx="5732627" cy="584775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গাণিতিক বাক্যঃ           </a:t>
                </a:r>
                <a14:m>
                  <m:oMath xmlns:m="http://schemas.openxmlformats.org/officeDocument/2006/math">
                    <m:r>
                      <a:rPr lang="bn-BD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=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EDBCCE8-A7D4-4FB2-A9A2-3807FBF58E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130" y="2357628"/>
                <a:ext cx="5732627" cy="584775"/>
              </a:xfrm>
              <a:prstGeom prst="rect">
                <a:avLst/>
              </a:prstGeom>
              <a:blipFill>
                <a:blip r:embed="rId2"/>
                <a:stretch>
                  <a:fillRect l="-2654" t="-12371" b="-32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F7AFB8A3-49D0-4637-A321-D0E6115BF79A}"/>
              </a:ext>
            </a:extLst>
          </p:cNvPr>
          <p:cNvSpPr/>
          <p:nvPr/>
        </p:nvSpPr>
        <p:spPr>
          <a:xfrm>
            <a:off x="2795871" y="2347859"/>
            <a:ext cx="812376" cy="6088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3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0F79061-6600-481B-BDA7-74FCD6FA5324}"/>
              </a:ext>
            </a:extLst>
          </p:cNvPr>
          <p:cNvSpPr/>
          <p:nvPr/>
        </p:nvSpPr>
        <p:spPr>
          <a:xfrm>
            <a:off x="4181966" y="2348849"/>
            <a:ext cx="812376" cy="6088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ED897B2-871F-4D7E-A327-7499806BD25D}"/>
              </a:ext>
            </a:extLst>
          </p:cNvPr>
          <p:cNvSpPr/>
          <p:nvPr/>
        </p:nvSpPr>
        <p:spPr>
          <a:xfrm>
            <a:off x="5520381" y="2348849"/>
            <a:ext cx="812376" cy="6088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F005A88-5429-45DB-BA77-4A3CDC4C6F33}"/>
              </a:ext>
            </a:extLst>
          </p:cNvPr>
          <p:cNvSpPr txBox="1"/>
          <p:nvPr/>
        </p:nvSpPr>
        <p:spPr>
          <a:xfrm>
            <a:off x="4378093" y="2395066"/>
            <a:ext cx="443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৭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3702FCF-C3D8-4892-863F-13DF8C0DC320}"/>
              </a:ext>
            </a:extLst>
          </p:cNvPr>
          <p:cNvSpPr txBox="1"/>
          <p:nvPr/>
        </p:nvSpPr>
        <p:spPr>
          <a:xfrm>
            <a:off x="5618239" y="2390304"/>
            <a:ext cx="584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৪২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2F917F3-D71B-4F80-B59D-E95A7DCDEC5B}"/>
              </a:ext>
            </a:extLst>
          </p:cNvPr>
          <p:cNvSpPr txBox="1"/>
          <p:nvPr/>
        </p:nvSpPr>
        <p:spPr>
          <a:xfrm>
            <a:off x="557270" y="3331072"/>
            <a:ext cx="4693603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আয়তটির ক্ষেত্রফলঃ           বর্গ মি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156776A-3E11-4E8F-B0E4-66EB84686279}"/>
              </a:ext>
            </a:extLst>
          </p:cNvPr>
          <p:cNvSpPr/>
          <p:nvPr/>
        </p:nvSpPr>
        <p:spPr>
          <a:xfrm>
            <a:off x="3228206" y="3315794"/>
            <a:ext cx="812376" cy="5974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9DA66B3-B088-4122-8DFC-7EBD1FAC3B5C}"/>
              </a:ext>
            </a:extLst>
          </p:cNvPr>
          <p:cNvSpPr txBox="1"/>
          <p:nvPr/>
        </p:nvSpPr>
        <p:spPr>
          <a:xfrm>
            <a:off x="3327720" y="3334069"/>
            <a:ext cx="584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৪২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EED4909-81C5-4B36-A3D8-CD7F2C276EE1}"/>
              </a:ext>
            </a:extLst>
          </p:cNvPr>
          <p:cNvSpPr txBox="1"/>
          <p:nvPr/>
        </p:nvSpPr>
        <p:spPr>
          <a:xfrm>
            <a:off x="8695006" y="1096660"/>
            <a:ext cx="130667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 মিটার</a:t>
            </a:r>
          </a:p>
          <a:p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১০০ সেমি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0EF5EA8-58AD-44FF-8A27-60C174559B4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0130" y="5022154"/>
            <a:ext cx="1152808" cy="10524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Speech Bubble: Rectangle with Corners Rounded 25">
                <a:extLst>
                  <a:ext uri="{FF2B5EF4-FFF2-40B4-BE49-F238E27FC236}">
                    <a16:creationId xmlns:a16="http://schemas.microsoft.com/office/drawing/2014/main" id="{3829BF7A-6114-43B6-8CDC-EB979B5819DD}"/>
                  </a:ext>
                </a:extLst>
              </p:cNvPr>
              <p:cNvSpPr/>
              <p:nvPr/>
            </p:nvSpPr>
            <p:spPr>
              <a:xfrm>
                <a:off x="2887069" y="4468380"/>
                <a:ext cx="8128594" cy="977749"/>
              </a:xfrm>
              <a:prstGeom prst="wedgeRoundRectCallout">
                <a:avLst>
                  <a:gd name="adj1" fmla="val -62773"/>
                  <a:gd name="adj2" fmla="val 54308"/>
                  <a:gd name="adj3" fmla="val 16667"/>
                </a:avLst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bn-BD" sz="3200" dirty="0">
                    <a:solidFill>
                      <a:sysClr val="windowText" lastClr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রেজার হিসাব অনুযায়ী, ৪২ বর্গ মি = ৪২০০০০ বর্গ সেমি </a:t>
                </a:r>
              </a:p>
              <a:p>
                <a:r>
                  <a:rPr lang="bn-BD" sz="3200" dirty="0">
                    <a:solidFill>
                      <a:sysClr val="windowText" lastClr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কারণ, ১ বর্গ মি = ১০০০০ বর্গ সেমি (১০০ সেমি </a:t>
                </a:r>
                <a14:m>
                  <m:oMath xmlns:m="http://schemas.openxmlformats.org/officeDocument/2006/math">
                    <m:r>
                      <a:rPr lang="bn-BD" sz="320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bn-BD" sz="3200" dirty="0">
                    <a:solidFill>
                      <a:sysClr val="windowText" lastClr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১০০ সেমি)</a:t>
                </a:r>
                <a:endParaRPr lang="en-US" sz="3200" dirty="0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6" name="Speech Bubble: Rectangle with Corners Rounded 25">
                <a:extLst>
                  <a:ext uri="{FF2B5EF4-FFF2-40B4-BE49-F238E27FC236}">
                    <a16:creationId xmlns:a16="http://schemas.microsoft.com/office/drawing/2014/main" id="{3829BF7A-6114-43B6-8CDC-EB979B5819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7069" y="4468380"/>
                <a:ext cx="8128594" cy="977749"/>
              </a:xfrm>
              <a:prstGeom prst="wedgeRoundRectCallout">
                <a:avLst>
                  <a:gd name="adj1" fmla="val -62773"/>
                  <a:gd name="adj2" fmla="val 54308"/>
                  <a:gd name="adj3" fmla="val 16667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2534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 animBg="1"/>
      <p:bldP spid="21" grpId="0" animBg="1"/>
      <p:bldP spid="22" grpId="0"/>
      <p:bldP spid="23" grpId="0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5246DE-926C-4863-95D3-8BD88376B9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4" y="709225"/>
            <a:ext cx="4061314" cy="55443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89EC85-B654-4683-B4F3-EFB42C44A2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6564" y="709225"/>
            <a:ext cx="3918645" cy="54395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B78699-E8D6-4B10-A481-A71F3A53DD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1412" y="709225"/>
            <a:ext cx="3890111" cy="55443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9101938-4E01-4ED2-9745-C7901B8DBD95}"/>
              </a:ext>
            </a:extLst>
          </p:cNvPr>
          <p:cNvSpPr txBox="1"/>
          <p:nvPr/>
        </p:nvSpPr>
        <p:spPr>
          <a:xfrm>
            <a:off x="3770231" y="0"/>
            <a:ext cx="3387806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 সাথে সংযোগ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135451-4AEA-4B71-8032-85469E4BA022}"/>
              </a:ext>
            </a:extLst>
          </p:cNvPr>
          <p:cNvSpPr txBox="1"/>
          <p:nvPr/>
        </p:nvSpPr>
        <p:spPr>
          <a:xfrm>
            <a:off x="1006251" y="6142711"/>
            <a:ext cx="10017207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বইয়ের ১২৭ পৃষ্ঠা হতে ১৩১ পৃষ্ঠা পর্যন্ত মনোযোগ সহকারে দেখ।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459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1E385F3-1D46-4062-844D-E52D3773EE60}"/>
              </a:ext>
            </a:extLst>
          </p:cNvPr>
          <p:cNvSpPr txBox="1"/>
          <p:nvPr/>
        </p:nvSpPr>
        <p:spPr>
          <a:xfrm>
            <a:off x="100012" y="28576"/>
            <a:ext cx="1689805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57CB00-FF49-40AE-98F7-384AE343EF8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28576"/>
            <a:ext cx="6082141" cy="340042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1A1D3B8-02D3-408C-B131-900585D749E1}"/>
              </a:ext>
            </a:extLst>
          </p:cNvPr>
          <p:cNvSpPr txBox="1"/>
          <p:nvPr/>
        </p:nvSpPr>
        <p:spPr>
          <a:xfrm>
            <a:off x="100012" y="804431"/>
            <a:ext cx="5760461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একটি আয়তাকার ফুটবল মাঠের দৈর্ঘ্য ১০০ মি এবং প্রস্থ ৭০ মি। মাঠের ক্ষেত্রফল কত?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C5EED6-964C-45CB-862E-8D098E1FF850}"/>
              </a:ext>
            </a:extLst>
          </p:cNvPr>
          <p:cNvSpPr txBox="1"/>
          <p:nvPr/>
        </p:nvSpPr>
        <p:spPr>
          <a:xfrm>
            <a:off x="944914" y="2727037"/>
            <a:ext cx="1327006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সমাধানঃ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C132038-F70B-4B95-814F-92491279C134}"/>
                  </a:ext>
                </a:extLst>
              </p:cNvPr>
              <p:cNvSpPr txBox="1"/>
              <p:nvPr/>
            </p:nvSpPr>
            <p:spPr>
              <a:xfrm>
                <a:off x="903578" y="3838575"/>
                <a:ext cx="5760461" cy="2062103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ফুটবল মাঠের দৈর্ঘ্য = ১০০ মিটার </a:t>
                </a:r>
              </a:p>
              <a:p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প্রস্থ = ৭০ মিটার </a:t>
                </a:r>
              </a:p>
              <a:p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ফুটবল মাঠের ক্ষেত্রফল ১০০ </a:t>
                </a:r>
                <a14:m>
                  <m:oMath xmlns:m="http://schemas.openxmlformats.org/officeDocument/2006/math">
                    <m:r>
                      <a:rPr lang="bn-BD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৭০ বর্গ মি </a:t>
                </a:r>
              </a:p>
              <a:p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মাঠের ক্ষেত্রফল = ৭০০০ বর্গ মি।  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C132038-F70B-4B95-814F-92491279C1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578" y="3838575"/>
                <a:ext cx="5760461" cy="2062103"/>
              </a:xfrm>
              <a:prstGeom prst="rect">
                <a:avLst/>
              </a:prstGeom>
              <a:blipFill>
                <a:blip r:embed="rId3"/>
                <a:stretch>
                  <a:fillRect l="-2643" t="-3835" b="-85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979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0C54D0-8935-41EC-9CF8-5642D13780D1}"/>
              </a:ext>
            </a:extLst>
          </p:cNvPr>
          <p:cNvSpPr txBox="1"/>
          <p:nvPr/>
        </p:nvSpPr>
        <p:spPr>
          <a:xfrm>
            <a:off x="5281609" y="83990"/>
            <a:ext cx="1202317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BDD532-7404-49DB-85F3-8E35E1EDA7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1232789"/>
            <a:ext cx="9490364" cy="381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221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FE48B9B0-84A8-47B8-A574-D44F7028CC18}"/>
              </a:ext>
            </a:extLst>
          </p:cNvPr>
          <p:cNvSpPr txBox="1"/>
          <p:nvPr/>
        </p:nvSpPr>
        <p:spPr>
          <a:xfrm>
            <a:off x="55422" y="41565"/>
            <a:ext cx="1690251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A0C53A-D5CF-4C64-8D73-42CEE289B8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118" y="2319182"/>
            <a:ext cx="10906519" cy="254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070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B4FAF76-31B9-4A84-969E-03A82919FA88}"/>
              </a:ext>
            </a:extLst>
          </p:cNvPr>
          <p:cNvSpPr txBox="1"/>
          <p:nvPr/>
        </p:nvSpPr>
        <p:spPr>
          <a:xfrm>
            <a:off x="4886855" y="443345"/>
            <a:ext cx="2418290" cy="78971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3600" b="1" dirty="0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3600" b="1" dirty="0">
              <a:ln w="13462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A3066D9-268B-4937-A6A1-E45873C5AD5C}"/>
              </a:ext>
            </a:extLst>
          </p:cNvPr>
          <p:cNvGrpSpPr/>
          <p:nvPr/>
        </p:nvGrpSpPr>
        <p:grpSpPr>
          <a:xfrm>
            <a:off x="1193341" y="469773"/>
            <a:ext cx="2571296" cy="2571295"/>
            <a:chOff x="4274608" y="1455208"/>
            <a:chExt cx="4252384" cy="4252383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4F2C5E89-CE68-41A3-A3B4-90E61356BB3C}"/>
                </a:ext>
              </a:extLst>
            </p:cNvPr>
            <p:cNvSpPr/>
            <p:nvPr/>
          </p:nvSpPr>
          <p:spPr>
            <a:xfrm rot="2700000">
              <a:off x="6217708" y="1455208"/>
              <a:ext cx="366184" cy="366184"/>
            </a:xfrm>
            <a:custGeom>
              <a:avLst/>
              <a:gdLst>
                <a:gd name="connsiteX0" fmla="*/ 0 w 366184"/>
                <a:gd name="connsiteY0" fmla="*/ 0 h 366184"/>
                <a:gd name="connsiteX1" fmla="*/ 366184 w 366184"/>
                <a:gd name="connsiteY1" fmla="*/ 0 h 366184"/>
                <a:gd name="connsiteX2" fmla="*/ 0 w 366184"/>
                <a:gd name="connsiteY2" fmla="*/ 366184 h 366184"/>
                <a:gd name="connsiteX3" fmla="*/ 0 w 366184"/>
                <a:gd name="connsiteY3" fmla="*/ 0 h 366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6184" h="366184">
                  <a:moveTo>
                    <a:pt x="0" y="0"/>
                  </a:moveTo>
                  <a:lnTo>
                    <a:pt x="366184" y="0"/>
                  </a:lnTo>
                  <a:lnTo>
                    <a:pt x="0" y="3661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D9FFE3C2-1548-4E03-88EC-1EF4D2216DF0}"/>
                </a:ext>
              </a:extLst>
            </p:cNvPr>
            <p:cNvSpPr/>
            <p:nvPr/>
          </p:nvSpPr>
          <p:spPr>
            <a:xfrm rot="2700000">
              <a:off x="4274608" y="3398308"/>
              <a:ext cx="366184" cy="366184"/>
            </a:xfrm>
            <a:custGeom>
              <a:avLst/>
              <a:gdLst>
                <a:gd name="connsiteX0" fmla="*/ 0 w 366184"/>
                <a:gd name="connsiteY0" fmla="*/ 0 h 366184"/>
                <a:gd name="connsiteX1" fmla="*/ 366184 w 366184"/>
                <a:gd name="connsiteY1" fmla="*/ 366184 h 366184"/>
                <a:gd name="connsiteX2" fmla="*/ 0 w 366184"/>
                <a:gd name="connsiteY2" fmla="*/ 366184 h 366184"/>
                <a:gd name="connsiteX3" fmla="*/ 0 w 366184"/>
                <a:gd name="connsiteY3" fmla="*/ 0 h 366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6184" h="366184">
                  <a:moveTo>
                    <a:pt x="0" y="0"/>
                  </a:moveTo>
                  <a:lnTo>
                    <a:pt x="366184" y="366184"/>
                  </a:lnTo>
                  <a:lnTo>
                    <a:pt x="0" y="3661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30E7A631-E8BD-4536-8747-D82E5E36D473}"/>
                </a:ext>
              </a:extLst>
            </p:cNvPr>
            <p:cNvSpPr/>
            <p:nvPr/>
          </p:nvSpPr>
          <p:spPr>
            <a:xfrm rot="2700000">
              <a:off x="8160808" y="3398308"/>
              <a:ext cx="366184" cy="366184"/>
            </a:xfrm>
            <a:custGeom>
              <a:avLst/>
              <a:gdLst>
                <a:gd name="connsiteX0" fmla="*/ 0 w 366184"/>
                <a:gd name="connsiteY0" fmla="*/ 0 h 366184"/>
                <a:gd name="connsiteX1" fmla="*/ 366184 w 366184"/>
                <a:gd name="connsiteY1" fmla="*/ 0 h 366184"/>
                <a:gd name="connsiteX2" fmla="*/ 366184 w 366184"/>
                <a:gd name="connsiteY2" fmla="*/ 366184 h 366184"/>
                <a:gd name="connsiteX3" fmla="*/ 0 w 366184"/>
                <a:gd name="connsiteY3" fmla="*/ 0 h 366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6184" h="366184">
                  <a:moveTo>
                    <a:pt x="0" y="0"/>
                  </a:moveTo>
                  <a:lnTo>
                    <a:pt x="366184" y="0"/>
                  </a:lnTo>
                  <a:lnTo>
                    <a:pt x="366184" y="3661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A871E998-44C0-4371-AAA7-2BB56B7D3FF8}"/>
                </a:ext>
              </a:extLst>
            </p:cNvPr>
            <p:cNvSpPr/>
            <p:nvPr/>
          </p:nvSpPr>
          <p:spPr>
            <a:xfrm rot="2700000">
              <a:off x="6217708" y="5341407"/>
              <a:ext cx="366184" cy="366184"/>
            </a:xfrm>
            <a:custGeom>
              <a:avLst/>
              <a:gdLst>
                <a:gd name="connsiteX0" fmla="*/ 0 w 366184"/>
                <a:gd name="connsiteY0" fmla="*/ 366184 h 366184"/>
                <a:gd name="connsiteX1" fmla="*/ 366184 w 366184"/>
                <a:gd name="connsiteY1" fmla="*/ 0 h 366184"/>
                <a:gd name="connsiteX2" fmla="*/ 366184 w 366184"/>
                <a:gd name="connsiteY2" fmla="*/ 366184 h 366184"/>
                <a:gd name="connsiteX3" fmla="*/ 0 w 366184"/>
                <a:gd name="connsiteY3" fmla="*/ 366184 h 366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6184" h="366184">
                  <a:moveTo>
                    <a:pt x="0" y="366184"/>
                  </a:moveTo>
                  <a:lnTo>
                    <a:pt x="366184" y="0"/>
                  </a:lnTo>
                  <a:lnTo>
                    <a:pt x="366184" y="366184"/>
                  </a:lnTo>
                  <a:lnTo>
                    <a:pt x="0" y="366184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62BB0906-38B7-4E0F-9723-777F1F4031F8}"/>
                </a:ext>
              </a:extLst>
            </p:cNvPr>
            <p:cNvSpPr/>
            <p:nvPr/>
          </p:nvSpPr>
          <p:spPr>
            <a:xfrm rot="2700000">
              <a:off x="4495800" y="1676400"/>
              <a:ext cx="3810001" cy="3810001"/>
            </a:xfrm>
            <a:custGeom>
              <a:avLst/>
              <a:gdLst>
                <a:gd name="connsiteX0" fmla="*/ 0 w 3810001"/>
                <a:gd name="connsiteY0" fmla="*/ 2747958 h 3810001"/>
                <a:gd name="connsiteX1" fmla="*/ 347929 w 3810001"/>
                <a:gd name="connsiteY1" fmla="*/ 3095887 h 3810001"/>
                <a:gd name="connsiteX2" fmla="*/ 347929 w 3810001"/>
                <a:gd name="connsiteY2" fmla="*/ 3462071 h 3810001"/>
                <a:gd name="connsiteX3" fmla="*/ 714113 w 3810001"/>
                <a:gd name="connsiteY3" fmla="*/ 3462071 h 3810001"/>
                <a:gd name="connsiteX4" fmla="*/ 714114 w 3810001"/>
                <a:gd name="connsiteY4" fmla="*/ 3462072 h 3810001"/>
                <a:gd name="connsiteX5" fmla="*/ 3095885 w 3810001"/>
                <a:gd name="connsiteY5" fmla="*/ 3462072 h 3810001"/>
                <a:gd name="connsiteX6" fmla="*/ 3095887 w 3810001"/>
                <a:gd name="connsiteY6" fmla="*/ 3462071 h 3810001"/>
                <a:gd name="connsiteX7" fmla="*/ 3462071 w 3810001"/>
                <a:gd name="connsiteY7" fmla="*/ 3462071 h 3810001"/>
                <a:gd name="connsiteX8" fmla="*/ 3462071 w 3810001"/>
                <a:gd name="connsiteY8" fmla="*/ 3095887 h 3810001"/>
                <a:gd name="connsiteX9" fmla="*/ 3462072 w 3810001"/>
                <a:gd name="connsiteY9" fmla="*/ 3095885 h 3810001"/>
                <a:gd name="connsiteX10" fmla="*/ 3462072 w 3810001"/>
                <a:gd name="connsiteY10" fmla="*/ 714114 h 3810001"/>
                <a:gd name="connsiteX11" fmla="*/ 3462071 w 3810001"/>
                <a:gd name="connsiteY11" fmla="*/ 714113 h 3810001"/>
                <a:gd name="connsiteX12" fmla="*/ 3462071 w 3810001"/>
                <a:gd name="connsiteY12" fmla="*/ 347929 h 3810001"/>
                <a:gd name="connsiteX13" fmla="*/ 3095887 w 3810001"/>
                <a:gd name="connsiteY13" fmla="*/ 347929 h 3810001"/>
                <a:gd name="connsiteX14" fmla="*/ 2747958 w 3810001"/>
                <a:gd name="connsiteY14" fmla="*/ 0 h 3810001"/>
                <a:gd name="connsiteX15" fmla="*/ 3810000 w 3810001"/>
                <a:gd name="connsiteY15" fmla="*/ 0 h 3810001"/>
                <a:gd name="connsiteX16" fmla="*/ 3810000 w 3810001"/>
                <a:gd name="connsiteY16" fmla="*/ 1062040 h 3810001"/>
                <a:gd name="connsiteX17" fmla="*/ 3810001 w 3810001"/>
                <a:gd name="connsiteY17" fmla="*/ 1062041 h 3810001"/>
                <a:gd name="connsiteX18" fmla="*/ 3810001 w 3810001"/>
                <a:gd name="connsiteY18" fmla="*/ 2747957 h 3810001"/>
                <a:gd name="connsiteX19" fmla="*/ 3810000 w 3810001"/>
                <a:gd name="connsiteY19" fmla="*/ 2747959 h 3810001"/>
                <a:gd name="connsiteX20" fmla="*/ 3810000 w 3810001"/>
                <a:gd name="connsiteY20" fmla="*/ 3810000 h 3810001"/>
                <a:gd name="connsiteX21" fmla="*/ 2747960 w 3810001"/>
                <a:gd name="connsiteY21" fmla="*/ 3810000 h 3810001"/>
                <a:gd name="connsiteX22" fmla="*/ 2747958 w 3810001"/>
                <a:gd name="connsiteY22" fmla="*/ 3810001 h 3810001"/>
                <a:gd name="connsiteX23" fmla="*/ 1062042 w 3810001"/>
                <a:gd name="connsiteY23" fmla="*/ 3810001 h 3810001"/>
                <a:gd name="connsiteX24" fmla="*/ 1062041 w 3810001"/>
                <a:gd name="connsiteY24" fmla="*/ 3810000 h 3810001"/>
                <a:gd name="connsiteX25" fmla="*/ 0 w 3810001"/>
                <a:gd name="connsiteY25" fmla="*/ 3810000 h 3810001"/>
                <a:gd name="connsiteX26" fmla="*/ 714113 w 3810001"/>
                <a:gd name="connsiteY26" fmla="*/ 347931 h 3810001"/>
                <a:gd name="connsiteX27" fmla="*/ 1062042 w 3810001"/>
                <a:gd name="connsiteY27" fmla="*/ 2 h 3810001"/>
                <a:gd name="connsiteX28" fmla="*/ 2747958 w 3810001"/>
                <a:gd name="connsiteY28" fmla="*/ 1 h 3810001"/>
                <a:gd name="connsiteX29" fmla="*/ 3095887 w 3810001"/>
                <a:gd name="connsiteY29" fmla="*/ 347930 h 3810001"/>
                <a:gd name="connsiteX30" fmla="*/ 0 w 3810001"/>
                <a:gd name="connsiteY30" fmla="*/ 0 h 3810001"/>
                <a:gd name="connsiteX31" fmla="*/ 1062042 w 3810001"/>
                <a:gd name="connsiteY31" fmla="*/ 1 h 3810001"/>
                <a:gd name="connsiteX32" fmla="*/ 714113 w 3810001"/>
                <a:gd name="connsiteY32" fmla="*/ 347930 h 3810001"/>
                <a:gd name="connsiteX33" fmla="*/ 347929 w 3810001"/>
                <a:gd name="connsiteY33" fmla="*/ 347929 h 3810001"/>
                <a:gd name="connsiteX34" fmla="*/ 347930 w 3810001"/>
                <a:gd name="connsiteY34" fmla="*/ 714113 h 3810001"/>
                <a:gd name="connsiteX35" fmla="*/ 1 w 3810001"/>
                <a:gd name="connsiteY35" fmla="*/ 1062042 h 3810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810001" h="3810001">
                  <a:moveTo>
                    <a:pt x="0" y="2747958"/>
                  </a:moveTo>
                  <a:lnTo>
                    <a:pt x="347929" y="3095887"/>
                  </a:lnTo>
                  <a:lnTo>
                    <a:pt x="347929" y="3462071"/>
                  </a:lnTo>
                  <a:lnTo>
                    <a:pt x="714113" y="3462071"/>
                  </a:lnTo>
                  <a:lnTo>
                    <a:pt x="714114" y="3462072"/>
                  </a:lnTo>
                  <a:lnTo>
                    <a:pt x="3095885" y="3462072"/>
                  </a:lnTo>
                  <a:lnTo>
                    <a:pt x="3095887" y="3462071"/>
                  </a:lnTo>
                  <a:lnTo>
                    <a:pt x="3462071" y="3462071"/>
                  </a:lnTo>
                  <a:lnTo>
                    <a:pt x="3462071" y="3095887"/>
                  </a:lnTo>
                  <a:lnTo>
                    <a:pt x="3462072" y="3095885"/>
                  </a:lnTo>
                  <a:lnTo>
                    <a:pt x="3462072" y="714114"/>
                  </a:lnTo>
                  <a:lnTo>
                    <a:pt x="3462071" y="714113"/>
                  </a:lnTo>
                  <a:lnTo>
                    <a:pt x="3462071" y="347929"/>
                  </a:lnTo>
                  <a:lnTo>
                    <a:pt x="3095887" y="347929"/>
                  </a:lnTo>
                  <a:lnTo>
                    <a:pt x="2747958" y="0"/>
                  </a:lnTo>
                  <a:lnTo>
                    <a:pt x="3810000" y="0"/>
                  </a:lnTo>
                  <a:lnTo>
                    <a:pt x="3810000" y="1062040"/>
                  </a:lnTo>
                  <a:lnTo>
                    <a:pt x="3810001" y="1062041"/>
                  </a:lnTo>
                  <a:lnTo>
                    <a:pt x="3810001" y="2747957"/>
                  </a:lnTo>
                  <a:lnTo>
                    <a:pt x="3810000" y="2747959"/>
                  </a:lnTo>
                  <a:lnTo>
                    <a:pt x="3810000" y="3810000"/>
                  </a:lnTo>
                  <a:lnTo>
                    <a:pt x="2747960" y="3810000"/>
                  </a:lnTo>
                  <a:lnTo>
                    <a:pt x="2747958" y="3810001"/>
                  </a:lnTo>
                  <a:lnTo>
                    <a:pt x="1062042" y="3810001"/>
                  </a:lnTo>
                  <a:lnTo>
                    <a:pt x="1062041" y="3810000"/>
                  </a:lnTo>
                  <a:lnTo>
                    <a:pt x="0" y="3810000"/>
                  </a:lnTo>
                  <a:close/>
                  <a:moveTo>
                    <a:pt x="714113" y="347931"/>
                  </a:moveTo>
                  <a:lnTo>
                    <a:pt x="1062042" y="2"/>
                  </a:lnTo>
                  <a:lnTo>
                    <a:pt x="2747958" y="1"/>
                  </a:lnTo>
                  <a:lnTo>
                    <a:pt x="3095887" y="347930"/>
                  </a:lnTo>
                  <a:close/>
                  <a:moveTo>
                    <a:pt x="0" y="0"/>
                  </a:moveTo>
                  <a:lnTo>
                    <a:pt x="1062042" y="1"/>
                  </a:lnTo>
                  <a:lnTo>
                    <a:pt x="714113" y="347930"/>
                  </a:lnTo>
                  <a:lnTo>
                    <a:pt x="347929" y="347929"/>
                  </a:lnTo>
                  <a:lnTo>
                    <a:pt x="347930" y="714113"/>
                  </a:lnTo>
                  <a:lnTo>
                    <a:pt x="1" y="1062042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214324FB-F154-4732-AA64-E003BEB29C40}"/>
                </a:ext>
              </a:extLst>
            </p:cNvPr>
            <p:cNvSpPr/>
            <p:nvPr/>
          </p:nvSpPr>
          <p:spPr>
            <a:xfrm>
              <a:off x="4457700" y="1638300"/>
              <a:ext cx="3886200" cy="3886200"/>
            </a:xfrm>
            <a:custGeom>
              <a:avLst/>
              <a:gdLst>
                <a:gd name="connsiteX0" fmla="*/ 3886200 w 3886200"/>
                <a:gd name="connsiteY0" fmla="*/ 2694077 h 3886200"/>
                <a:gd name="connsiteX1" fmla="*/ 3886200 w 3886200"/>
                <a:gd name="connsiteY1" fmla="*/ 3886200 h 3886200"/>
                <a:gd name="connsiteX2" fmla="*/ 2694077 w 3886200"/>
                <a:gd name="connsiteY2" fmla="*/ 3886200 h 3886200"/>
                <a:gd name="connsiteX3" fmla="*/ 0 w 3886200"/>
                <a:gd name="connsiteY3" fmla="*/ 2694077 h 3886200"/>
                <a:gd name="connsiteX4" fmla="*/ 1192123 w 3886200"/>
                <a:gd name="connsiteY4" fmla="*/ 3886200 h 3886200"/>
                <a:gd name="connsiteX5" fmla="*/ 0 w 3886200"/>
                <a:gd name="connsiteY5" fmla="*/ 3886200 h 3886200"/>
                <a:gd name="connsiteX6" fmla="*/ 2694077 w 3886200"/>
                <a:gd name="connsiteY6" fmla="*/ 0 h 3886200"/>
                <a:gd name="connsiteX7" fmla="*/ 3886200 w 3886200"/>
                <a:gd name="connsiteY7" fmla="*/ 0 h 3886200"/>
                <a:gd name="connsiteX8" fmla="*/ 3886200 w 3886200"/>
                <a:gd name="connsiteY8" fmla="*/ 1192123 h 3886200"/>
                <a:gd name="connsiteX9" fmla="*/ 1192125 w 3886200"/>
                <a:gd name="connsiteY9" fmla="*/ 0 h 3886200"/>
                <a:gd name="connsiteX10" fmla="*/ 1684169 w 3886200"/>
                <a:gd name="connsiteY10" fmla="*/ 0 h 3886200"/>
                <a:gd name="connsiteX11" fmla="*/ 1684170 w 3886200"/>
                <a:gd name="connsiteY11" fmla="*/ 0 h 3886200"/>
                <a:gd name="connsiteX12" fmla="*/ 2202031 w 3886200"/>
                <a:gd name="connsiteY12" fmla="*/ 0 h 3886200"/>
                <a:gd name="connsiteX13" fmla="*/ 3886200 w 3886200"/>
                <a:gd name="connsiteY13" fmla="*/ 1684169 h 3886200"/>
                <a:gd name="connsiteX14" fmla="*/ 3886200 w 3886200"/>
                <a:gd name="connsiteY14" fmla="*/ 2202031 h 3886200"/>
                <a:gd name="connsiteX15" fmla="*/ 2202031 w 3886200"/>
                <a:gd name="connsiteY15" fmla="*/ 3886200 h 3886200"/>
                <a:gd name="connsiteX16" fmla="*/ 1684169 w 3886200"/>
                <a:gd name="connsiteY16" fmla="*/ 3886200 h 3886200"/>
                <a:gd name="connsiteX17" fmla="*/ 0 w 3886200"/>
                <a:gd name="connsiteY17" fmla="*/ 2202031 h 3886200"/>
                <a:gd name="connsiteX18" fmla="*/ 0 w 3886200"/>
                <a:gd name="connsiteY18" fmla="*/ 1684169 h 3886200"/>
                <a:gd name="connsiteX19" fmla="*/ 1 w 3886200"/>
                <a:gd name="connsiteY19" fmla="*/ 1684168 h 3886200"/>
                <a:gd name="connsiteX20" fmla="*/ 1 w 3886200"/>
                <a:gd name="connsiteY20" fmla="*/ 1192123 h 3886200"/>
                <a:gd name="connsiteX21" fmla="*/ 0 w 3886200"/>
                <a:gd name="connsiteY21" fmla="*/ 0 h 3886200"/>
                <a:gd name="connsiteX22" fmla="*/ 1192123 w 3886200"/>
                <a:gd name="connsiteY22" fmla="*/ 0 h 3886200"/>
                <a:gd name="connsiteX23" fmla="*/ 0 w 3886200"/>
                <a:gd name="connsiteY23" fmla="*/ 1192123 h 388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86200" h="3886200">
                  <a:moveTo>
                    <a:pt x="3886200" y="2694077"/>
                  </a:moveTo>
                  <a:lnTo>
                    <a:pt x="3886200" y="3886200"/>
                  </a:lnTo>
                  <a:lnTo>
                    <a:pt x="2694077" y="3886200"/>
                  </a:lnTo>
                  <a:close/>
                  <a:moveTo>
                    <a:pt x="0" y="2694077"/>
                  </a:moveTo>
                  <a:lnTo>
                    <a:pt x="1192123" y="3886200"/>
                  </a:lnTo>
                  <a:lnTo>
                    <a:pt x="0" y="3886200"/>
                  </a:lnTo>
                  <a:close/>
                  <a:moveTo>
                    <a:pt x="2694077" y="0"/>
                  </a:moveTo>
                  <a:lnTo>
                    <a:pt x="3886200" y="0"/>
                  </a:lnTo>
                  <a:lnTo>
                    <a:pt x="3886200" y="1192123"/>
                  </a:lnTo>
                  <a:close/>
                  <a:moveTo>
                    <a:pt x="1192125" y="0"/>
                  </a:moveTo>
                  <a:lnTo>
                    <a:pt x="1684169" y="0"/>
                  </a:lnTo>
                  <a:lnTo>
                    <a:pt x="1684170" y="0"/>
                  </a:lnTo>
                  <a:lnTo>
                    <a:pt x="2202031" y="0"/>
                  </a:lnTo>
                  <a:lnTo>
                    <a:pt x="3886200" y="1684169"/>
                  </a:lnTo>
                  <a:lnTo>
                    <a:pt x="3886200" y="2202031"/>
                  </a:lnTo>
                  <a:lnTo>
                    <a:pt x="2202031" y="3886200"/>
                  </a:lnTo>
                  <a:lnTo>
                    <a:pt x="1684169" y="3886200"/>
                  </a:lnTo>
                  <a:lnTo>
                    <a:pt x="0" y="2202031"/>
                  </a:lnTo>
                  <a:lnTo>
                    <a:pt x="0" y="1684169"/>
                  </a:lnTo>
                  <a:lnTo>
                    <a:pt x="1" y="1684168"/>
                  </a:lnTo>
                  <a:lnTo>
                    <a:pt x="1" y="1192123"/>
                  </a:lnTo>
                  <a:close/>
                  <a:moveTo>
                    <a:pt x="0" y="0"/>
                  </a:moveTo>
                  <a:lnTo>
                    <a:pt x="1192123" y="0"/>
                  </a:lnTo>
                  <a:lnTo>
                    <a:pt x="0" y="1192123"/>
                  </a:lnTo>
                  <a:close/>
                </a:path>
              </a:pathLst>
            </a:cu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859C12B-A8C8-4618-8569-ABA79FEE0AC8}"/>
              </a:ext>
            </a:extLst>
          </p:cNvPr>
          <p:cNvSpPr txBox="1"/>
          <p:nvPr/>
        </p:nvSpPr>
        <p:spPr>
          <a:xfrm>
            <a:off x="3791" y="3384453"/>
            <a:ext cx="6289469" cy="303533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3600" b="1" dirty="0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 রেজাউল হাসান </a:t>
            </a:r>
          </a:p>
          <a:p>
            <a:pPr algn="ctr"/>
            <a:r>
              <a:rPr lang="bn-BD" sz="3600" b="1" dirty="0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 শিক্ষক </a:t>
            </a:r>
          </a:p>
          <a:p>
            <a:pPr algn="ctr"/>
            <a:r>
              <a:rPr lang="bn-BD" sz="3600" b="1" dirty="0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২৯ নংআদমপুর সরকারি প্রাথমিক বিদ্যালয় </a:t>
            </a:r>
          </a:p>
          <a:p>
            <a:pPr algn="ctr"/>
            <a:r>
              <a:rPr lang="bn-BD" sz="3600" b="1" dirty="0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অষ্টগ্রাম, কিশোরগঞ্জ।   </a:t>
            </a:r>
            <a:endParaRPr lang="en-US" sz="3600" b="1" dirty="0">
              <a:ln w="13462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EA990BE-58AC-47C1-9B02-B6EC157B46B6}"/>
              </a:ext>
            </a:extLst>
          </p:cNvPr>
          <p:cNvSpPr txBox="1"/>
          <p:nvPr/>
        </p:nvSpPr>
        <p:spPr>
          <a:xfrm>
            <a:off x="7069615" y="3384453"/>
            <a:ext cx="4886856" cy="303533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3600" b="1" dirty="0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 চতুর্থ</a:t>
            </a:r>
          </a:p>
          <a:p>
            <a:pPr algn="ctr"/>
            <a:r>
              <a:rPr lang="bn-BD" sz="3600" b="1" dirty="0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গণিত </a:t>
            </a:r>
          </a:p>
          <a:p>
            <a:pPr algn="ctr"/>
            <a:r>
              <a:rPr lang="bn-BD" sz="3600" b="1" dirty="0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 ১০ (দশ) </a:t>
            </a:r>
          </a:p>
          <a:p>
            <a:pPr algn="ctr"/>
            <a:r>
              <a:rPr lang="bn-BD" sz="3600" b="1" dirty="0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 </a:t>
            </a:r>
            <a:endParaRPr lang="en-US" sz="3600" b="1" dirty="0">
              <a:ln w="13462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B8395A5-BB2E-4168-ADBB-AE8530C2527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0622" y="840699"/>
            <a:ext cx="1911927" cy="250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25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2172619-AF83-48EA-88AD-61758DC5989E}"/>
              </a:ext>
            </a:extLst>
          </p:cNvPr>
          <p:cNvSpPr/>
          <p:nvPr/>
        </p:nvSpPr>
        <p:spPr>
          <a:xfrm>
            <a:off x="427126" y="1779129"/>
            <a:ext cx="11303836" cy="325592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spcFirstLastPara="1" wrap="none" lIns="113939" tIns="56969" rIns="113939" bIns="56969" numCol="1">
            <a:prstTxWarp prst="textArchUp">
              <a:avLst/>
            </a:prstTxWarp>
            <a:spAutoFit/>
          </a:bodyPr>
          <a:lstStyle/>
          <a:p>
            <a:pPr algn="ctr"/>
            <a:r>
              <a:rPr lang="en-US" sz="14316" u="sng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14316" u="sng" dirty="0">
                <a:ln w="18415" cmpd="sng">
                  <a:solidFill>
                    <a:sysClr val="windowText" lastClr="000000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4316" u="sng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14316" u="sng" dirty="0">
                <a:ln w="18415" cmpd="sng">
                  <a:solidFill>
                    <a:sysClr val="windowText" lastClr="000000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96166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C02A07D-FF6D-435F-85BD-33A3A893ADAD}"/>
              </a:ext>
            </a:extLst>
          </p:cNvPr>
          <p:cNvSpPr txBox="1"/>
          <p:nvPr/>
        </p:nvSpPr>
        <p:spPr>
          <a:xfrm>
            <a:off x="3396748" y="383311"/>
            <a:ext cx="5339108" cy="58477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নিচে আমরা কিসের ছবি দেখতে পাচ্ছি?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571ECA-E20D-468B-833C-CBFAF86CAA50}"/>
              </a:ext>
            </a:extLst>
          </p:cNvPr>
          <p:cNvSpPr txBox="1"/>
          <p:nvPr/>
        </p:nvSpPr>
        <p:spPr>
          <a:xfrm>
            <a:off x="2076837" y="5251502"/>
            <a:ext cx="1816290" cy="646331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সংসদ ভবন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E0FF1A-E756-4BB6-B3B3-98972FF722CD}"/>
              </a:ext>
            </a:extLst>
          </p:cNvPr>
          <p:cNvSpPr txBox="1"/>
          <p:nvPr/>
        </p:nvSpPr>
        <p:spPr>
          <a:xfrm>
            <a:off x="7843961" y="5251502"/>
            <a:ext cx="1816290" cy="646331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ফুটবল মাঠ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21189E-ADEF-4690-9BF9-DFC0DFBE349E}"/>
              </a:ext>
            </a:extLst>
          </p:cNvPr>
          <p:cNvSpPr txBox="1"/>
          <p:nvPr/>
        </p:nvSpPr>
        <p:spPr>
          <a:xfrm>
            <a:off x="392868" y="383311"/>
            <a:ext cx="11346868" cy="58477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কতটুকু জায়গা জুড়ে সংসদ ভবন ও খেলার মাঠ অবস্থিত তা আমরা কীভাবে জানতে পারি?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D98B08D-BFD3-4AAD-8223-AB8878E16F1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59" y="1523421"/>
            <a:ext cx="6141195" cy="33365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34E49AB-D1C6-428A-86B2-91D5AA1A8ED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5054" y="1542659"/>
            <a:ext cx="6023087" cy="333653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F0E6497-5ADB-40E2-A42E-FD85D77D9096}"/>
              </a:ext>
            </a:extLst>
          </p:cNvPr>
          <p:cNvSpPr txBox="1"/>
          <p:nvPr/>
        </p:nvSpPr>
        <p:spPr>
          <a:xfrm>
            <a:off x="4454708" y="5327215"/>
            <a:ext cx="2827672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পরিমাপের মাধ্যমে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406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8" grpId="0" animBg="1"/>
      <p:bldP spid="9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be 1">
            <a:extLst>
              <a:ext uri="{FF2B5EF4-FFF2-40B4-BE49-F238E27FC236}">
                <a16:creationId xmlns:a16="http://schemas.microsoft.com/office/drawing/2014/main" id="{02C196F2-ADF6-4553-8C04-F1C1981B3422}"/>
              </a:ext>
            </a:extLst>
          </p:cNvPr>
          <p:cNvSpPr/>
          <p:nvPr/>
        </p:nvSpPr>
        <p:spPr>
          <a:xfrm>
            <a:off x="2342423" y="1870365"/>
            <a:ext cx="7468019" cy="3221182"/>
          </a:xfrm>
          <a:prstGeom prst="cube">
            <a:avLst>
              <a:gd name="adj" fmla="val 1819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পরিমাপ (ক্ষেত্রফল)</a:t>
            </a:r>
            <a:endParaRPr lang="en-US" sz="8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Bevel 1">
            <a:extLst>
              <a:ext uri="{FF2B5EF4-FFF2-40B4-BE49-F238E27FC236}">
                <a16:creationId xmlns:a16="http://schemas.microsoft.com/office/drawing/2014/main" id="{E493BC99-D0FF-472C-B661-1C4465A4C73A}"/>
              </a:ext>
            </a:extLst>
          </p:cNvPr>
          <p:cNvSpPr/>
          <p:nvPr/>
        </p:nvSpPr>
        <p:spPr>
          <a:xfrm>
            <a:off x="2310645" y="1870365"/>
            <a:ext cx="7531575" cy="3221182"/>
          </a:xfrm>
          <a:prstGeom prst="bevel">
            <a:avLst>
              <a:gd name="adj" fmla="val 2202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9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86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4A97A33-E6DA-414B-8362-7616058BA75A}"/>
              </a:ext>
            </a:extLst>
          </p:cNvPr>
          <p:cNvSpPr txBox="1"/>
          <p:nvPr/>
        </p:nvSpPr>
        <p:spPr>
          <a:xfrm>
            <a:off x="4627422" y="267619"/>
            <a:ext cx="2937164" cy="12425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E9A2D0-E3B8-47B6-94C8-06A60AB40263}"/>
              </a:ext>
            </a:extLst>
          </p:cNvPr>
          <p:cNvSpPr txBox="1"/>
          <p:nvPr/>
        </p:nvSpPr>
        <p:spPr>
          <a:xfrm>
            <a:off x="422192" y="2599227"/>
            <a:ext cx="11312610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শেষে শিক্ষার্থীরাঃ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২৪.৭.১ আয়তক্ষেত্র ও বর্গক্ষেত্রের ক্ষেত্রফল নির্ণয়ের সূত্র জানবে ও বলতে পারবে। 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২৪.৭.২ ক্ষেত্রফল নির্ণয়ের সূত্র ব্যবহার করে আয়তক্ষেত্র ও বর্গক্ষেত্রের ক্ষেত্রফল নির্ণয় সংক্রান্ত সমস্যার সমাধান করতে পারবে। </a:t>
            </a:r>
          </a:p>
        </p:txBody>
      </p:sp>
    </p:spTree>
    <p:extLst>
      <p:ext uri="{BB962C8B-B14F-4D97-AF65-F5344CB8AC3E}">
        <p14:creationId xmlns:p14="http://schemas.microsoft.com/office/powerpoint/2010/main" val="2080180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D52D9A00-16DE-4286-BC21-2B9FC878CF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470" y="3460834"/>
            <a:ext cx="1162361" cy="1362308"/>
          </a:xfrm>
          <a:prstGeom prst="rect">
            <a:avLst/>
          </a:prstGeom>
        </p:spPr>
      </p:pic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78CF8FB2-A060-47C2-B0CE-D9FA4C61B502}"/>
              </a:ext>
            </a:extLst>
          </p:cNvPr>
          <p:cNvSpPr/>
          <p:nvPr/>
        </p:nvSpPr>
        <p:spPr>
          <a:xfrm>
            <a:off x="389578" y="1505152"/>
            <a:ext cx="5999170" cy="1362308"/>
          </a:xfrm>
          <a:prstGeom prst="wedgeRoundRectCallout">
            <a:avLst>
              <a:gd name="adj1" fmla="val -38499"/>
              <a:gd name="adj2" fmla="val 121012"/>
              <a:gd name="adj3" fmla="val 16667"/>
            </a:avLst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হুমম... মৌলিক উপায়টি হল এগুলোকে কাটা অথবা পাতলা কাগজের </a:t>
            </a:r>
            <a:r>
              <a:rPr lang="bn-BD" sz="32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 একে </a:t>
            </a:r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নেওয়া এবং একটির উপর আরেকটি রেখে তুলনা করা। 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3F55C5-CE2A-4B96-A2E1-E2D1A558A6CE}"/>
              </a:ext>
            </a:extLst>
          </p:cNvPr>
          <p:cNvSpPr/>
          <p:nvPr/>
        </p:nvSpPr>
        <p:spPr>
          <a:xfrm>
            <a:off x="8240719" y="1044711"/>
            <a:ext cx="2741042" cy="2167733"/>
          </a:xfrm>
          <a:prstGeom prst="rect">
            <a:avLst/>
          </a:prstGeom>
          <a:solidFill>
            <a:srgbClr val="CA284F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44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8A7118-E4AE-411D-8481-96394F9B663B}"/>
              </a:ext>
            </a:extLst>
          </p:cNvPr>
          <p:cNvSpPr/>
          <p:nvPr/>
        </p:nvSpPr>
        <p:spPr>
          <a:xfrm>
            <a:off x="8240719" y="487555"/>
            <a:ext cx="2741042" cy="558538"/>
          </a:xfrm>
          <a:prstGeom prst="rect">
            <a:avLst/>
          </a:prstGeom>
          <a:solidFill>
            <a:srgbClr val="CA284F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2" tIns="34290" rIns="68582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844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9DCC218-3E35-493B-84C9-8743D6D5BC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9641280">
            <a:off x="7970487" y="482009"/>
            <a:ext cx="1561157" cy="407394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105B6B4-A6BB-48F4-9CB2-67F02C3023ED}"/>
              </a:ext>
            </a:extLst>
          </p:cNvPr>
          <p:cNvCxnSpPr>
            <a:cxnSpLocks/>
          </p:cNvCxnSpPr>
          <p:nvPr/>
        </p:nvCxnSpPr>
        <p:spPr>
          <a:xfrm>
            <a:off x="8262129" y="1044712"/>
            <a:ext cx="275639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817E3F63-9CBB-4EC2-A35C-CE6FB7B4A9E4}"/>
              </a:ext>
            </a:extLst>
          </p:cNvPr>
          <p:cNvSpPr/>
          <p:nvPr/>
        </p:nvSpPr>
        <p:spPr>
          <a:xfrm>
            <a:off x="8240863" y="3741841"/>
            <a:ext cx="2756394" cy="2141325"/>
          </a:xfrm>
          <a:prstGeom prst="rect">
            <a:avLst/>
          </a:prstGeom>
          <a:solidFill>
            <a:srgbClr val="57FEAC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44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EBB1EE5-F4AE-4B26-8D60-A1AC0AF4B7E7}"/>
              </a:ext>
            </a:extLst>
          </p:cNvPr>
          <p:cNvSpPr/>
          <p:nvPr/>
        </p:nvSpPr>
        <p:spPr>
          <a:xfrm>
            <a:off x="10983259" y="3741841"/>
            <a:ext cx="555725" cy="2141325"/>
          </a:xfrm>
          <a:prstGeom prst="rect">
            <a:avLst/>
          </a:prstGeom>
          <a:solidFill>
            <a:srgbClr val="57FEAC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44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4AE5E4B-854A-4F33-970C-904633676C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5566294">
            <a:off x="10092807" y="2527001"/>
            <a:ext cx="1561157" cy="274218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1CE1863-BCD2-4313-8D4B-1E0CC50CF197}"/>
              </a:ext>
            </a:extLst>
          </p:cNvPr>
          <p:cNvCxnSpPr>
            <a:cxnSpLocks/>
          </p:cNvCxnSpPr>
          <p:nvPr/>
        </p:nvCxnSpPr>
        <p:spPr>
          <a:xfrm flipV="1">
            <a:off x="10987749" y="1004342"/>
            <a:ext cx="0" cy="22162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6E0CEB40-16B5-40F8-A456-4980D0149FBC}"/>
              </a:ext>
            </a:extLst>
          </p:cNvPr>
          <p:cNvSpPr/>
          <p:nvPr/>
        </p:nvSpPr>
        <p:spPr>
          <a:xfrm>
            <a:off x="9188609" y="1447999"/>
            <a:ext cx="765840" cy="7658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B4590487-F7BE-4650-9B15-DDE17C8B519B}"/>
              </a:ext>
            </a:extLst>
          </p:cNvPr>
          <p:cNvSpPr/>
          <p:nvPr/>
        </p:nvSpPr>
        <p:spPr>
          <a:xfrm>
            <a:off x="9695677" y="4192117"/>
            <a:ext cx="765840" cy="7658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759F86-95F0-4C12-8544-775F986EBCD8}"/>
              </a:ext>
            </a:extLst>
          </p:cNvPr>
          <p:cNvSpPr txBox="1"/>
          <p:nvPr/>
        </p:nvSpPr>
        <p:spPr>
          <a:xfrm>
            <a:off x="131244" y="155339"/>
            <a:ext cx="5907009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কোন তলের আকার বৃহত্তর, ক না খ? তুমি কীভাবে তুলনা করবে?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B70A9EF-18DC-41BB-AE7F-0F851D5FC21F}"/>
              </a:ext>
            </a:extLst>
          </p:cNvPr>
          <p:cNvSpPr txBox="1"/>
          <p:nvPr/>
        </p:nvSpPr>
        <p:spPr>
          <a:xfrm>
            <a:off x="1819425" y="3974872"/>
            <a:ext cx="4397883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সুতরাং, ক আকারটি খ এর আকারের চেয়ে বড়।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6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7037E-7 L -2.29167E-6 -0.3916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58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7 L 2.08333E-6 -0.3916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58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7037E-7 L -0.03398 -0.2807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6" y="-1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 L 0.23047 0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23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200"/>
                            </p:stCondLst>
                            <p:childTnLst>
                              <p:par>
                                <p:cTn id="36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700"/>
                            </p:stCondLst>
                            <p:childTnLst>
                              <p:par>
                                <p:cTn id="39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44444E-6 L -0.22682 0.320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41" y="1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7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7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07407E-6 L 3.125E-6 -0.3342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13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0.39167 L -0.31667 -0.31505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33" y="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1" grpId="1" animBg="1"/>
      <p:bldP spid="11" grpId="2" animBg="1"/>
      <p:bldP spid="6" grpId="1" animBg="1"/>
      <p:bldP spid="12" grpId="1" animBg="1"/>
      <p:bldP spid="12" grpId="2" animBg="1"/>
      <p:bldP spid="39" grpId="1" animBg="1"/>
      <p:bldP spid="4" grpId="0" animBg="1"/>
      <p:bldP spid="4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8DB1902-41BA-491E-8ADA-3BAFC0E985F3}"/>
              </a:ext>
            </a:extLst>
          </p:cNvPr>
          <p:cNvSpPr/>
          <p:nvPr/>
        </p:nvSpPr>
        <p:spPr>
          <a:xfrm>
            <a:off x="8081067" y="191222"/>
            <a:ext cx="3339198" cy="3147817"/>
          </a:xfrm>
          <a:prstGeom prst="rect">
            <a:avLst/>
          </a:prstGeom>
          <a:solidFill>
            <a:srgbClr val="FF9E74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44">
              <a:solidFill>
                <a:srgbClr val="697EBA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D4B6E4B-1140-482C-B534-C7CA612EDA99}"/>
              </a:ext>
            </a:extLst>
          </p:cNvPr>
          <p:cNvSpPr/>
          <p:nvPr/>
        </p:nvSpPr>
        <p:spPr>
          <a:xfrm>
            <a:off x="8060238" y="3965009"/>
            <a:ext cx="4013508" cy="2562094"/>
          </a:xfrm>
          <a:prstGeom prst="rect">
            <a:avLst/>
          </a:prstGeom>
          <a:solidFill>
            <a:srgbClr val="FFA9A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6980C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7456999-6301-453F-A058-A75364CD2461}"/>
              </a:ext>
            </a:extLst>
          </p:cNvPr>
          <p:cNvSpPr/>
          <p:nvPr/>
        </p:nvSpPr>
        <p:spPr>
          <a:xfrm>
            <a:off x="8071707" y="2688978"/>
            <a:ext cx="700754" cy="6259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89E343EF-8ADB-478A-83D6-A07358BFB12B}"/>
              </a:ext>
            </a:extLst>
          </p:cNvPr>
          <p:cNvSpPr/>
          <p:nvPr/>
        </p:nvSpPr>
        <p:spPr>
          <a:xfrm>
            <a:off x="8748508" y="2688978"/>
            <a:ext cx="700754" cy="6259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6BEAD96A-D39F-4798-824E-2F61C0EF592E}"/>
              </a:ext>
            </a:extLst>
          </p:cNvPr>
          <p:cNvSpPr/>
          <p:nvPr/>
        </p:nvSpPr>
        <p:spPr>
          <a:xfrm>
            <a:off x="9425309" y="2688978"/>
            <a:ext cx="700754" cy="6259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4D225B47-9949-4344-A41B-32479669EC94}"/>
              </a:ext>
            </a:extLst>
          </p:cNvPr>
          <p:cNvSpPr/>
          <p:nvPr/>
        </p:nvSpPr>
        <p:spPr>
          <a:xfrm>
            <a:off x="10102110" y="2688978"/>
            <a:ext cx="700754" cy="6259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9634D0DA-CF07-4F8B-B0AE-A83E8046D83F}"/>
              </a:ext>
            </a:extLst>
          </p:cNvPr>
          <p:cNvSpPr/>
          <p:nvPr/>
        </p:nvSpPr>
        <p:spPr>
          <a:xfrm>
            <a:off x="10778911" y="2688978"/>
            <a:ext cx="700754" cy="6259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23BB46A2-0D63-41CC-B1A2-6382B2FC80BA}"/>
              </a:ext>
            </a:extLst>
          </p:cNvPr>
          <p:cNvSpPr/>
          <p:nvPr/>
        </p:nvSpPr>
        <p:spPr>
          <a:xfrm>
            <a:off x="8076190" y="2071538"/>
            <a:ext cx="700754" cy="6259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3EC17EE6-206A-414F-8E48-AE92197836BF}"/>
              </a:ext>
            </a:extLst>
          </p:cNvPr>
          <p:cNvSpPr/>
          <p:nvPr/>
        </p:nvSpPr>
        <p:spPr>
          <a:xfrm>
            <a:off x="8752991" y="2071538"/>
            <a:ext cx="700754" cy="6259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ADEEA418-9C1E-43E3-BE80-CBCCD4890CB9}"/>
              </a:ext>
            </a:extLst>
          </p:cNvPr>
          <p:cNvSpPr/>
          <p:nvPr/>
        </p:nvSpPr>
        <p:spPr>
          <a:xfrm>
            <a:off x="9429792" y="2071538"/>
            <a:ext cx="700754" cy="6259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59B80C9E-7D3C-435E-B5FA-27F27B726D5F}"/>
              </a:ext>
            </a:extLst>
          </p:cNvPr>
          <p:cNvSpPr/>
          <p:nvPr/>
        </p:nvSpPr>
        <p:spPr>
          <a:xfrm>
            <a:off x="10106593" y="2071538"/>
            <a:ext cx="700754" cy="6259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14E0BA38-787D-40BD-9EBB-15951A433E81}"/>
              </a:ext>
            </a:extLst>
          </p:cNvPr>
          <p:cNvSpPr/>
          <p:nvPr/>
        </p:nvSpPr>
        <p:spPr>
          <a:xfrm>
            <a:off x="10769947" y="2061452"/>
            <a:ext cx="700754" cy="6259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348AE9EB-4381-42AD-9F41-97C9709CF9D6}"/>
              </a:ext>
            </a:extLst>
          </p:cNvPr>
          <p:cNvSpPr/>
          <p:nvPr/>
        </p:nvSpPr>
        <p:spPr>
          <a:xfrm>
            <a:off x="8080673" y="1454097"/>
            <a:ext cx="700754" cy="6259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A0893E8C-1566-44DD-A589-A83DC14B6E82}"/>
              </a:ext>
            </a:extLst>
          </p:cNvPr>
          <p:cNvSpPr/>
          <p:nvPr/>
        </p:nvSpPr>
        <p:spPr>
          <a:xfrm>
            <a:off x="8757474" y="1454097"/>
            <a:ext cx="700754" cy="6259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8DF19738-3208-4130-B3A8-504A719F7A2F}"/>
              </a:ext>
            </a:extLst>
          </p:cNvPr>
          <p:cNvSpPr/>
          <p:nvPr/>
        </p:nvSpPr>
        <p:spPr>
          <a:xfrm>
            <a:off x="9434275" y="1454097"/>
            <a:ext cx="700754" cy="6259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9119A7B4-314A-4502-ABB1-2BAA36FC4A95}"/>
              </a:ext>
            </a:extLst>
          </p:cNvPr>
          <p:cNvSpPr/>
          <p:nvPr/>
        </p:nvSpPr>
        <p:spPr>
          <a:xfrm>
            <a:off x="10111076" y="1454097"/>
            <a:ext cx="700754" cy="6259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541776D9-28E7-4B27-BEA8-B831C30EB2DF}"/>
              </a:ext>
            </a:extLst>
          </p:cNvPr>
          <p:cNvSpPr/>
          <p:nvPr/>
        </p:nvSpPr>
        <p:spPr>
          <a:xfrm>
            <a:off x="10760574" y="1476829"/>
            <a:ext cx="710989" cy="5830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5E95D9FE-AF8F-41A6-A5C1-9F6025CA7C9F}"/>
              </a:ext>
            </a:extLst>
          </p:cNvPr>
          <p:cNvSpPr/>
          <p:nvPr/>
        </p:nvSpPr>
        <p:spPr>
          <a:xfrm>
            <a:off x="8085156" y="836656"/>
            <a:ext cx="700754" cy="6259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2915B0ED-A1D1-4A63-B0B1-EA8D0B519BA7}"/>
              </a:ext>
            </a:extLst>
          </p:cNvPr>
          <p:cNvSpPr/>
          <p:nvPr/>
        </p:nvSpPr>
        <p:spPr>
          <a:xfrm>
            <a:off x="8761957" y="836656"/>
            <a:ext cx="700754" cy="6259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C1136E86-38D2-4ADB-9FD3-8F0B32CE0675}"/>
              </a:ext>
            </a:extLst>
          </p:cNvPr>
          <p:cNvSpPr/>
          <p:nvPr/>
        </p:nvSpPr>
        <p:spPr>
          <a:xfrm>
            <a:off x="9438758" y="836656"/>
            <a:ext cx="700754" cy="6259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4A59F5A9-4662-42C6-B0FF-BA3564E558D3}"/>
              </a:ext>
            </a:extLst>
          </p:cNvPr>
          <p:cNvSpPr/>
          <p:nvPr/>
        </p:nvSpPr>
        <p:spPr>
          <a:xfrm>
            <a:off x="10115559" y="836656"/>
            <a:ext cx="636906" cy="6259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37F45438-C9D8-49A5-84BC-8709259C6AFC}"/>
              </a:ext>
            </a:extLst>
          </p:cNvPr>
          <p:cNvSpPr/>
          <p:nvPr/>
        </p:nvSpPr>
        <p:spPr>
          <a:xfrm>
            <a:off x="10747977" y="817418"/>
            <a:ext cx="731688" cy="6538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478CE8C4-1FDD-41A2-B205-271DC6769318}"/>
              </a:ext>
            </a:extLst>
          </p:cNvPr>
          <p:cNvSpPr/>
          <p:nvPr/>
        </p:nvSpPr>
        <p:spPr>
          <a:xfrm>
            <a:off x="8085552" y="219215"/>
            <a:ext cx="700754" cy="6259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AAF337F3-DC61-40A2-AE19-F224DA09CC78}"/>
              </a:ext>
            </a:extLst>
          </p:cNvPr>
          <p:cNvSpPr/>
          <p:nvPr/>
        </p:nvSpPr>
        <p:spPr>
          <a:xfrm>
            <a:off x="8762353" y="219215"/>
            <a:ext cx="700754" cy="6259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0F622557-428B-4611-8484-F340A99A62E9}"/>
              </a:ext>
            </a:extLst>
          </p:cNvPr>
          <p:cNvSpPr/>
          <p:nvPr/>
        </p:nvSpPr>
        <p:spPr>
          <a:xfrm>
            <a:off x="9439154" y="219215"/>
            <a:ext cx="700754" cy="6259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055302C1-53C9-4717-AD9C-638F6B5A41D1}"/>
              </a:ext>
            </a:extLst>
          </p:cNvPr>
          <p:cNvSpPr/>
          <p:nvPr/>
        </p:nvSpPr>
        <p:spPr>
          <a:xfrm>
            <a:off x="10115955" y="219215"/>
            <a:ext cx="620002" cy="6259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E30842B1-6EDF-4931-9FEE-037F7B5BE8CB}"/>
              </a:ext>
            </a:extLst>
          </p:cNvPr>
          <p:cNvSpPr/>
          <p:nvPr/>
        </p:nvSpPr>
        <p:spPr>
          <a:xfrm>
            <a:off x="8071706" y="5874072"/>
            <a:ext cx="688217" cy="6259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06E3947B-6A66-44ED-93E4-57D33B34BBD5}"/>
              </a:ext>
            </a:extLst>
          </p:cNvPr>
          <p:cNvSpPr/>
          <p:nvPr/>
        </p:nvSpPr>
        <p:spPr>
          <a:xfrm>
            <a:off x="8769275" y="5874072"/>
            <a:ext cx="660511" cy="6259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AF29F3A2-D540-4383-9EA1-A71DD5E5BCB6}"/>
              </a:ext>
            </a:extLst>
          </p:cNvPr>
          <p:cNvSpPr/>
          <p:nvPr/>
        </p:nvSpPr>
        <p:spPr>
          <a:xfrm>
            <a:off x="9438583" y="5874072"/>
            <a:ext cx="667640" cy="6259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A55704A9-2061-4738-B4C3-672D4E5A00B8}"/>
              </a:ext>
            </a:extLst>
          </p:cNvPr>
          <p:cNvSpPr/>
          <p:nvPr/>
        </p:nvSpPr>
        <p:spPr>
          <a:xfrm>
            <a:off x="10115558" y="5874072"/>
            <a:ext cx="670562" cy="6259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1448B7E6-FBD6-40DA-8E3E-BB1F08EED9E0}"/>
              </a:ext>
            </a:extLst>
          </p:cNvPr>
          <p:cNvSpPr/>
          <p:nvPr/>
        </p:nvSpPr>
        <p:spPr>
          <a:xfrm>
            <a:off x="10791170" y="5874072"/>
            <a:ext cx="644777" cy="6259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819525D2-D2DE-44EB-A196-5168380ECB05}"/>
              </a:ext>
            </a:extLst>
          </p:cNvPr>
          <p:cNvSpPr/>
          <p:nvPr/>
        </p:nvSpPr>
        <p:spPr>
          <a:xfrm>
            <a:off x="11443243" y="5874072"/>
            <a:ext cx="641588" cy="6259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D9798203-1393-4CF1-A27E-587E798A966D}"/>
              </a:ext>
            </a:extLst>
          </p:cNvPr>
          <p:cNvSpPr/>
          <p:nvPr/>
        </p:nvSpPr>
        <p:spPr>
          <a:xfrm>
            <a:off x="8085557" y="5250611"/>
            <a:ext cx="681284" cy="6259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547B3DC2-BB95-4B5A-9221-629CB6B8B340}"/>
              </a:ext>
            </a:extLst>
          </p:cNvPr>
          <p:cNvSpPr/>
          <p:nvPr/>
        </p:nvSpPr>
        <p:spPr>
          <a:xfrm>
            <a:off x="8762358" y="5250611"/>
            <a:ext cx="663800" cy="6259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29838271-1CD9-4EC6-9C96-3A6D2D761896}"/>
              </a:ext>
            </a:extLst>
          </p:cNvPr>
          <p:cNvSpPr/>
          <p:nvPr/>
        </p:nvSpPr>
        <p:spPr>
          <a:xfrm>
            <a:off x="9439158" y="5250611"/>
            <a:ext cx="659317" cy="6259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644D077B-9D13-46D6-AB1E-A79D057DF62B}"/>
              </a:ext>
            </a:extLst>
          </p:cNvPr>
          <p:cNvSpPr/>
          <p:nvPr/>
        </p:nvSpPr>
        <p:spPr>
          <a:xfrm>
            <a:off x="10104974" y="5250611"/>
            <a:ext cx="673772" cy="6259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1F2E7DA5-E2E0-455B-8285-36234FBC742F}"/>
              </a:ext>
            </a:extLst>
          </p:cNvPr>
          <p:cNvSpPr/>
          <p:nvPr/>
        </p:nvSpPr>
        <p:spPr>
          <a:xfrm>
            <a:off x="10783797" y="5250611"/>
            <a:ext cx="654404" cy="6259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259546C0-6F37-41BC-A252-A45038481978}"/>
              </a:ext>
            </a:extLst>
          </p:cNvPr>
          <p:cNvSpPr/>
          <p:nvPr/>
        </p:nvSpPr>
        <p:spPr>
          <a:xfrm>
            <a:off x="11444277" y="5250611"/>
            <a:ext cx="654404" cy="6259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7F69E9AC-9634-45C3-895F-2783F8F612F5}"/>
              </a:ext>
            </a:extLst>
          </p:cNvPr>
          <p:cNvSpPr/>
          <p:nvPr/>
        </p:nvSpPr>
        <p:spPr>
          <a:xfrm>
            <a:off x="8085552" y="4627150"/>
            <a:ext cx="681284" cy="6259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155199C1-0C47-4996-902D-B7FFEBEB7DB8}"/>
              </a:ext>
            </a:extLst>
          </p:cNvPr>
          <p:cNvSpPr/>
          <p:nvPr/>
        </p:nvSpPr>
        <p:spPr>
          <a:xfrm>
            <a:off x="8762353" y="4627150"/>
            <a:ext cx="663800" cy="6259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3F4D5DA7-30B4-450C-8E83-94496A667DFF}"/>
              </a:ext>
            </a:extLst>
          </p:cNvPr>
          <p:cNvSpPr/>
          <p:nvPr/>
        </p:nvSpPr>
        <p:spPr>
          <a:xfrm>
            <a:off x="9439153" y="4627150"/>
            <a:ext cx="659317" cy="6259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85D4CEA9-D0B6-4C8E-8925-B435271C45B9}"/>
              </a:ext>
            </a:extLst>
          </p:cNvPr>
          <p:cNvSpPr/>
          <p:nvPr/>
        </p:nvSpPr>
        <p:spPr>
          <a:xfrm>
            <a:off x="10104969" y="4627150"/>
            <a:ext cx="673772" cy="6259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418395BD-923E-4CF2-B31B-782C4DDFB808}"/>
              </a:ext>
            </a:extLst>
          </p:cNvPr>
          <p:cNvSpPr/>
          <p:nvPr/>
        </p:nvSpPr>
        <p:spPr>
          <a:xfrm>
            <a:off x="10783792" y="4627150"/>
            <a:ext cx="654404" cy="6259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41B729AA-2608-47B9-8CC0-5F23437FB44E}"/>
              </a:ext>
            </a:extLst>
          </p:cNvPr>
          <p:cNvSpPr/>
          <p:nvPr/>
        </p:nvSpPr>
        <p:spPr>
          <a:xfrm>
            <a:off x="11444272" y="4627150"/>
            <a:ext cx="654404" cy="6259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1206184C-572D-422C-86FC-73C9ED615D21}"/>
              </a:ext>
            </a:extLst>
          </p:cNvPr>
          <p:cNvSpPr/>
          <p:nvPr/>
        </p:nvSpPr>
        <p:spPr>
          <a:xfrm>
            <a:off x="8085552" y="3995613"/>
            <a:ext cx="681284" cy="6259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E43C656D-2EC3-4C8B-AE89-953D3E2B9F3C}"/>
              </a:ext>
            </a:extLst>
          </p:cNvPr>
          <p:cNvSpPr/>
          <p:nvPr/>
        </p:nvSpPr>
        <p:spPr>
          <a:xfrm>
            <a:off x="8762353" y="3995613"/>
            <a:ext cx="663800" cy="6259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7E2CEFCE-15D1-4D07-9AFE-B216A061D3DC}"/>
              </a:ext>
            </a:extLst>
          </p:cNvPr>
          <p:cNvSpPr/>
          <p:nvPr/>
        </p:nvSpPr>
        <p:spPr>
          <a:xfrm>
            <a:off x="9435066" y="3995613"/>
            <a:ext cx="659317" cy="6259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46B324DF-4660-4EA7-8ED3-349EFF05BE59}"/>
              </a:ext>
            </a:extLst>
          </p:cNvPr>
          <p:cNvSpPr/>
          <p:nvPr/>
        </p:nvSpPr>
        <p:spPr>
          <a:xfrm>
            <a:off x="10100882" y="3995613"/>
            <a:ext cx="673772" cy="6259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E7FEE8E1-77CE-475E-BFA9-730D58BBD520}"/>
              </a:ext>
            </a:extLst>
          </p:cNvPr>
          <p:cNvSpPr/>
          <p:nvPr/>
        </p:nvSpPr>
        <p:spPr>
          <a:xfrm>
            <a:off x="10779705" y="3995613"/>
            <a:ext cx="654404" cy="6259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94D3F5D0-F702-4431-9D3F-B97E2230AF7F}"/>
              </a:ext>
            </a:extLst>
          </p:cNvPr>
          <p:cNvSpPr/>
          <p:nvPr/>
        </p:nvSpPr>
        <p:spPr>
          <a:xfrm>
            <a:off x="11440185" y="3995613"/>
            <a:ext cx="654404" cy="6259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0FA19DCE-E7AF-43AA-A7FC-14331114E799}"/>
              </a:ext>
            </a:extLst>
          </p:cNvPr>
          <p:cNvSpPr/>
          <p:nvPr/>
        </p:nvSpPr>
        <p:spPr>
          <a:xfrm>
            <a:off x="6289024" y="1897471"/>
            <a:ext cx="681284" cy="6259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6" name="Picture 145">
            <a:extLst>
              <a:ext uri="{FF2B5EF4-FFF2-40B4-BE49-F238E27FC236}">
                <a16:creationId xmlns:a16="http://schemas.microsoft.com/office/drawing/2014/main" id="{D8DE90AF-DC11-41FE-AAA9-CCC7C6BD55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7525" y="2117403"/>
            <a:ext cx="1399310" cy="1274614"/>
          </a:xfrm>
          <a:prstGeom prst="rect">
            <a:avLst/>
          </a:prstGeom>
        </p:spPr>
      </p:pic>
      <p:sp>
        <p:nvSpPr>
          <p:cNvPr id="150" name="TextBox 149">
            <a:extLst>
              <a:ext uri="{FF2B5EF4-FFF2-40B4-BE49-F238E27FC236}">
                <a16:creationId xmlns:a16="http://schemas.microsoft.com/office/drawing/2014/main" id="{E930BD00-7532-4438-84D1-A0DD28173C10}"/>
              </a:ext>
            </a:extLst>
          </p:cNvPr>
          <p:cNvSpPr txBox="1"/>
          <p:nvPr/>
        </p:nvSpPr>
        <p:spPr>
          <a:xfrm>
            <a:off x="1508793" y="3311872"/>
            <a:ext cx="6710578" cy="646331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সুতরাং, ক আকারটি খ এর আকারের চেয়ে বড়।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1" name="Picture 150">
            <a:extLst>
              <a:ext uri="{FF2B5EF4-FFF2-40B4-BE49-F238E27FC236}">
                <a16:creationId xmlns:a16="http://schemas.microsoft.com/office/drawing/2014/main" id="{E34EA177-58E3-4F8F-A630-B6A85C72DC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1620" y="5320425"/>
            <a:ext cx="1410267" cy="1488271"/>
          </a:xfrm>
          <a:prstGeom prst="rect">
            <a:avLst/>
          </a:prstGeom>
        </p:spPr>
      </p:pic>
      <p:sp>
        <p:nvSpPr>
          <p:cNvPr id="152" name="Speech Bubble: Rectangle 151">
            <a:extLst>
              <a:ext uri="{FF2B5EF4-FFF2-40B4-BE49-F238E27FC236}">
                <a16:creationId xmlns:a16="http://schemas.microsoft.com/office/drawing/2014/main" id="{A0166462-22DD-4451-B5EF-6570C84C2929}"/>
              </a:ext>
            </a:extLst>
          </p:cNvPr>
          <p:cNvSpPr/>
          <p:nvPr/>
        </p:nvSpPr>
        <p:spPr>
          <a:xfrm>
            <a:off x="1151761" y="4103290"/>
            <a:ext cx="6459970" cy="1136828"/>
          </a:xfrm>
          <a:prstGeom prst="wedgeRectCallout">
            <a:avLst>
              <a:gd name="adj1" fmla="val -39386"/>
              <a:gd name="adj2" fmla="val 7515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হ্যা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আমার মনে হয় না এসব কিছু যথেষ্ঠ, আমাদের আন্তর্জাতিক মানের একটি সুনির্দিষ্ট একক প্রয়োজন।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7" name="Speech Bubble: Rectangle with Corners Rounded 146">
            <a:extLst>
              <a:ext uri="{FF2B5EF4-FFF2-40B4-BE49-F238E27FC236}">
                <a16:creationId xmlns:a16="http://schemas.microsoft.com/office/drawing/2014/main" id="{C72AECCF-8E4D-4038-A971-E78EAC92371E}"/>
              </a:ext>
            </a:extLst>
          </p:cNvPr>
          <p:cNvSpPr/>
          <p:nvPr/>
        </p:nvSpPr>
        <p:spPr>
          <a:xfrm>
            <a:off x="177525" y="183398"/>
            <a:ext cx="7776260" cy="1434484"/>
          </a:xfrm>
          <a:prstGeom prst="wedgeRoundRectCallout">
            <a:avLst>
              <a:gd name="adj1" fmla="val -38492"/>
              <a:gd name="adj2" fmla="val 95261"/>
              <a:gd name="adj3" fmla="val 16667"/>
            </a:avLst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যদি আমরা কাটতে কিংবা আঁকতে না পারি তবে আকারগুলোর উপর কোন বস্তু স্থাপন করে ওই বস্তু কতটুকু জায়গা দখল করে তার উপর ভিত্তি করে তুলনা করতে পারি। 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900E4388-9439-4963-B5FF-11D785390371}"/>
              </a:ext>
            </a:extLst>
          </p:cNvPr>
          <p:cNvSpPr/>
          <p:nvPr/>
        </p:nvSpPr>
        <p:spPr>
          <a:xfrm>
            <a:off x="9281353" y="1556414"/>
            <a:ext cx="765840" cy="7658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3BBBDA7A-7FD9-485A-9663-9E93384CC149}"/>
              </a:ext>
            </a:extLst>
          </p:cNvPr>
          <p:cNvSpPr/>
          <p:nvPr/>
        </p:nvSpPr>
        <p:spPr>
          <a:xfrm>
            <a:off x="9772403" y="4857198"/>
            <a:ext cx="765840" cy="7658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6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5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75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25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5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75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5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75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25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5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75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25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5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750"/>
                            </p:stCondLst>
                            <p:childTnLst>
                              <p:par>
                                <p:cTn id="1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2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6000"/>
                            </p:stCondLst>
                            <p:childTnLst>
                              <p:par>
                                <p:cTn id="1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2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2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6250"/>
                            </p:stCondLst>
                            <p:childTnLst>
                              <p:par>
                                <p:cTn id="1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2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6500"/>
                            </p:stCondLst>
                            <p:childTnLst>
                              <p:par>
                                <p:cTn id="1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6750"/>
                            </p:stCondLst>
                            <p:childTnLst>
                              <p:par>
                                <p:cTn id="2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7000"/>
                            </p:stCondLst>
                            <p:childTnLst>
                              <p:par>
                                <p:cTn id="2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7250"/>
                            </p:stCondLst>
                            <p:childTnLst>
                              <p:par>
                                <p:cTn id="2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2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2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2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7500"/>
                            </p:stCondLst>
                            <p:childTnLst>
                              <p:par>
                                <p:cTn id="2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7750"/>
                            </p:stCondLst>
                            <p:childTnLst>
                              <p:par>
                                <p:cTn id="2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2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2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8000"/>
                            </p:stCondLst>
                            <p:childTnLst>
                              <p:par>
                                <p:cTn id="2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25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25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25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8250"/>
                            </p:stCondLst>
                            <p:childTnLst>
                              <p:par>
                                <p:cTn id="2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2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2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2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8500"/>
                            </p:stCondLst>
                            <p:childTnLst>
                              <p:par>
                                <p:cTn id="2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2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2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25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8750"/>
                            </p:stCondLst>
                            <p:childTnLst>
                              <p:par>
                                <p:cTn id="2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2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2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3" dur="2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25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25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25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9250"/>
                            </p:stCondLst>
                            <p:childTnLst>
                              <p:par>
                                <p:cTn id="2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2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2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2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9500"/>
                            </p:stCondLst>
                            <p:childTnLst>
                              <p:par>
                                <p:cTn id="2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25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25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1" dur="25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9750"/>
                            </p:stCondLst>
                            <p:childTnLst>
                              <p:par>
                                <p:cTn id="2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5" dur="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7" dur="2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3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10250"/>
                            </p:stCondLst>
                            <p:childTnLst>
                              <p:par>
                                <p:cTn id="2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2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2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9" dur="2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5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10750"/>
                            </p:stCondLst>
                            <p:childTnLst>
                              <p:par>
                                <p:cTn id="2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" dur="2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2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1" dur="2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7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11250"/>
                            </p:stCondLst>
                            <p:childTnLst>
                              <p:par>
                                <p:cTn id="3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2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2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3" dur="2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11500"/>
                            </p:stCondLst>
                            <p:childTnLst>
                              <p:par>
                                <p:cTn id="3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2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2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25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11750"/>
                            </p:stCondLst>
                            <p:childTnLst>
                              <p:par>
                                <p:cTn id="3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3" dur="2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2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5" dur="2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0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5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500"/>
                            </p:stCondLst>
                            <p:childTnLst>
                              <p:par>
                                <p:cTn id="3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9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3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50" grpId="0" animBg="1"/>
      <p:bldP spid="152" grpId="0" animBg="1"/>
      <p:bldP spid="147" grpId="0" animBg="1"/>
      <p:bldP spid="58" grpId="0" animBg="1"/>
      <p:bldP spid="5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003955B-8947-4848-A425-0AFF0BB88412}"/>
              </a:ext>
            </a:extLst>
          </p:cNvPr>
          <p:cNvSpPr txBox="1"/>
          <p:nvPr/>
        </p:nvSpPr>
        <p:spPr>
          <a:xfrm>
            <a:off x="3754582" y="1690225"/>
            <a:ext cx="616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6D38C07-CE08-4C90-992E-B7252BCA6388}"/>
              </a:ext>
            </a:extLst>
          </p:cNvPr>
          <p:cNvSpPr/>
          <p:nvPr/>
        </p:nvSpPr>
        <p:spPr>
          <a:xfrm>
            <a:off x="10628444" y="700790"/>
            <a:ext cx="801558" cy="763855"/>
          </a:xfrm>
          <a:prstGeom prst="rect">
            <a:avLst/>
          </a:prstGeom>
          <a:solidFill>
            <a:srgbClr val="AC54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0D1E384-BA95-4D4D-86E9-885A9C8EE3BD}"/>
              </a:ext>
            </a:extLst>
          </p:cNvPr>
          <p:cNvSpPr txBox="1"/>
          <p:nvPr/>
        </p:nvSpPr>
        <p:spPr>
          <a:xfrm>
            <a:off x="41561" y="165420"/>
            <a:ext cx="8174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 সেমি বাহু বিশিষ্ট বর্গের ক্ষেত্রফল ১ বর্গ সেন্টিমিটার এবং একে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7E079EC2-3E9D-4E64-8001-8998C439CE9F}"/>
              </a:ext>
            </a:extLst>
          </p:cNvPr>
          <p:cNvSpPr txBox="1"/>
          <p:nvPr/>
        </p:nvSpPr>
        <p:spPr>
          <a:xfrm>
            <a:off x="10540880" y="165420"/>
            <a:ext cx="845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১ সেমি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D69B7E6E-760C-441F-AA63-1AE2A306C414}"/>
              </a:ext>
            </a:extLst>
          </p:cNvPr>
          <p:cNvSpPr txBox="1"/>
          <p:nvPr/>
        </p:nvSpPr>
        <p:spPr>
          <a:xfrm>
            <a:off x="10622404" y="732933"/>
            <a:ext cx="7342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১ বর্গ সেমি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C225A661-9620-4D32-99F5-451A3FF7856A}"/>
              </a:ext>
            </a:extLst>
          </p:cNvPr>
          <p:cNvCxnSpPr>
            <a:cxnSpLocks/>
          </p:cNvCxnSpPr>
          <p:nvPr/>
        </p:nvCxnSpPr>
        <p:spPr>
          <a:xfrm>
            <a:off x="10596920" y="627085"/>
            <a:ext cx="833082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EC659E83-05F6-4E97-9E27-0E4C8280F08F}"/>
              </a:ext>
            </a:extLst>
          </p:cNvPr>
          <p:cNvSpPr txBox="1"/>
          <p:nvPr/>
        </p:nvSpPr>
        <p:spPr>
          <a:xfrm rot="16200000">
            <a:off x="9667801" y="811255"/>
            <a:ext cx="845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১ সেমি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DE603E85-52BD-4A6A-B27F-B6EB36AB6592}"/>
              </a:ext>
            </a:extLst>
          </p:cNvPr>
          <p:cNvCxnSpPr>
            <a:cxnSpLocks/>
          </p:cNvCxnSpPr>
          <p:nvPr/>
        </p:nvCxnSpPr>
        <p:spPr>
          <a:xfrm>
            <a:off x="10540880" y="639137"/>
            <a:ext cx="0" cy="825508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EEF5D1FF-A23C-40A2-9D8E-0F9DD673F684}"/>
              </a:ext>
            </a:extLst>
          </p:cNvPr>
          <p:cNvSpPr txBox="1"/>
          <p:nvPr/>
        </p:nvSpPr>
        <p:spPr>
          <a:xfrm>
            <a:off x="77094" y="913262"/>
            <a:ext cx="8911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 বর্গ সেমি রূপে লেখা হয়। বর্গ সেমি ক্ষেত্রফল পরিমাপের একটি একক।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5D02CC1-DB1F-4727-A3A6-AB70B358A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95" y="3795790"/>
            <a:ext cx="1305107" cy="1428949"/>
          </a:xfrm>
          <a:prstGeom prst="rect">
            <a:avLst/>
          </a:prstGeom>
        </p:spPr>
      </p:pic>
      <p:sp>
        <p:nvSpPr>
          <p:cNvPr id="19" name="Speech Bubble: Rectangle 18">
            <a:extLst>
              <a:ext uri="{FF2B5EF4-FFF2-40B4-BE49-F238E27FC236}">
                <a16:creationId xmlns:a16="http://schemas.microsoft.com/office/drawing/2014/main" id="{2CAD992A-68B5-41E0-8BC7-58D2C5894C23}"/>
              </a:ext>
            </a:extLst>
          </p:cNvPr>
          <p:cNvSpPr/>
          <p:nvPr/>
        </p:nvSpPr>
        <p:spPr>
          <a:xfrm>
            <a:off x="1658324" y="2057999"/>
            <a:ext cx="10531706" cy="1214098"/>
          </a:xfrm>
          <a:prstGeom prst="wedgeRectCallout">
            <a:avLst>
              <a:gd name="adj1" fmla="val -54037"/>
              <a:gd name="adj2" fmla="val 13014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 নির্ণয় করার জন্য আমরা ওই সমতলের উপর ১ বর্গ সেমি ক্ষেত্রফল বিশিষ্ট বর্গ ছড়িয়ে দিতে পারি এবং ক্ষেত্রফল নির্ণয়ের জন্য তাদের সংখ্যা গুনি।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89DC81B-4393-4A5F-B963-3944D30690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62206" y="5377141"/>
            <a:ext cx="1305107" cy="1428949"/>
          </a:xfrm>
          <a:prstGeom prst="rect">
            <a:avLst/>
          </a:prstGeom>
        </p:spPr>
      </p:pic>
      <p:sp>
        <p:nvSpPr>
          <p:cNvPr id="96" name="Speech Bubble: Rectangle 95">
            <a:extLst>
              <a:ext uri="{FF2B5EF4-FFF2-40B4-BE49-F238E27FC236}">
                <a16:creationId xmlns:a16="http://schemas.microsoft.com/office/drawing/2014/main" id="{03BBF2FC-B8DA-4ABF-9485-CE689B29888D}"/>
              </a:ext>
            </a:extLst>
          </p:cNvPr>
          <p:cNvSpPr/>
          <p:nvPr/>
        </p:nvSpPr>
        <p:spPr>
          <a:xfrm>
            <a:off x="3283527" y="4081943"/>
            <a:ext cx="7869382" cy="1214098"/>
          </a:xfrm>
          <a:prstGeom prst="wedgeRectCallout">
            <a:avLst>
              <a:gd name="adj1" fmla="val 43543"/>
              <a:gd name="adj2" fmla="val 7612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হ্যাঁ। তবে আমরা ছক কাগজে ১ সেমি ১ সেমি বিশিষ্ট ঘরগুলোও বিবেচনা করতে পারি।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902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85" grpId="0"/>
      <p:bldP spid="19" grpId="0" animBg="1"/>
      <p:bldP spid="9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64">
            <a:extLst>
              <a:ext uri="{FF2B5EF4-FFF2-40B4-BE49-F238E27FC236}">
                <a16:creationId xmlns:a16="http://schemas.microsoft.com/office/drawing/2014/main" id="{7E2B327D-EE72-4CF6-BAFF-1675545CD9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793"/>
          <a:stretch/>
        </p:blipFill>
        <p:spPr>
          <a:xfrm>
            <a:off x="2386180" y="132454"/>
            <a:ext cx="857196" cy="381033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122B5F30-5E99-4F7E-94A5-A7FA3E256AD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9678" y="138375"/>
            <a:ext cx="4041998" cy="3810330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BE42A2AD-4D5D-4AD5-92AA-D9E1BA6329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793"/>
          <a:stretch/>
        </p:blipFill>
        <p:spPr>
          <a:xfrm>
            <a:off x="7177371" y="132454"/>
            <a:ext cx="857196" cy="3810330"/>
          </a:xfrm>
          <a:prstGeom prst="rect">
            <a:avLst/>
          </a:prstGeom>
        </p:spPr>
      </p:pic>
      <p:pic>
        <p:nvPicPr>
          <p:cNvPr id="134" name="Picture 133">
            <a:extLst>
              <a:ext uri="{FF2B5EF4-FFF2-40B4-BE49-F238E27FC236}">
                <a16:creationId xmlns:a16="http://schemas.microsoft.com/office/drawing/2014/main" id="{DB165FE3-5114-465C-9FFE-8212A360A36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3743" y="138375"/>
            <a:ext cx="4041998" cy="3810330"/>
          </a:xfrm>
          <a:prstGeom prst="rect">
            <a:avLst/>
          </a:prstGeom>
        </p:spPr>
      </p:pic>
      <p:sp>
        <p:nvSpPr>
          <p:cNvPr id="135" name="Rectangle 134">
            <a:extLst>
              <a:ext uri="{FF2B5EF4-FFF2-40B4-BE49-F238E27FC236}">
                <a16:creationId xmlns:a16="http://schemas.microsoft.com/office/drawing/2014/main" id="{16C3E628-9D59-46B0-B835-5194C20AA04D}"/>
              </a:ext>
            </a:extLst>
          </p:cNvPr>
          <p:cNvSpPr/>
          <p:nvPr/>
        </p:nvSpPr>
        <p:spPr>
          <a:xfrm>
            <a:off x="2386180" y="166213"/>
            <a:ext cx="4810637" cy="2964914"/>
          </a:xfrm>
          <a:prstGeom prst="rect">
            <a:avLst/>
          </a:prstGeom>
          <a:solidFill>
            <a:srgbClr val="FFA9A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6980C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180911D7-5EF5-4E7E-A773-CE20E56C9890}"/>
              </a:ext>
            </a:extLst>
          </p:cNvPr>
          <p:cNvSpPr/>
          <p:nvPr/>
        </p:nvSpPr>
        <p:spPr>
          <a:xfrm>
            <a:off x="7962562" y="147952"/>
            <a:ext cx="4041998" cy="3810337"/>
          </a:xfrm>
          <a:prstGeom prst="rect">
            <a:avLst/>
          </a:prstGeom>
          <a:solidFill>
            <a:srgbClr val="FF9E74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44">
              <a:solidFill>
                <a:srgbClr val="697EBA"/>
              </a:solidFill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E4190DC3-D7CA-405D-A8DB-C1CF99CAC67D}"/>
              </a:ext>
            </a:extLst>
          </p:cNvPr>
          <p:cNvSpPr txBox="1"/>
          <p:nvPr/>
        </p:nvSpPr>
        <p:spPr>
          <a:xfrm>
            <a:off x="2610998" y="2417571"/>
            <a:ext cx="38789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8F3FA096-CC50-46C9-B5D6-6E4D37C7FA3C}"/>
              </a:ext>
            </a:extLst>
          </p:cNvPr>
          <p:cNvSpPr txBox="1"/>
          <p:nvPr/>
        </p:nvSpPr>
        <p:spPr>
          <a:xfrm>
            <a:off x="3469952" y="2417571"/>
            <a:ext cx="54032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7F8999D7-0812-4193-8AC0-E667B86A59BB}"/>
              </a:ext>
            </a:extLst>
          </p:cNvPr>
          <p:cNvSpPr txBox="1"/>
          <p:nvPr/>
        </p:nvSpPr>
        <p:spPr>
          <a:xfrm>
            <a:off x="4190392" y="2417571"/>
            <a:ext cx="54032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A73908E1-8799-44FF-8874-62D4AEB3FE8E}"/>
              </a:ext>
            </a:extLst>
          </p:cNvPr>
          <p:cNvSpPr txBox="1"/>
          <p:nvPr/>
        </p:nvSpPr>
        <p:spPr>
          <a:xfrm>
            <a:off x="4966252" y="2417571"/>
            <a:ext cx="54032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FB9FF889-A4EC-47FE-B91A-70AE40551FC5}"/>
              </a:ext>
            </a:extLst>
          </p:cNvPr>
          <p:cNvSpPr txBox="1"/>
          <p:nvPr/>
        </p:nvSpPr>
        <p:spPr>
          <a:xfrm>
            <a:off x="5700546" y="2417571"/>
            <a:ext cx="54032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DC340BD8-B552-4495-90B0-CBC34EA6CB16}"/>
              </a:ext>
            </a:extLst>
          </p:cNvPr>
          <p:cNvSpPr txBox="1"/>
          <p:nvPr/>
        </p:nvSpPr>
        <p:spPr>
          <a:xfrm>
            <a:off x="6517973" y="2417571"/>
            <a:ext cx="54032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2612D824-01FA-4BFC-8919-B0894AF3A317}"/>
              </a:ext>
            </a:extLst>
          </p:cNvPr>
          <p:cNvSpPr txBox="1"/>
          <p:nvPr/>
        </p:nvSpPr>
        <p:spPr>
          <a:xfrm>
            <a:off x="2541689" y="1655565"/>
            <a:ext cx="54032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৭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86D58805-957C-407B-8BA4-2A0588979FD4}"/>
              </a:ext>
            </a:extLst>
          </p:cNvPr>
          <p:cNvSpPr txBox="1"/>
          <p:nvPr/>
        </p:nvSpPr>
        <p:spPr>
          <a:xfrm>
            <a:off x="3303693" y="1655565"/>
            <a:ext cx="54032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 ৮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BE894B46-4EAB-43B0-9A68-13812F241C8F}"/>
              </a:ext>
            </a:extLst>
          </p:cNvPr>
          <p:cNvSpPr txBox="1"/>
          <p:nvPr/>
        </p:nvSpPr>
        <p:spPr>
          <a:xfrm>
            <a:off x="4065697" y="1655565"/>
            <a:ext cx="54032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 ৯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89C83075-45D8-406D-87B1-D8BD68EAAFD6}"/>
              </a:ext>
            </a:extLst>
          </p:cNvPr>
          <p:cNvSpPr txBox="1"/>
          <p:nvPr/>
        </p:nvSpPr>
        <p:spPr>
          <a:xfrm>
            <a:off x="4827701" y="1655565"/>
            <a:ext cx="54032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434E6D2B-ADD2-4874-B744-4E546FCC15D5}"/>
              </a:ext>
            </a:extLst>
          </p:cNvPr>
          <p:cNvSpPr txBox="1"/>
          <p:nvPr/>
        </p:nvSpPr>
        <p:spPr>
          <a:xfrm>
            <a:off x="5589705" y="1655565"/>
            <a:ext cx="54032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১১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154891E1-0A95-422B-B4C4-8A688EAF1085}"/>
              </a:ext>
            </a:extLst>
          </p:cNvPr>
          <p:cNvSpPr txBox="1"/>
          <p:nvPr/>
        </p:nvSpPr>
        <p:spPr>
          <a:xfrm>
            <a:off x="6476404" y="1655565"/>
            <a:ext cx="54032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EED5B21E-2834-48AB-B03D-3E3BEC020ADB}"/>
              </a:ext>
            </a:extLst>
          </p:cNvPr>
          <p:cNvSpPr txBox="1"/>
          <p:nvPr/>
        </p:nvSpPr>
        <p:spPr>
          <a:xfrm>
            <a:off x="2597105" y="1004399"/>
            <a:ext cx="54032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১৩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EC6F008A-A696-4653-AE5D-A81CCDAE7CC5}"/>
              </a:ext>
            </a:extLst>
          </p:cNvPr>
          <p:cNvSpPr txBox="1"/>
          <p:nvPr/>
        </p:nvSpPr>
        <p:spPr>
          <a:xfrm>
            <a:off x="3359109" y="1004399"/>
            <a:ext cx="54032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১৪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0384A837-4525-4CBB-8AD0-36DF557B3320}"/>
              </a:ext>
            </a:extLst>
          </p:cNvPr>
          <p:cNvSpPr txBox="1"/>
          <p:nvPr/>
        </p:nvSpPr>
        <p:spPr>
          <a:xfrm>
            <a:off x="4121113" y="1004399"/>
            <a:ext cx="54032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১৫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2FA1EE41-1AFF-48C7-BC06-AE63E16F89F2}"/>
              </a:ext>
            </a:extLst>
          </p:cNvPr>
          <p:cNvSpPr txBox="1"/>
          <p:nvPr/>
        </p:nvSpPr>
        <p:spPr>
          <a:xfrm>
            <a:off x="4883117" y="1004399"/>
            <a:ext cx="54032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১৬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FBB69F60-FE0C-4230-9944-3AB44687D131}"/>
              </a:ext>
            </a:extLst>
          </p:cNvPr>
          <p:cNvSpPr txBox="1"/>
          <p:nvPr/>
        </p:nvSpPr>
        <p:spPr>
          <a:xfrm>
            <a:off x="5645121" y="1004399"/>
            <a:ext cx="54032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১৭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F75D994C-A4C2-48FB-A8F2-DF283DA16A1D}"/>
              </a:ext>
            </a:extLst>
          </p:cNvPr>
          <p:cNvSpPr txBox="1"/>
          <p:nvPr/>
        </p:nvSpPr>
        <p:spPr>
          <a:xfrm>
            <a:off x="6531820" y="1004399"/>
            <a:ext cx="54032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১৮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DA439399-E280-4173-97EB-686B14301908}"/>
              </a:ext>
            </a:extLst>
          </p:cNvPr>
          <p:cNvSpPr txBox="1"/>
          <p:nvPr/>
        </p:nvSpPr>
        <p:spPr>
          <a:xfrm>
            <a:off x="2527828" y="311668"/>
            <a:ext cx="54032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১৯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DCD04885-D5D3-47CB-8467-622F56ECFBCE}"/>
              </a:ext>
            </a:extLst>
          </p:cNvPr>
          <p:cNvSpPr txBox="1"/>
          <p:nvPr/>
        </p:nvSpPr>
        <p:spPr>
          <a:xfrm>
            <a:off x="3359105" y="297813"/>
            <a:ext cx="54032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২০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B85D0CE1-D5AD-4E0F-9F34-D9F039B717E6}"/>
              </a:ext>
            </a:extLst>
          </p:cNvPr>
          <p:cNvSpPr txBox="1"/>
          <p:nvPr/>
        </p:nvSpPr>
        <p:spPr>
          <a:xfrm>
            <a:off x="4121109" y="297813"/>
            <a:ext cx="54032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২১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6BC51041-1B30-4D71-8555-C8912D24E52C}"/>
              </a:ext>
            </a:extLst>
          </p:cNvPr>
          <p:cNvSpPr txBox="1"/>
          <p:nvPr/>
        </p:nvSpPr>
        <p:spPr>
          <a:xfrm>
            <a:off x="4883113" y="297813"/>
            <a:ext cx="54032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২২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888668AF-0CDE-4324-80BC-C6C3AE432BEB}"/>
              </a:ext>
            </a:extLst>
          </p:cNvPr>
          <p:cNvSpPr txBox="1"/>
          <p:nvPr/>
        </p:nvSpPr>
        <p:spPr>
          <a:xfrm>
            <a:off x="5645117" y="297813"/>
            <a:ext cx="54032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২৩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50AF3892-29AA-47E1-8002-C789FE4608D3}"/>
              </a:ext>
            </a:extLst>
          </p:cNvPr>
          <p:cNvSpPr txBox="1"/>
          <p:nvPr/>
        </p:nvSpPr>
        <p:spPr>
          <a:xfrm>
            <a:off x="6531816" y="297813"/>
            <a:ext cx="54032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২৪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BA6ECC12-E5FC-4646-A3BF-463C706BEC43}"/>
              </a:ext>
            </a:extLst>
          </p:cNvPr>
          <p:cNvSpPr txBox="1"/>
          <p:nvPr/>
        </p:nvSpPr>
        <p:spPr>
          <a:xfrm>
            <a:off x="8124373" y="3241947"/>
            <a:ext cx="54032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১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F9125738-8463-41E9-A588-5ACFFFA06A01}"/>
              </a:ext>
            </a:extLst>
          </p:cNvPr>
          <p:cNvSpPr txBox="1"/>
          <p:nvPr/>
        </p:nvSpPr>
        <p:spPr>
          <a:xfrm>
            <a:off x="8914087" y="3241947"/>
            <a:ext cx="54032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 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26ABF2F9-970B-4097-953C-385C47F2934D}"/>
              </a:ext>
            </a:extLst>
          </p:cNvPr>
          <p:cNvSpPr txBox="1"/>
          <p:nvPr/>
        </p:nvSpPr>
        <p:spPr>
          <a:xfrm>
            <a:off x="9703801" y="3241947"/>
            <a:ext cx="54032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৩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BC15CDA8-0D92-4182-836A-37F238578427}"/>
              </a:ext>
            </a:extLst>
          </p:cNvPr>
          <p:cNvSpPr txBox="1"/>
          <p:nvPr/>
        </p:nvSpPr>
        <p:spPr>
          <a:xfrm>
            <a:off x="10493515" y="3241947"/>
            <a:ext cx="54032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৪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CC273ADA-719F-483D-B3A6-5ACB20806796}"/>
              </a:ext>
            </a:extLst>
          </p:cNvPr>
          <p:cNvSpPr txBox="1"/>
          <p:nvPr/>
        </p:nvSpPr>
        <p:spPr>
          <a:xfrm>
            <a:off x="11283229" y="3241947"/>
            <a:ext cx="54032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৫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4FD18E77-0592-4A1B-99A9-426054B7EDA7}"/>
              </a:ext>
            </a:extLst>
          </p:cNvPr>
          <p:cNvSpPr txBox="1"/>
          <p:nvPr/>
        </p:nvSpPr>
        <p:spPr>
          <a:xfrm>
            <a:off x="8165935" y="2466086"/>
            <a:ext cx="54032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৬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C51F7F5F-52F7-4CCA-BE20-289E8136EA72}"/>
              </a:ext>
            </a:extLst>
          </p:cNvPr>
          <p:cNvSpPr txBox="1"/>
          <p:nvPr/>
        </p:nvSpPr>
        <p:spPr>
          <a:xfrm>
            <a:off x="8955649" y="2466086"/>
            <a:ext cx="54032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৭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A2CA70EF-9256-4B0C-9CF3-02A37EDDB27E}"/>
              </a:ext>
            </a:extLst>
          </p:cNvPr>
          <p:cNvSpPr txBox="1"/>
          <p:nvPr/>
        </p:nvSpPr>
        <p:spPr>
          <a:xfrm>
            <a:off x="9745363" y="2466086"/>
            <a:ext cx="54032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৮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E8FD30FB-D817-45FC-B393-1115DFF0C980}"/>
              </a:ext>
            </a:extLst>
          </p:cNvPr>
          <p:cNvSpPr txBox="1"/>
          <p:nvPr/>
        </p:nvSpPr>
        <p:spPr>
          <a:xfrm>
            <a:off x="10535077" y="2466086"/>
            <a:ext cx="54032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৯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E411C77A-6A6C-4953-BC69-1F5FB866FE8A}"/>
              </a:ext>
            </a:extLst>
          </p:cNvPr>
          <p:cNvSpPr txBox="1"/>
          <p:nvPr/>
        </p:nvSpPr>
        <p:spPr>
          <a:xfrm>
            <a:off x="11324791" y="2466086"/>
            <a:ext cx="54032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2F6D809A-DEE3-471C-9D71-1A7544BBE2EE}"/>
              </a:ext>
            </a:extLst>
          </p:cNvPr>
          <p:cNvSpPr txBox="1"/>
          <p:nvPr/>
        </p:nvSpPr>
        <p:spPr>
          <a:xfrm>
            <a:off x="8152077" y="1690225"/>
            <a:ext cx="54032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১১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ED2202DD-4C98-40C4-A355-4C5F0A12554C}"/>
              </a:ext>
            </a:extLst>
          </p:cNvPr>
          <p:cNvSpPr txBox="1"/>
          <p:nvPr/>
        </p:nvSpPr>
        <p:spPr>
          <a:xfrm>
            <a:off x="8941791" y="1690225"/>
            <a:ext cx="54032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9B78311D-F020-4BC1-A393-46425EF7DD3E}"/>
              </a:ext>
            </a:extLst>
          </p:cNvPr>
          <p:cNvSpPr txBox="1"/>
          <p:nvPr/>
        </p:nvSpPr>
        <p:spPr>
          <a:xfrm>
            <a:off x="9731505" y="1690225"/>
            <a:ext cx="54032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১৩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0B12C6A7-0338-4614-A005-FE5BE60196A9}"/>
              </a:ext>
            </a:extLst>
          </p:cNvPr>
          <p:cNvSpPr txBox="1"/>
          <p:nvPr/>
        </p:nvSpPr>
        <p:spPr>
          <a:xfrm>
            <a:off x="10521219" y="1690225"/>
            <a:ext cx="54032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১৪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A84F14FE-8BA1-48B8-9CFB-87489821FFCC}"/>
              </a:ext>
            </a:extLst>
          </p:cNvPr>
          <p:cNvSpPr txBox="1"/>
          <p:nvPr/>
        </p:nvSpPr>
        <p:spPr>
          <a:xfrm>
            <a:off x="11310933" y="1690225"/>
            <a:ext cx="54032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১৫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F0EA4CB7-92CD-401E-9E4E-F364AA8761FB}"/>
              </a:ext>
            </a:extLst>
          </p:cNvPr>
          <p:cNvSpPr txBox="1"/>
          <p:nvPr/>
        </p:nvSpPr>
        <p:spPr>
          <a:xfrm>
            <a:off x="8138219" y="914364"/>
            <a:ext cx="54032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১৬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ADAA1F32-7CE0-4648-85A8-9FE809AE46FA}"/>
              </a:ext>
            </a:extLst>
          </p:cNvPr>
          <p:cNvSpPr txBox="1"/>
          <p:nvPr/>
        </p:nvSpPr>
        <p:spPr>
          <a:xfrm>
            <a:off x="8927933" y="914364"/>
            <a:ext cx="54032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১৭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5FCB73FC-5CD2-4212-93E9-D0B221391192}"/>
              </a:ext>
            </a:extLst>
          </p:cNvPr>
          <p:cNvSpPr txBox="1"/>
          <p:nvPr/>
        </p:nvSpPr>
        <p:spPr>
          <a:xfrm>
            <a:off x="9717647" y="914364"/>
            <a:ext cx="54032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১৮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E43DDA67-F051-4240-A81D-15A1545D7478}"/>
              </a:ext>
            </a:extLst>
          </p:cNvPr>
          <p:cNvSpPr txBox="1"/>
          <p:nvPr/>
        </p:nvSpPr>
        <p:spPr>
          <a:xfrm>
            <a:off x="10507361" y="914364"/>
            <a:ext cx="54032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১৯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47EDB253-B2E0-4283-AC7B-3E5F551154C9}"/>
              </a:ext>
            </a:extLst>
          </p:cNvPr>
          <p:cNvSpPr txBox="1"/>
          <p:nvPr/>
        </p:nvSpPr>
        <p:spPr>
          <a:xfrm>
            <a:off x="11297075" y="914364"/>
            <a:ext cx="54032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২০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BADEF52D-51DD-41F5-BC66-D5391DC8A6C0}"/>
              </a:ext>
            </a:extLst>
          </p:cNvPr>
          <p:cNvSpPr txBox="1"/>
          <p:nvPr/>
        </p:nvSpPr>
        <p:spPr>
          <a:xfrm>
            <a:off x="8124361" y="166213"/>
            <a:ext cx="54032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২৪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D1750F1F-9AE6-4E52-BAB9-8D823A38EEB0}"/>
              </a:ext>
            </a:extLst>
          </p:cNvPr>
          <p:cNvSpPr txBox="1"/>
          <p:nvPr/>
        </p:nvSpPr>
        <p:spPr>
          <a:xfrm>
            <a:off x="8914075" y="166213"/>
            <a:ext cx="54032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২২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5F8DCACE-F1B2-43AF-A9F7-A314067E41FA}"/>
              </a:ext>
            </a:extLst>
          </p:cNvPr>
          <p:cNvSpPr txBox="1"/>
          <p:nvPr/>
        </p:nvSpPr>
        <p:spPr>
          <a:xfrm>
            <a:off x="9703789" y="166213"/>
            <a:ext cx="54032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২৩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3BCA559A-3B51-44BF-9AF8-027BF2571B2C}"/>
              </a:ext>
            </a:extLst>
          </p:cNvPr>
          <p:cNvSpPr txBox="1"/>
          <p:nvPr/>
        </p:nvSpPr>
        <p:spPr>
          <a:xfrm>
            <a:off x="10493503" y="166213"/>
            <a:ext cx="54032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২৪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6C2A5BA1-9A62-4D35-B2D5-6B0305366CDE}"/>
              </a:ext>
            </a:extLst>
          </p:cNvPr>
          <p:cNvSpPr txBox="1"/>
          <p:nvPr/>
        </p:nvSpPr>
        <p:spPr>
          <a:xfrm>
            <a:off x="11283217" y="166213"/>
            <a:ext cx="54032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২৫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96" name="Straight Arrow Connector 195">
            <a:extLst>
              <a:ext uri="{FF2B5EF4-FFF2-40B4-BE49-F238E27FC236}">
                <a16:creationId xmlns:a16="http://schemas.microsoft.com/office/drawing/2014/main" id="{971F2F4C-CDE9-416D-8F25-B92C555D4578}"/>
              </a:ext>
            </a:extLst>
          </p:cNvPr>
          <p:cNvCxnSpPr>
            <a:cxnSpLocks/>
          </p:cNvCxnSpPr>
          <p:nvPr/>
        </p:nvCxnSpPr>
        <p:spPr>
          <a:xfrm>
            <a:off x="2385247" y="2975455"/>
            <a:ext cx="833082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>
            <a:extLst>
              <a:ext uri="{FF2B5EF4-FFF2-40B4-BE49-F238E27FC236}">
                <a16:creationId xmlns:a16="http://schemas.microsoft.com/office/drawing/2014/main" id="{2BC7CCF7-5EFD-4D1D-AEAD-03F89B271CC7}"/>
              </a:ext>
            </a:extLst>
          </p:cNvPr>
          <p:cNvCxnSpPr>
            <a:cxnSpLocks/>
          </p:cNvCxnSpPr>
          <p:nvPr/>
        </p:nvCxnSpPr>
        <p:spPr>
          <a:xfrm>
            <a:off x="2237910" y="3060277"/>
            <a:ext cx="0" cy="825508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18C3F0C-44CF-4A01-A351-1EEDCDEC3DE4}"/>
              </a:ext>
            </a:extLst>
          </p:cNvPr>
          <p:cNvSpPr txBox="1"/>
          <p:nvPr/>
        </p:nvSpPr>
        <p:spPr>
          <a:xfrm>
            <a:off x="2385247" y="2636766"/>
            <a:ext cx="845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১ সেমি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A1BE8526-A7CC-46AF-8EFD-5279E752AD7A}"/>
              </a:ext>
            </a:extLst>
          </p:cNvPr>
          <p:cNvSpPr txBox="1"/>
          <p:nvPr/>
        </p:nvSpPr>
        <p:spPr>
          <a:xfrm rot="16200000">
            <a:off x="1636600" y="3242198"/>
            <a:ext cx="845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১ সেমি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0F9266A-5A90-44B7-9BA0-9CC23463FDFA}"/>
              </a:ext>
            </a:extLst>
          </p:cNvPr>
          <p:cNvSpPr txBox="1"/>
          <p:nvPr/>
        </p:nvSpPr>
        <p:spPr>
          <a:xfrm>
            <a:off x="2411351" y="3101433"/>
            <a:ext cx="7342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১ বর্গ সেমি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9A317D65-B80A-4D66-8A85-28731015FEF5}"/>
              </a:ext>
            </a:extLst>
          </p:cNvPr>
          <p:cNvSpPr/>
          <p:nvPr/>
        </p:nvSpPr>
        <p:spPr>
          <a:xfrm>
            <a:off x="9584242" y="1568915"/>
            <a:ext cx="765840" cy="7658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34394B0A-0B05-440F-A78C-F0746803AC5D}"/>
              </a:ext>
            </a:extLst>
          </p:cNvPr>
          <p:cNvSpPr/>
          <p:nvPr/>
        </p:nvSpPr>
        <p:spPr>
          <a:xfrm>
            <a:off x="4475899" y="1379367"/>
            <a:ext cx="765840" cy="7658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E2A4E1-1F13-4F44-9C39-55BAFB527D95}"/>
              </a:ext>
            </a:extLst>
          </p:cNvPr>
          <p:cNvSpPr txBox="1"/>
          <p:nvPr/>
        </p:nvSpPr>
        <p:spPr>
          <a:xfrm>
            <a:off x="325464" y="4113562"/>
            <a:ext cx="10383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highlight>
                  <a:srgbClr val="00FF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এর ক্ষেত্রফল ২৫ টি ১ বর্গ সেমি অতএব, এটির ক্ষেত্রফল                   বর্গ সেমি।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25">
            <a:extLst>
              <a:ext uri="{FF2B5EF4-FFF2-40B4-BE49-F238E27FC236}">
                <a16:creationId xmlns:a16="http://schemas.microsoft.com/office/drawing/2014/main" id="{49D833EB-12C5-4A38-958F-7C52AADBAC20}"/>
              </a:ext>
            </a:extLst>
          </p:cNvPr>
          <p:cNvSpPr/>
          <p:nvPr/>
        </p:nvSpPr>
        <p:spPr>
          <a:xfrm>
            <a:off x="7687161" y="4113563"/>
            <a:ext cx="1472339" cy="59563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 কর</a:t>
            </a:r>
            <a:endParaRPr lang="en-US" sz="3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915959-CA60-4972-8256-59BA88CA4D12}"/>
              </a:ext>
            </a:extLst>
          </p:cNvPr>
          <p:cNvSpPr txBox="1"/>
          <p:nvPr/>
        </p:nvSpPr>
        <p:spPr>
          <a:xfrm>
            <a:off x="7687162" y="4095108"/>
            <a:ext cx="147233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২৫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01F1DD8-2804-415E-B6F6-BB1749790EE4}"/>
              </a:ext>
            </a:extLst>
          </p:cNvPr>
          <p:cNvSpPr txBox="1"/>
          <p:nvPr/>
        </p:nvSpPr>
        <p:spPr>
          <a:xfrm>
            <a:off x="325464" y="4933005"/>
            <a:ext cx="11670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highlight>
                  <a:srgbClr val="00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এর ক্ষেত্রফল                  টি ১ বর্গ সেমি অতএব, এটির ক্ষেত্রফল                   বর্গ সেমি।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3" name="24.1">
            <a:extLst>
              <a:ext uri="{FF2B5EF4-FFF2-40B4-BE49-F238E27FC236}">
                <a16:creationId xmlns:a16="http://schemas.microsoft.com/office/drawing/2014/main" id="{4C7C8C95-EFF5-4D08-AC6B-5B16DFBFBA5F}"/>
              </a:ext>
            </a:extLst>
          </p:cNvPr>
          <p:cNvSpPr/>
          <p:nvPr/>
        </p:nvSpPr>
        <p:spPr>
          <a:xfrm>
            <a:off x="2376628" y="4872832"/>
            <a:ext cx="1432908" cy="59563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 কর</a:t>
            </a:r>
            <a:endParaRPr lang="en-US" sz="3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5" name="24.2">
            <a:extLst>
              <a:ext uri="{FF2B5EF4-FFF2-40B4-BE49-F238E27FC236}">
                <a16:creationId xmlns:a16="http://schemas.microsoft.com/office/drawing/2014/main" id="{C87FF7C4-1D14-4BD5-A6D5-DA7ADB2AF8F6}"/>
              </a:ext>
            </a:extLst>
          </p:cNvPr>
          <p:cNvSpPr/>
          <p:nvPr/>
        </p:nvSpPr>
        <p:spPr>
          <a:xfrm>
            <a:off x="8838924" y="4872832"/>
            <a:ext cx="1432908" cy="59563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 কর</a:t>
            </a:r>
            <a:endParaRPr lang="en-US" sz="3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AF1E569B-051D-4EA3-A137-764605D2388D}"/>
              </a:ext>
            </a:extLst>
          </p:cNvPr>
          <p:cNvSpPr txBox="1"/>
          <p:nvPr/>
        </p:nvSpPr>
        <p:spPr>
          <a:xfrm>
            <a:off x="8795520" y="4842418"/>
            <a:ext cx="147674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২৪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CD10369A-F50B-4210-A9BA-CCB66F13B942}"/>
              </a:ext>
            </a:extLst>
          </p:cNvPr>
          <p:cNvSpPr txBox="1"/>
          <p:nvPr/>
        </p:nvSpPr>
        <p:spPr>
          <a:xfrm>
            <a:off x="2367278" y="4842418"/>
            <a:ext cx="147674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২৪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068B1070-C2D0-4CD8-BEB5-E5487B6C0AA9}"/>
              </a:ext>
            </a:extLst>
          </p:cNvPr>
          <p:cNvSpPr txBox="1"/>
          <p:nvPr/>
        </p:nvSpPr>
        <p:spPr>
          <a:xfrm>
            <a:off x="18922" y="5895273"/>
            <a:ext cx="12173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উত্তরঃ               অপেক্ষা               বৃহত্তর এবং এদের ক্ষেত্রফলের পার্থক্য                বর্গ সেমি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8" name="kh">
            <a:extLst>
              <a:ext uri="{FF2B5EF4-FFF2-40B4-BE49-F238E27FC236}">
                <a16:creationId xmlns:a16="http://schemas.microsoft.com/office/drawing/2014/main" id="{EF28487A-58DA-4220-BD97-DE03AAEE7A20}"/>
              </a:ext>
            </a:extLst>
          </p:cNvPr>
          <p:cNvSpPr/>
          <p:nvPr/>
        </p:nvSpPr>
        <p:spPr>
          <a:xfrm>
            <a:off x="996331" y="5876665"/>
            <a:ext cx="1380297" cy="59563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 কর</a:t>
            </a:r>
            <a:endParaRPr lang="en-US" sz="3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9" name="k">
            <a:extLst>
              <a:ext uri="{FF2B5EF4-FFF2-40B4-BE49-F238E27FC236}">
                <a16:creationId xmlns:a16="http://schemas.microsoft.com/office/drawing/2014/main" id="{750F0537-3744-4FF0-9960-8260F2153339}"/>
              </a:ext>
            </a:extLst>
          </p:cNvPr>
          <p:cNvSpPr/>
          <p:nvPr/>
        </p:nvSpPr>
        <p:spPr>
          <a:xfrm>
            <a:off x="3401608" y="5889843"/>
            <a:ext cx="1380297" cy="59563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 কর</a:t>
            </a:r>
            <a:endParaRPr lang="en-US" sz="3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0" name="1">
            <a:extLst>
              <a:ext uri="{FF2B5EF4-FFF2-40B4-BE49-F238E27FC236}">
                <a16:creationId xmlns:a16="http://schemas.microsoft.com/office/drawing/2014/main" id="{CE895A9B-6DE0-45F8-84DD-A4D7B3F7ECA9}"/>
              </a:ext>
            </a:extLst>
          </p:cNvPr>
          <p:cNvSpPr/>
          <p:nvPr/>
        </p:nvSpPr>
        <p:spPr>
          <a:xfrm>
            <a:off x="9513381" y="5889843"/>
            <a:ext cx="1432908" cy="59563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 কর</a:t>
            </a:r>
            <a:endParaRPr lang="en-US" sz="3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C2AB3BE5-E6D3-4243-A120-5529DF893E48}"/>
              </a:ext>
            </a:extLst>
          </p:cNvPr>
          <p:cNvSpPr txBox="1"/>
          <p:nvPr/>
        </p:nvSpPr>
        <p:spPr>
          <a:xfrm>
            <a:off x="996331" y="5842555"/>
            <a:ext cx="1380297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BF3BCA29-042A-4D66-8EBD-707C15BBF075}"/>
              </a:ext>
            </a:extLst>
          </p:cNvPr>
          <p:cNvSpPr txBox="1"/>
          <p:nvPr/>
        </p:nvSpPr>
        <p:spPr>
          <a:xfrm>
            <a:off x="3401608" y="5842561"/>
            <a:ext cx="1380297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70543AE1-D54B-4590-BDF3-DF5CBCCF229A}"/>
              </a:ext>
            </a:extLst>
          </p:cNvPr>
          <p:cNvSpPr txBox="1"/>
          <p:nvPr/>
        </p:nvSpPr>
        <p:spPr>
          <a:xfrm>
            <a:off x="9459532" y="5856842"/>
            <a:ext cx="150285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18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5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25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75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25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5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5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75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25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25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25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5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2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750"/>
                            </p:stCondLst>
                            <p:childTnLst>
                              <p:par>
                                <p:cTn id="1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5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25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250"/>
                            </p:stCondLst>
                            <p:childTnLst>
                              <p:par>
                                <p:cTn id="1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25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25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500"/>
                            </p:stCondLst>
                            <p:childTnLst>
                              <p:par>
                                <p:cTn id="1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25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5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25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750"/>
                            </p:stCondLst>
                            <p:childTnLst>
                              <p:par>
                                <p:cTn id="1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5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25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5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25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50"/>
                            </p:stCondLst>
                            <p:childTnLst>
                              <p:par>
                                <p:cTn id="1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25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5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25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25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5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25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750"/>
                            </p:stCondLst>
                            <p:childTnLst>
                              <p:par>
                                <p:cTn id="1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25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5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25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000"/>
                            </p:stCondLst>
                            <p:childTnLst>
                              <p:par>
                                <p:cTn id="1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25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5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25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250"/>
                            </p:stCondLst>
                            <p:childTnLst>
                              <p:par>
                                <p:cTn id="1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25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5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25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500"/>
                            </p:stCondLst>
                            <p:childTnLst>
                              <p:par>
                                <p:cTn id="1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25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25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25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750"/>
                            </p:stCondLst>
                            <p:childTnLst>
                              <p:par>
                                <p:cTn id="1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25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5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25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000"/>
                            </p:stCondLst>
                            <p:childTnLst>
                              <p:par>
                                <p:cTn id="19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25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25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25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2250"/>
                            </p:stCondLst>
                            <p:childTnLst>
                              <p:par>
                                <p:cTn id="2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25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25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25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2500"/>
                            </p:stCondLst>
                            <p:childTnLst>
                              <p:par>
                                <p:cTn id="2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25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25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750"/>
                            </p:stCondLst>
                            <p:childTnLst>
                              <p:par>
                                <p:cTn id="2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25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5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25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25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25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25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25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25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25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3500"/>
                            </p:stCondLst>
                            <p:childTnLst>
                              <p:par>
                                <p:cTn id="2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3750"/>
                            </p:stCondLst>
                            <p:childTnLst>
                              <p:par>
                                <p:cTn id="2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25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5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25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4000"/>
                            </p:stCondLst>
                            <p:childTnLst>
                              <p:par>
                                <p:cTn id="2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0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4250"/>
                            </p:stCondLst>
                            <p:childTnLst>
                              <p:par>
                                <p:cTn id="2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25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25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25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4500"/>
                            </p:stCondLst>
                            <p:childTnLst>
                              <p:par>
                                <p:cTn id="2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25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25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2" dur="25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4750"/>
                            </p:stCondLst>
                            <p:childTnLst>
                              <p:par>
                                <p:cTn id="2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25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25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25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5000"/>
                            </p:stCondLst>
                            <p:childTnLst>
                              <p:par>
                                <p:cTn id="2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5250"/>
                            </p:stCondLst>
                            <p:childTnLst>
                              <p:par>
                                <p:cTn id="2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8" dur="25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25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0" dur="25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5500"/>
                            </p:stCondLst>
                            <p:childTnLst>
                              <p:par>
                                <p:cTn id="2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4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6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5750"/>
                            </p:stCondLst>
                            <p:childTnLst>
                              <p:par>
                                <p:cTn id="2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25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25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" dur="25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6000"/>
                            </p:stCondLst>
                            <p:childTnLst>
                              <p:par>
                                <p:cTn id="2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8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500"/>
                            </p:stCondLst>
                            <p:childTnLst>
                              <p:par>
                                <p:cTn id="3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500"/>
                            </p:stCondLst>
                            <p:childTnLst>
                              <p:par>
                                <p:cTn id="3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1000"/>
                            </p:stCondLst>
                            <p:childTnLst>
                              <p:par>
                                <p:cTn id="3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500"/>
                            </p:stCondLst>
                            <p:childTnLst>
                              <p:par>
                                <p:cTn id="3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9" fill="hold">
                      <p:stCondLst>
                        <p:cond delay="0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6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7" fill="hold">
                      <p:stCondLst>
                        <p:cond delay="0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354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5" fill="hold">
                      <p:stCondLst>
                        <p:cond delay="0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36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3" fill="hold">
                      <p:stCondLst>
                        <p:cond delay="0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370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1" fill="hold">
                      <p:stCondLst>
                        <p:cond delay="0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378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9" fill="hold">
                      <p:stCondLst>
                        <p:cond delay="0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</p:childTnLst>
        </p:cTn>
      </p:par>
    </p:tnLst>
    <p:bldLst>
      <p:bldP spid="144" grpId="0"/>
      <p:bldP spid="145" grpId="0"/>
      <p:bldP spid="146" grpId="0"/>
      <p:bldP spid="147" grpId="0"/>
      <p:bldP spid="148" grpId="0"/>
      <p:bldP spid="149" grpId="0"/>
      <p:bldP spid="150" grpId="0"/>
      <p:bldP spid="151" grpId="0"/>
      <p:bldP spid="152" grpId="0"/>
      <p:bldP spid="153" grpId="0"/>
      <p:bldP spid="154" grpId="0"/>
      <p:bldP spid="155" grpId="0"/>
      <p:bldP spid="156" grpId="0"/>
      <p:bldP spid="157" grpId="0"/>
      <p:bldP spid="158" grpId="0"/>
      <p:bldP spid="159" grpId="0"/>
      <p:bldP spid="160" grpId="0"/>
      <p:bldP spid="161" grpId="0"/>
      <p:bldP spid="162" grpId="0"/>
      <p:bldP spid="163" grpId="0"/>
      <p:bldP spid="164" grpId="0"/>
      <p:bldP spid="165" grpId="0"/>
      <p:bldP spid="166" grpId="0"/>
      <p:bldP spid="167" grpId="0"/>
      <p:bldP spid="168" grpId="0"/>
      <p:bldP spid="169" grpId="0"/>
      <p:bldP spid="170" grpId="0"/>
      <p:bldP spid="171" grpId="0"/>
      <p:bldP spid="172" grpId="0"/>
      <p:bldP spid="174" grpId="0"/>
      <p:bldP spid="175" grpId="0"/>
      <p:bldP spid="176" grpId="0"/>
      <p:bldP spid="177" grpId="0"/>
      <p:bldP spid="178" grpId="0"/>
      <p:bldP spid="179" grpId="0"/>
      <p:bldP spid="180" grpId="0"/>
      <p:bldP spid="181" grpId="0"/>
      <p:bldP spid="182" grpId="0"/>
      <p:bldP spid="183" grpId="0"/>
      <p:bldP spid="184" grpId="0"/>
      <p:bldP spid="185" grpId="0"/>
      <p:bldP spid="186" grpId="0"/>
      <p:bldP spid="187" grpId="0"/>
      <p:bldP spid="188" grpId="0"/>
      <p:bldP spid="189" grpId="0"/>
      <p:bldP spid="190" grpId="0"/>
      <p:bldP spid="191" grpId="0"/>
      <p:bldP spid="192" grpId="0"/>
      <p:bldP spid="193" grpId="0"/>
      <p:bldP spid="4" grpId="0"/>
      <p:bldP spid="5" grpId="0" animBg="1"/>
      <p:bldP spid="6" grpId="0" animBg="1"/>
      <p:bldP spid="72" grpId="0"/>
      <p:bldP spid="73" grpId="0" animBg="1"/>
      <p:bldP spid="75" grpId="0" animBg="1"/>
      <p:bldP spid="74" grpId="0" animBg="1"/>
      <p:bldP spid="76" grpId="0" animBg="1"/>
      <p:bldP spid="77" grpId="0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791</TotalTime>
  <Words>782</Words>
  <Application>Microsoft Office PowerPoint</Application>
  <PresentationFormat>Widescreen</PresentationFormat>
  <Paragraphs>191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Century Gothic</vt:lpstr>
      <vt:lpstr>NikoshBAN</vt:lpstr>
      <vt:lpstr>Wingdings</vt:lpstr>
      <vt:lpstr>Office Theme</vt:lpstr>
      <vt:lpstr>Mesh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Rejaul Hasan Shameem</dc:creator>
  <cp:lastModifiedBy>Rejaul Hasan Shameem</cp:lastModifiedBy>
  <cp:revision>80</cp:revision>
  <dcterms:created xsi:type="dcterms:W3CDTF">2019-09-28T15:25:28Z</dcterms:created>
  <dcterms:modified xsi:type="dcterms:W3CDTF">2019-09-30T17:06:54Z</dcterms:modified>
</cp:coreProperties>
</file>