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69" r:id="rId4"/>
    <p:sldId id="268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7" r:id="rId14"/>
    <p:sldId id="270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45636-3D49-40C2-89E0-22CC63FD2068}" type="datetimeFigureOut">
              <a:rPr lang="en-US" smtClean="0"/>
              <a:t>10/11/2019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B15E06-BE24-4C7D-BD3E-72633A9A7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161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FE062-C944-4EE8-B963-7F5EF0C2073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381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প্রোটন সংখ্যা=৮,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ভর সংখ্যা ১৬, 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নিউট্রন সংখ্যা 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16-8=8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FE062-C944-4EE8-B963-7F5EF0C2073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76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প্রশ্নগুলির সাথে</a:t>
            </a:r>
            <a:r>
              <a:rPr lang="bn-BD" sz="2800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উত্তরগুলি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মিলিয়ে দেখি।</a:t>
            </a:r>
            <a:r>
              <a:rPr lang="bn-BD" sz="2800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১) মৌলের প্রোটন সংখ্যাই </a:t>
            </a:r>
            <a:r>
              <a:rPr lang="bn-BD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পারমাণবিক সংখ্যা । ২) প্রোটন ও নিউট্রন   ৩)  পারমাণবিক ভরসংখ্যা</a:t>
            </a:r>
            <a:r>
              <a:rPr lang="bn-BD" sz="2800" baseline="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হতে প্রোটন সংখ্যা বিয়োগ করতে হবে।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FE062-C944-4EE8-B963-7F5EF0C2073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22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990600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 smtClean="0"/>
              <a:t>স্বাগতম</a:t>
            </a:r>
            <a:endParaRPr lang="en-US" sz="7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1" y="2357437"/>
            <a:ext cx="6934200" cy="381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00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304800"/>
            <a:ext cx="670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নিউট্রন সংখ্যা জানা থাকলে ভর সংখ্যা বের করা যায় আবার ভর সংখ্যা জানা থাকলে নিউট্রন সংখ্যা বের করা যায়।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582072"/>
            <a:ext cx="3864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মৌলের পারমাণবিক সংখ্যা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2057400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মৌলের নাম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83993" y="20574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সালফার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2743200"/>
            <a:ext cx="3086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প্রোটন সংখ্যা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97873" y="2642175"/>
            <a:ext cx="1257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১৬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3505200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নিউট্রন সংখ্যা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72976" y="3459034"/>
            <a:ext cx="854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১৬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00" y="4267200"/>
            <a:ext cx="297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ভর সংখ্যা=?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95369" y="4114523"/>
            <a:ext cx="1009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৩২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97873" y="1462814"/>
            <a:ext cx="11191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১৬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99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685800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447800"/>
            <a:ext cx="632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১। কোন মৌলের পারমাণবিক সংখ্যা ১৭ এবং নিউট্রন সংখ্যা ১৮ হলে মৌলটির ভর সংখ্যা কত?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05346" y="3161675"/>
            <a:ext cx="6477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২।কোন 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মৌলের পারমাণবিক সংখ্যা ৮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এবং নিউট্রন সংখ্যা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৮ 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হলে মৌলটির ভর সংখ্যা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কত?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2273" y="4572000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৩। একটি মৌলের প্রোটন সংখ্যা ৯। মৌলটির নাম কি?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491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47946" y="1217683"/>
            <a:ext cx="24494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জোড়ায় 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0600" y="2209800"/>
                <a:ext cx="3303431" cy="5979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sz="3200" i="1">
                              <a:latin typeface="Cambria Math"/>
                            </a:rPr>
                          </m:ctrlPr>
                        </m:sPrePr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16</m:t>
                          </m:r>
                        </m:sup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</m:sPre>
                    </m:oMath>
                  </m:oMathPara>
                </a14:m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209800"/>
                <a:ext cx="3303431" cy="59792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990600" y="4415130"/>
                <a:ext cx="3303431" cy="5929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sz="3200" i="1">
                              <a:latin typeface="Cambria Math"/>
                            </a:rPr>
                          </m:ctrlPr>
                        </m:sPrePr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23</m:t>
                          </m:r>
                        </m:sup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𝑁𝑎</m:t>
                          </m:r>
                        </m:e>
                      </m:sPre>
                    </m:oMath>
                  </m:oMathPara>
                </a14:m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415130"/>
                <a:ext cx="3303431" cy="59291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1676400" y="3352800"/>
            <a:ext cx="5774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O=মৌল,৮=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প্রোটন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১৬=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53905" y="5001122"/>
            <a:ext cx="6019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Na=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মৌল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১১=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পারমাণবিক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২৩=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3810000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মৌলটির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নিউট্রন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1600" y="5791200"/>
            <a:ext cx="62021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মৌলটির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নিউট্রন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37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26339" y="870266"/>
            <a:ext cx="1890310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950" dirty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495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89774" y="2353328"/>
            <a:ext cx="74180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পারমাণবিক 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সংখ্যা বলতে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বুঝ?</a:t>
            </a:r>
            <a:endParaRPr lang="bn-BD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89774" y="4019248"/>
            <a:ext cx="70455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পরমাণুর 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নিউট্রন সংখ্যা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ভাবে নির্ণয় করতে পারি?</a:t>
            </a:r>
          </a:p>
        </p:txBody>
      </p:sp>
      <p:sp>
        <p:nvSpPr>
          <p:cNvPr id="4" name="Rectangle 3"/>
          <p:cNvSpPr/>
          <p:nvPr/>
        </p:nvSpPr>
        <p:spPr>
          <a:xfrm>
            <a:off x="1089774" y="3186288"/>
            <a:ext cx="50930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পরমাণুর 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নিউক্লিয়াসে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 থাকে? </a:t>
            </a:r>
          </a:p>
        </p:txBody>
      </p:sp>
    </p:spTree>
    <p:extLst>
      <p:ext uri="{BB962C8B-B14F-4D97-AF65-F5344CB8AC3E}">
        <p14:creationId xmlns:p14="http://schemas.microsoft.com/office/powerpoint/2010/main" val="379817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9" grpId="0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99251" y="1096566"/>
            <a:ext cx="260681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500" dirty="0"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45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3020901"/>
            <a:ext cx="9144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700" dirty="0">
                <a:latin typeface="NikoshBAN" panose="02000000000000000000" pitchFamily="2" charset="0"/>
                <a:cs typeface="NikoshBAN" panose="02000000000000000000" pitchFamily="2" charset="0"/>
              </a:rPr>
              <a:t>কার্বন পরমাণুর ভর ১২</a:t>
            </a:r>
            <a:r>
              <a:rPr lang="bn-BD" sz="27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sz="27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7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১৩,</a:t>
            </a:r>
            <a:r>
              <a:rPr lang="en-US" sz="27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7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১৪</a:t>
            </a:r>
            <a:r>
              <a:rPr lang="bn-IN" sz="27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১৭,২০</a:t>
            </a:r>
            <a:r>
              <a:rPr lang="bn-BD" sz="27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নিউট্রন </a:t>
            </a:r>
            <a:r>
              <a:rPr lang="bn-BD" sz="2700" dirty="0">
                <a:latin typeface="NikoshBAN" panose="02000000000000000000" pitchFamily="2" charset="0"/>
                <a:cs typeface="NikoshBAN" panose="02000000000000000000" pitchFamily="2" charset="0"/>
              </a:rPr>
              <a:t>সংখ্যা নির্ণয় </a:t>
            </a:r>
            <a:r>
              <a:rPr lang="bn-BD" sz="27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bn-IN" sz="27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নিয়ে</a:t>
            </a:r>
            <a:r>
              <a:rPr lang="bn-BD" sz="27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700" dirty="0">
                <a:latin typeface="NikoshBAN" panose="02000000000000000000" pitchFamily="2" charset="0"/>
                <a:cs typeface="NikoshBAN" panose="02000000000000000000" pitchFamily="2" charset="0"/>
              </a:rPr>
              <a:t>আসবে।</a:t>
            </a:r>
            <a:endParaRPr lang="en-US" sz="27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4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19200" y="2311063"/>
            <a:ext cx="601979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bn-IN" sz="6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ধন্যবাদ</a:t>
            </a:r>
            <a:endParaRPr lang="en-US" sz="6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08892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bn-IN" b="1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3657600"/>
            <a:ext cx="4038600" cy="245348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</a:p>
          <a:p>
            <a:pPr marL="0" indent="0">
              <a:buNone/>
            </a:pPr>
            <a:r>
              <a:rPr lang="bn-IN" dirty="0" smtClean="0">
                <a:latin typeface="NikoshBAN" pitchFamily="2" charset="0"/>
                <a:cs typeface="NikoshBAN" pitchFamily="2" charset="0"/>
              </a:rPr>
              <a:t>মোঃ নবীর হোসেন</a:t>
            </a:r>
          </a:p>
          <a:p>
            <a:pPr marL="0" indent="0">
              <a:buNone/>
            </a:pP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সহকারি শিক্ষক(বিজ্ঞান)</a:t>
            </a:r>
          </a:p>
          <a:p>
            <a:pPr marL="0" indent="0">
              <a:buNone/>
            </a:pP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কালাপাহারিয়া ইউনিয়ন উচ্চ বিদ্যালয়,আড়াইহাজার,নারায়ণগঞ্জ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86200"/>
            <a:ext cx="4038600" cy="2608118"/>
          </a:xfrm>
        </p:spPr>
        <p:txBody>
          <a:bodyPr/>
          <a:lstStyle/>
          <a:p>
            <a:pPr marL="0" indent="0" algn="ctr">
              <a:buNone/>
            </a:pPr>
            <a:r>
              <a:rPr lang="bn-IN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</a:p>
          <a:p>
            <a:pPr marL="0" indent="0"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৮ম 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বিজ্ঞান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পাঠ শিরোনামঃ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 পারমাণবিক ভর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62000"/>
            <a:ext cx="30480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35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59"/>
          <a:stretch/>
        </p:blipFill>
        <p:spPr>
          <a:xfrm>
            <a:off x="470531" y="959727"/>
            <a:ext cx="6551675" cy="2447540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7178887" y="2183497"/>
            <a:ext cx="1775150" cy="608527"/>
            <a:chOff x="9571848" y="1768329"/>
            <a:chExt cx="2366867" cy="811369"/>
          </a:xfrm>
        </p:grpSpPr>
        <p:sp>
          <p:nvSpPr>
            <p:cNvPr id="3" name="Oval 2"/>
            <p:cNvSpPr/>
            <p:nvPr/>
          </p:nvSpPr>
          <p:spPr>
            <a:xfrm>
              <a:off x="9571848" y="1768329"/>
              <a:ext cx="734096" cy="811369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9938896" y="1820070"/>
                  <a:ext cx="1999819" cy="6155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bn-BD" sz="2400" b="1" dirty="0" smtClean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প্রোটন </m:t>
                        </m:r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  <a:latin typeface="NikoshBAN" panose="02000000000000000000" pitchFamily="2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38896" y="1820070"/>
                  <a:ext cx="1999819" cy="61555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Group 4"/>
          <p:cNvGrpSpPr/>
          <p:nvPr/>
        </p:nvGrpSpPr>
        <p:grpSpPr>
          <a:xfrm>
            <a:off x="7178886" y="2842052"/>
            <a:ext cx="1773017" cy="608527"/>
            <a:chOff x="9571848" y="2646402"/>
            <a:chExt cx="2364022" cy="8113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10305944" y="2815247"/>
                  <a:ext cx="1629926" cy="6155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bn-BD" sz="2400" b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নিউট্র</m:t>
                        </m:r>
                        <m:r>
                          <m:rPr>
                            <m:nor/>
                          </m:rPr>
                          <a:rPr lang="bn-BD" sz="2400" b="1" dirty="0" smtClean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ন </m:t>
                        </m:r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  <a:latin typeface="NikoshBAN" panose="02000000000000000000" pitchFamily="2" charset="0"/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05944" y="2815247"/>
                  <a:ext cx="1629926" cy="61555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Oval 12"/>
            <p:cNvSpPr/>
            <p:nvPr/>
          </p:nvSpPr>
          <p:spPr>
            <a:xfrm>
              <a:off x="9571848" y="2646402"/>
              <a:ext cx="734096" cy="811369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7335847" y="3495777"/>
            <a:ext cx="1616056" cy="461665"/>
            <a:chOff x="9781129" y="3518036"/>
            <a:chExt cx="2154741" cy="615553"/>
          </a:xfrm>
        </p:grpSpPr>
        <p:sp>
          <p:nvSpPr>
            <p:cNvPr id="10" name="Oval 9"/>
            <p:cNvSpPr/>
            <p:nvPr/>
          </p:nvSpPr>
          <p:spPr>
            <a:xfrm>
              <a:off x="9781129" y="3635571"/>
              <a:ext cx="315533" cy="287710"/>
            </a:xfrm>
            <a:prstGeom prst="ellipse">
              <a:avLst/>
            </a:prstGeom>
            <a:solidFill>
              <a:srgbClr val="C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10305944" y="3518036"/>
                  <a:ext cx="1629926" cy="6155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bn-BD" sz="2400" b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ইলেক্ট্র</m:t>
                        </m:r>
                        <m:r>
                          <m:rPr>
                            <m:nor/>
                          </m:rPr>
                          <a:rPr lang="bn-BD" sz="2400" b="1" dirty="0" smtClean="0">
                            <a:solidFill>
                              <a:schemeClr val="tx1"/>
                            </a:solidFill>
                            <a:latin typeface="NikoshBAN" panose="02000000000000000000" pitchFamily="2" charset="0"/>
                            <a:cs typeface="NikoshBAN" panose="02000000000000000000" pitchFamily="2" charset="0"/>
                          </a:rPr>
                          <m:t>ন </m:t>
                        </m:r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  <a:latin typeface="NikoshBAN" panose="02000000000000000000" pitchFamily="2" charset="0"/>
                  </a:endParaRPr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05944" y="3518036"/>
                  <a:ext cx="1629926" cy="615553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131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262654" y="3715068"/>
                <a:ext cx="5324890" cy="7155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bn-BD" sz="4050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m:t>ছবিতে </m:t>
                      </m:r>
                      <m:r>
                        <m:rPr>
                          <m:nor/>
                        </m:rPr>
                        <a:rPr lang="en-US" sz="4050" b="0" i="0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m:t>কী কী</m:t>
                      </m:r>
                      <m:r>
                        <m:rPr>
                          <m:nor/>
                        </m:rPr>
                        <a:rPr lang="bn-BD" sz="4050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m:t> বোঝা যাচ্ছে</m:t>
                      </m:r>
                      <m:r>
                        <m:rPr>
                          <m:nor/>
                        </m:rPr>
                        <a:rPr lang="bn-BD" sz="4050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m:t>?</m:t>
                      </m:r>
                    </m:oMath>
                  </m:oMathPara>
                </a14:m>
                <a:endParaRPr lang="en-US" sz="4050" dirty="0">
                  <a:solidFill>
                    <a:schemeClr val="tx1"/>
                  </a:solidFill>
                  <a:latin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2654" y="3715068"/>
                <a:ext cx="5324890" cy="71558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5245" y="4783782"/>
                <a:ext cx="698364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bn-BD" sz="2800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m:t>প্রত্যেকটিতে প্রোটন সংখ্যা এক কিন্তু নিউট্রন সংখ্যা ভিন্ন।</m:t>
                      </m:r>
                    </m:oMath>
                  </m:oMathPara>
                </a14:m>
                <a:endParaRPr lang="bn-IN" sz="2800" dirty="0" smtClean="0">
                  <a:solidFill>
                    <a:schemeClr val="tx1"/>
                  </a:solidFill>
                  <a:latin typeface="NikoshBAN" panose="02000000000000000000" pitchFamily="2" charset="0"/>
                </a:endParaRPr>
              </a:p>
              <a:p>
                <a:r>
                  <a:rPr lang="bn-IN" sz="2800" dirty="0" smtClean="0">
                    <a:latin typeface="NikoshBAN" panose="02000000000000000000" pitchFamily="2" charset="0"/>
                    <a:cs typeface="NikoshBAN" pitchFamily="2" charset="0"/>
                  </a:rPr>
                  <a:t>প্রোটন ও নিউট্রন যোগ করা যায়।</a:t>
                </a:r>
                <a:endParaRPr lang="en-US" sz="2800" dirty="0">
                  <a:solidFill>
                    <a:schemeClr val="tx1"/>
                  </a:solidFill>
                  <a:latin typeface="NikoshBAN" panose="02000000000000000000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245" y="4783782"/>
                <a:ext cx="6983641" cy="954107"/>
              </a:xfrm>
              <a:prstGeom prst="rect">
                <a:avLst/>
              </a:prstGeom>
              <a:blipFill rotWithShape="1">
                <a:blip r:embed="rId8"/>
                <a:stretch>
                  <a:fillRect l="-1745" b="-179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7583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1" y="3244334"/>
            <a:ext cx="7696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IN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itchFamily="2" charset="0"/>
              </a:rPr>
              <a:t>ভর সংখ্যা নির্ণয়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3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8382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শিক্ষনফল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8288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আজকের পাঠ শেষে শিক্ষার্থীরা...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2667000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১। ইলেক্ট্রন, প্রোটন ও নিউট্রন ব্যাখ্যা করতে পারবে।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3657600"/>
            <a:ext cx="6629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২। পারমাণবিক সংখ্যা ও ভর সংখ্যা ব্যাখ্যা কপ্রতে পারবে।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674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838200"/>
            <a:ext cx="541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অণু কি?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1828800"/>
            <a:ext cx="518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পরমাণু কি?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2743200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পারমাণবিক সংখ্যা কি?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125788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মৌলিক বা যৌগিক পদার্থের ক্ষুদ্রতম কণা।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2198132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মৌলিক পদার্থের ক্ষুদ্রতম কণা।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3276600"/>
            <a:ext cx="609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মৌলের প্রোটন সংখ্যাই হল পারমাণবিক সংখ্যা।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41910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সুতরাং বোঝাগেল......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5029200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মৌলের প্রোটন সংখ্যা ও পারমাণবিক সংখ্যা একই।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964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762000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একটি পরমাণুতে কি কি কণা থাকে?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16764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ইলেক্ট্রন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19537" y="1652587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প্রোটন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48400" y="1652587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নিউট্রন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0200" y="25146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ভর সংখ্যা কি?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3352800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নিউট্রন ও প্রোটন সংখ্যার যোগফল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4495800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অর্থাৎ, ভর সংখ্যা= প্রোটন সংখ্যা+নিউট</a:t>
            </a:r>
            <a:r>
              <a:rPr lang="en-US" sz="3600" b="1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্রন</a:t>
            </a:r>
            <a:r>
              <a:rPr lang="bn-IN" sz="36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সংখ্যা</a:t>
            </a:r>
            <a:endParaRPr lang="en-US" sz="3600" b="1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656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5334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কয়েকটি মৌলের বিবরণ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911132"/>
              </p:ext>
            </p:extLst>
          </p:nvPr>
        </p:nvGraphicFramePr>
        <p:xfrm>
          <a:off x="990598" y="1447800"/>
          <a:ext cx="7239002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143"/>
                <a:gridCol w="1251859"/>
                <a:gridCol w="816428"/>
                <a:gridCol w="1034143"/>
                <a:gridCol w="1034143"/>
                <a:gridCol w="1034143"/>
                <a:gridCol w="1034143"/>
              </a:tblGrid>
              <a:tr h="370840">
                <a:tc>
                  <a:txBody>
                    <a:bodyPr/>
                    <a:lstStyle/>
                    <a:p>
                      <a:r>
                        <a:rPr lang="bn-IN" sz="2000" dirty="0" smtClean="0">
                          <a:latin typeface="NikoshBAN" pitchFamily="2" charset="0"/>
                          <a:cs typeface="NikoshBAN" pitchFamily="2" charset="0"/>
                        </a:rPr>
                        <a:t>পারমাণবিক সংখ্যা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000" dirty="0" smtClean="0">
                          <a:latin typeface="NikoshBAN" pitchFamily="2" charset="0"/>
                          <a:cs typeface="NikoshBAN" pitchFamily="2" charset="0"/>
                        </a:rPr>
                        <a:t>মৌল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000" dirty="0" smtClean="0">
                          <a:latin typeface="NikoshBAN" pitchFamily="2" charset="0"/>
                          <a:cs typeface="NikoshBAN" pitchFamily="2" charset="0"/>
                        </a:rPr>
                        <a:t>প্রতীক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000" dirty="0" smtClean="0">
                          <a:latin typeface="NikoshBAN" pitchFamily="2" charset="0"/>
                          <a:cs typeface="NikoshBAN" pitchFamily="2" charset="0"/>
                        </a:rPr>
                        <a:t>প্রোটন</a:t>
                      </a:r>
                      <a:r>
                        <a:rPr lang="bn-IN" sz="2000" baseline="0" dirty="0" smtClean="0">
                          <a:latin typeface="NikoshBAN" pitchFamily="2" charset="0"/>
                          <a:cs typeface="NikoshBAN" pitchFamily="2" charset="0"/>
                        </a:rPr>
                        <a:t> সংখ্যা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000" dirty="0" smtClean="0">
                          <a:latin typeface="NikoshBAN" pitchFamily="2" charset="0"/>
                          <a:cs typeface="NikoshBAN" pitchFamily="2" charset="0"/>
                        </a:rPr>
                        <a:t>ইলেকট্রন সংখ্যা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000" dirty="0" smtClean="0">
                          <a:latin typeface="NikoshBAN" pitchFamily="2" charset="0"/>
                          <a:cs typeface="NikoshBAN" pitchFamily="2" charset="0"/>
                        </a:rPr>
                        <a:t>নিউট্রন সংখ্যা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000" dirty="0" smtClean="0">
                          <a:latin typeface="NikoshBAN" pitchFamily="2" charset="0"/>
                          <a:cs typeface="NikoshBAN" pitchFamily="2" charset="0"/>
                        </a:rPr>
                        <a:t>ভর সংখ্যা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IN" sz="2000" dirty="0" smtClean="0">
                          <a:latin typeface="NikoshBAN" pitchFamily="2" charset="0"/>
                          <a:cs typeface="NikoshBAN" pitchFamily="2" charset="0"/>
                        </a:rPr>
                        <a:t>১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800" dirty="0" smtClean="0">
                          <a:latin typeface="NikoshBAN" pitchFamily="2" charset="0"/>
                          <a:cs typeface="NikoshBAN" pitchFamily="2" charset="0"/>
                        </a:rPr>
                        <a:t>হাইড্রজেন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NikoshBAN" pitchFamily="2" charset="0"/>
                          <a:cs typeface="NikoshBAN" pitchFamily="2" charset="0"/>
                        </a:rPr>
                        <a:t>H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000" dirty="0" smtClean="0">
                          <a:latin typeface="NikoshBAN" pitchFamily="2" charset="0"/>
                          <a:cs typeface="NikoshBAN" pitchFamily="2" charset="0"/>
                        </a:rPr>
                        <a:t>১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000" dirty="0" smtClean="0">
                          <a:latin typeface="NikoshBAN" pitchFamily="2" charset="0"/>
                          <a:cs typeface="NikoshBAN" pitchFamily="2" charset="0"/>
                        </a:rPr>
                        <a:t>১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000" dirty="0" smtClean="0">
                          <a:latin typeface="NikoshBAN" pitchFamily="2" charset="0"/>
                          <a:cs typeface="NikoshBAN" pitchFamily="2" charset="0"/>
                        </a:rPr>
                        <a:t>১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000" dirty="0" smtClean="0">
                          <a:latin typeface="NikoshBAN" pitchFamily="2" charset="0"/>
                          <a:cs typeface="NikoshBAN" pitchFamily="2" charset="0"/>
                        </a:rPr>
                        <a:t>১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618296"/>
              </p:ext>
            </p:extLst>
          </p:nvPr>
        </p:nvGraphicFramePr>
        <p:xfrm>
          <a:off x="990601" y="3124200"/>
          <a:ext cx="7239002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143"/>
                <a:gridCol w="1251856"/>
                <a:gridCol w="816431"/>
                <a:gridCol w="1034143"/>
                <a:gridCol w="1034143"/>
                <a:gridCol w="1034143"/>
                <a:gridCol w="10341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NikoshBAN" pitchFamily="2" charset="0"/>
                          <a:cs typeface="NikoshBAN" pitchFamily="2" charset="0"/>
                        </a:rPr>
                        <a:t>7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NikoshBAN" pitchFamily="2" charset="0"/>
                          <a:cs typeface="NikoshBAN" pitchFamily="2" charset="0"/>
                        </a:rPr>
                        <a:t>নাইট্রজেন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NikoshBAN" pitchFamily="2" charset="0"/>
                          <a:cs typeface="NikoshBAN" pitchFamily="2" charset="0"/>
                        </a:rPr>
                        <a:t>N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NikoshBAN" pitchFamily="2" charset="0"/>
                          <a:cs typeface="NikoshBAN" pitchFamily="2" charset="0"/>
                        </a:rPr>
                        <a:t>৭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NikoshBAN" pitchFamily="2" charset="0"/>
                          <a:cs typeface="NikoshBAN" pitchFamily="2" charset="0"/>
                        </a:rPr>
                        <a:t>৭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NikoshBAN" pitchFamily="2" charset="0"/>
                          <a:cs typeface="NikoshBAN" pitchFamily="2" charset="0"/>
                        </a:rPr>
                        <a:t>৭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NikoshBAN" pitchFamily="2" charset="0"/>
                          <a:cs typeface="NikoshBAN" pitchFamily="2" charset="0"/>
                        </a:rPr>
                        <a:t>১৪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807096"/>
              </p:ext>
            </p:extLst>
          </p:nvPr>
        </p:nvGraphicFramePr>
        <p:xfrm>
          <a:off x="990601" y="4343400"/>
          <a:ext cx="7239001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143"/>
                <a:gridCol w="1251856"/>
                <a:gridCol w="816430"/>
                <a:gridCol w="1034143"/>
                <a:gridCol w="1034143"/>
                <a:gridCol w="1034143"/>
                <a:gridCol w="1034143"/>
              </a:tblGrid>
              <a:tr h="370840">
                <a:tc>
                  <a:txBody>
                    <a:bodyPr/>
                    <a:lstStyle/>
                    <a:p>
                      <a:r>
                        <a:rPr lang="bn-IN" dirty="0" smtClean="0"/>
                        <a:t>১১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800" dirty="0" smtClean="0">
                          <a:latin typeface="NikoshBAN" pitchFamily="2" charset="0"/>
                          <a:cs typeface="NikoshBAN" pitchFamily="2" charset="0"/>
                        </a:rPr>
                        <a:t>সোডিয়াম</a:t>
                      </a:r>
                      <a:endParaRPr lang="en-US" sz="28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Na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dirty="0" smtClean="0"/>
                        <a:t>১১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dirty="0" smtClean="0"/>
                        <a:t>১১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dirty="0" smtClean="0"/>
                        <a:t>১২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dirty="0" smtClean="0"/>
                        <a:t>২৩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4251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মৌল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পারমাণবিক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৬,মৌলটির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2209800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কার্বন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2819400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ঐ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মৌলের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প্রোটন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ইলেক্ট্রন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3581400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৬ ও ৬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419600"/>
            <a:ext cx="6781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মৌলটির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কীভাবে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51054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ভর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=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প্রোটন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+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নিউট্রন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876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436</Words>
  <Application>Microsoft Office PowerPoint</Application>
  <PresentationFormat>On-screen Show (4:3)</PresentationFormat>
  <Paragraphs>105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ismail - [2010]</cp:lastModifiedBy>
  <cp:revision>14</cp:revision>
  <dcterms:created xsi:type="dcterms:W3CDTF">2006-08-16T00:00:00Z</dcterms:created>
  <dcterms:modified xsi:type="dcterms:W3CDTF">2019-10-11T06:06:40Z</dcterms:modified>
</cp:coreProperties>
</file>