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1" r:id="rId5"/>
    <p:sldId id="259" r:id="rId6"/>
    <p:sldId id="264" r:id="rId7"/>
    <p:sldId id="260" r:id="rId8"/>
    <p:sldId id="261" r:id="rId9"/>
    <p:sldId id="262" r:id="rId10"/>
    <p:sldId id="263"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3096C-5C6C-45F5-B61D-BFC39B7340A7}" type="datetimeFigureOut">
              <a:rPr lang="en-US" smtClean="0"/>
              <a:t>8/24/2019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44EC9-9BFF-45C3-A5CD-CFCBA7956348}" type="slidenum">
              <a:rPr lang="en-US" smtClean="0"/>
              <a:t>‹#›</a:t>
            </a:fld>
            <a:endParaRPr lang="en-US"/>
          </a:p>
        </p:txBody>
      </p:sp>
    </p:spTree>
    <p:extLst>
      <p:ext uri="{BB962C8B-B14F-4D97-AF65-F5344CB8AC3E}">
        <p14:creationId xmlns:p14="http://schemas.microsoft.com/office/powerpoint/2010/main" val="3798106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3096C-5C6C-45F5-B61D-BFC39B7340A7}" type="datetimeFigureOut">
              <a:rPr lang="en-US" smtClean="0"/>
              <a:t>8/24/2019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44EC9-9BFF-45C3-A5CD-CFCBA7956348}" type="slidenum">
              <a:rPr lang="en-US" smtClean="0"/>
              <a:t>‹#›</a:t>
            </a:fld>
            <a:endParaRPr lang="en-US"/>
          </a:p>
        </p:txBody>
      </p:sp>
    </p:spTree>
    <p:extLst>
      <p:ext uri="{BB962C8B-B14F-4D97-AF65-F5344CB8AC3E}">
        <p14:creationId xmlns:p14="http://schemas.microsoft.com/office/powerpoint/2010/main" val="1574932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3096C-5C6C-45F5-B61D-BFC39B7340A7}" type="datetimeFigureOut">
              <a:rPr lang="en-US" smtClean="0"/>
              <a:t>8/24/2019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44EC9-9BFF-45C3-A5CD-CFCBA7956348}" type="slidenum">
              <a:rPr lang="en-US" smtClean="0"/>
              <a:t>‹#›</a:t>
            </a:fld>
            <a:endParaRPr lang="en-US"/>
          </a:p>
        </p:txBody>
      </p:sp>
    </p:spTree>
    <p:extLst>
      <p:ext uri="{BB962C8B-B14F-4D97-AF65-F5344CB8AC3E}">
        <p14:creationId xmlns:p14="http://schemas.microsoft.com/office/powerpoint/2010/main" val="2320804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3096C-5C6C-45F5-B61D-BFC39B7340A7}" type="datetimeFigureOut">
              <a:rPr lang="en-US" smtClean="0"/>
              <a:t>8/24/2019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44EC9-9BFF-45C3-A5CD-CFCBA7956348}" type="slidenum">
              <a:rPr lang="en-US" smtClean="0"/>
              <a:t>‹#›</a:t>
            </a:fld>
            <a:endParaRPr lang="en-US"/>
          </a:p>
        </p:txBody>
      </p:sp>
    </p:spTree>
    <p:extLst>
      <p:ext uri="{BB962C8B-B14F-4D97-AF65-F5344CB8AC3E}">
        <p14:creationId xmlns:p14="http://schemas.microsoft.com/office/powerpoint/2010/main" val="3394883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3096C-5C6C-45F5-B61D-BFC39B7340A7}" type="datetimeFigureOut">
              <a:rPr lang="en-US" smtClean="0"/>
              <a:t>8/24/2019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44EC9-9BFF-45C3-A5CD-CFCBA7956348}" type="slidenum">
              <a:rPr lang="en-US" smtClean="0"/>
              <a:t>‹#›</a:t>
            </a:fld>
            <a:endParaRPr lang="en-US"/>
          </a:p>
        </p:txBody>
      </p:sp>
    </p:spTree>
    <p:extLst>
      <p:ext uri="{BB962C8B-B14F-4D97-AF65-F5344CB8AC3E}">
        <p14:creationId xmlns:p14="http://schemas.microsoft.com/office/powerpoint/2010/main" val="3989534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3096C-5C6C-45F5-B61D-BFC39B7340A7}" type="datetimeFigureOut">
              <a:rPr lang="en-US" smtClean="0"/>
              <a:t>8/24/2019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44EC9-9BFF-45C3-A5CD-CFCBA7956348}" type="slidenum">
              <a:rPr lang="en-US" smtClean="0"/>
              <a:t>‹#›</a:t>
            </a:fld>
            <a:endParaRPr lang="en-US"/>
          </a:p>
        </p:txBody>
      </p:sp>
    </p:spTree>
    <p:extLst>
      <p:ext uri="{BB962C8B-B14F-4D97-AF65-F5344CB8AC3E}">
        <p14:creationId xmlns:p14="http://schemas.microsoft.com/office/powerpoint/2010/main" val="1023597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3096C-5C6C-45F5-B61D-BFC39B7340A7}" type="datetimeFigureOut">
              <a:rPr lang="en-US" smtClean="0"/>
              <a:t>8/24/2019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E44EC9-9BFF-45C3-A5CD-CFCBA7956348}" type="slidenum">
              <a:rPr lang="en-US" smtClean="0"/>
              <a:t>‹#›</a:t>
            </a:fld>
            <a:endParaRPr lang="en-US"/>
          </a:p>
        </p:txBody>
      </p:sp>
    </p:spTree>
    <p:extLst>
      <p:ext uri="{BB962C8B-B14F-4D97-AF65-F5344CB8AC3E}">
        <p14:creationId xmlns:p14="http://schemas.microsoft.com/office/powerpoint/2010/main" val="19994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3096C-5C6C-45F5-B61D-BFC39B7340A7}" type="datetimeFigureOut">
              <a:rPr lang="en-US" smtClean="0"/>
              <a:t>8/24/2019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E44EC9-9BFF-45C3-A5CD-CFCBA7956348}" type="slidenum">
              <a:rPr lang="en-US" smtClean="0"/>
              <a:t>‹#›</a:t>
            </a:fld>
            <a:endParaRPr lang="en-US"/>
          </a:p>
        </p:txBody>
      </p:sp>
    </p:spTree>
    <p:extLst>
      <p:ext uri="{BB962C8B-B14F-4D97-AF65-F5344CB8AC3E}">
        <p14:creationId xmlns:p14="http://schemas.microsoft.com/office/powerpoint/2010/main" val="409509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3096C-5C6C-45F5-B61D-BFC39B7340A7}" type="datetimeFigureOut">
              <a:rPr lang="en-US" smtClean="0"/>
              <a:t>8/24/2019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E44EC9-9BFF-45C3-A5CD-CFCBA7956348}" type="slidenum">
              <a:rPr lang="en-US" smtClean="0"/>
              <a:t>‹#›</a:t>
            </a:fld>
            <a:endParaRPr lang="en-US"/>
          </a:p>
        </p:txBody>
      </p:sp>
    </p:spTree>
    <p:extLst>
      <p:ext uri="{BB962C8B-B14F-4D97-AF65-F5344CB8AC3E}">
        <p14:creationId xmlns:p14="http://schemas.microsoft.com/office/powerpoint/2010/main" val="1460168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3096C-5C6C-45F5-B61D-BFC39B7340A7}" type="datetimeFigureOut">
              <a:rPr lang="en-US" smtClean="0"/>
              <a:t>8/24/2019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44EC9-9BFF-45C3-A5CD-CFCBA7956348}" type="slidenum">
              <a:rPr lang="en-US" smtClean="0"/>
              <a:t>‹#›</a:t>
            </a:fld>
            <a:endParaRPr lang="en-US"/>
          </a:p>
        </p:txBody>
      </p:sp>
    </p:spTree>
    <p:extLst>
      <p:ext uri="{BB962C8B-B14F-4D97-AF65-F5344CB8AC3E}">
        <p14:creationId xmlns:p14="http://schemas.microsoft.com/office/powerpoint/2010/main" val="421068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3096C-5C6C-45F5-B61D-BFC39B7340A7}" type="datetimeFigureOut">
              <a:rPr lang="en-US" smtClean="0"/>
              <a:t>8/24/2019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44EC9-9BFF-45C3-A5CD-CFCBA7956348}" type="slidenum">
              <a:rPr lang="en-US" smtClean="0"/>
              <a:t>‹#›</a:t>
            </a:fld>
            <a:endParaRPr lang="en-US"/>
          </a:p>
        </p:txBody>
      </p:sp>
    </p:spTree>
    <p:extLst>
      <p:ext uri="{BB962C8B-B14F-4D97-AF65-F5344CB8AC3E}">
        <p14:creationId xmlns:p14="http://schemas.microsoft.com/office/powerpoint/2010/main" val="2160645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3096C-5C6C-45F5-B61D-BFC39B7340A7}" type="datetimeFigureOut">
              <a:rPr lang="en-US" smtClean="0"/>
              <a:t>8/24/2019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44EC9-9BFF-45C3-A5CD-CFCBA7956348}" type="slidenum">
              <a:rPr lang="en-US" smtClean="0"/>
              <a:t>‹#›</a:t>
            </a:fld>
            <a:endParaRPr lang="en-US"/>
          </a:p>
        </p:txBody>
      </p:sp>
    </p:spTree>
    <p:extLst>
      <p:ext uri="{BB962C8B-B14F-4D97-AF65-F5344CB8AC3E}">
        <p14:creationId xmlns:p14="http://schemas.microsoft.com/office/powerpoint/2010/main" val="1270943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3110" y="115910"/>
            <a:ext cx="6071470" cy="923330"/>
          </a:xfrm>
          <a:prstGeom prst="rect">
            <a:avLst/>
          </a:prstGeom>
          <a:solidFill>
            <a:schemeClr val="accent1"/>
          </a:solidFill>
        </p:spPr>
        <p:txBody>
          <a:bodyPr wrap="none" rtlCol="0">
            <a:spAutoFit/>
          </a:bodyPr>
          <a:lstStyle/>
          <a:p>
            <a:r>
              <a:rPr lang="en-US" sz="5400" dirty="0" smtClean="0">
                <a:solidFill>
                  <a:srgbClr val="FF0000"/>
                </a:solidFill>
              </a:rPr>
              <a:t>Welcome to my class</a:t>
            </a:r>
            <a:endParaRPr lang="en-US" sz="5400" dirty="0">
              <a:solidFill>
                <a:srgbClr val="FF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408" y="1241738"/>
            <a:ext cx="8115300" cy="5410200"/>
          </a:xfrm>
          <a:prstGeom prst="rect">
            <a:avLst/>
          </a:prstGeom>
        </p:spPr>
      </p:pic>
    </p:spTree>
    <p:extLst>
      <p:ext uri="{BB962C8B-B14F-4D97-AF65-F5344CB8AC3E}">
        <p14:creationId xmlns:p14="http://schemas.microsoft.com/office/powerpoint/2010/main" val="166131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1685" y="373488"/>
            <a:ext cx="5009881" cy="584775"/>
          </a:xfrm>
          <a:prstGeom prst="rect">
            <a:avLst/>
          </a:prstGeom>
          <a:noFill/>
          <a:ln>
            <a:solidFill>
              <a:schemeClr val="tx1"/>
            </a:solidFill>
          </a:ln>
        </p:spPr>
        <p:txBody>
          <a:bodyPr wrap="square" rtlCol="0">
            <a:spAutoFit/>
          </a:bodyPr>
          <a:lstStyle/>
          <a:p>
            <a:r>
              <a:rPr lang="en-US" sz="3200" dirty="0" smtClean="0"/>
              <a:t>              Revolution</a:t>
            </a:r>
            <a:endParaRPr lang="en-US" sz="3200" dirty="0"/>
          </a:p>
        </p:txBody>
      </p:sp>
      <p:sp>
        <p:nvSpPr>
          <p:cNvPr id="5" name="TextBox 4"/>
          <p:cNvSpPr txBox="1"/>
          <p:nvPr/>
        </p:nvSpPr>
        <p:spPr>
          <a:xfrm>
            <a:off x="2434107" y="1803043"/>
            <a:ext cx="6666440" cy="584775"/>
          </a:xfrm>
          <a:prstGeom prst="rect">
            <a:avLst/>
          </a:prstGeom>
          <a:noFill/>
          <a:ln>
            <a:solidFill>
              <a:schemeClr val="tx1"/>
            </a:solidFill>
          </a:ln>
        </p:spPr>
        <p:txBody>
          <a:bodyPr wrap="none" rtlCol="0">
            <a:spAutoFit/>
          </a:bodyPr>
          <a:lstStyle/>
          <a:p>
            <a:r>
              <a:rPr lang="en-US" sz="3200" dirty="0" smtClean="0"/>
              <a:t>Meaning-mutiny, uprising, insurrection</a:t>
            </a:r>
            <a:endParaRPr lang="en-US" sz="3200" dirty="0"/>
          </a:p>
        </p:txBody>
      </p:sp>
      <p:sp>
        <p:nvSpPr>
          <p:cNvPr id="6" name="TextBox 5"/>
          <p:cNvSpPr txBox="1"/>
          <p:nvPr/>
        </p:nvSpPr>
        <p:spPr>
          <a:xfrm>
            <a:off x="2240924" y="5602309"/>
            <a:ext cx="7506991" cy="523220"/>
          </a:xfrm>
          <a:prstGeom prst="rect">
            <a:avLst/>
          </a:prstGeom>
          <a:noFill/>
          <a:ln>
            <a:solidFill>
              <a:schemeClr val="tx1"/>
            </a:solidFill>
          </a:ln>
        </p:spPr>
        <p:txBody>
          <a:bodyPr wrap="none" rtlCol="0">
            <a:spAutoFit/>
          </a:bodyPr>
          <a:lstStyle/>
          <a:p>
            <a:r>
              <a:rPr lang="en-US" sz="2800" dirty="0" smtClean="0"/>
              <a:t>Modern aircraft companies are making revolution.</a:t>
            </a:r>
            <a:endParaRPr lang="en-US" sz="28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2586" y="2566313"/>
            <a:ext cx="2244759" cy="2868572"/>
          </a:xfrm>
          <a:prstGeom prst="rect">
            <a:avLst/>
          </a:prstGeom>
        </p:spPr>
      </p:pic>
    </p:spTree>
    <p:extLst>
      <p:ext uri="{BB962C8B-B14F-4D97-AF65-F5344CB8AC3E}">
        <p14:creationId xmlns:p14="http://schemas.microsoft.com/office/powerpoint/2010/main" val="49891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62896" y="1609859"/>
            <a:ext cx="7130093" cy="584775"/>
          </a:xfrm>
          <a:prstGeom prst="rect">
            <a:avLst/>
          </a:prstGeom>
          <a:noFill/>
          <a:ln>
            <a:solidFill>
              <a:schemeClr val="tx1"/>
            </a:solidFill>
          </a:ln>
        </p:spPr>
        <p:txBody>
          <a:bodyPr wrap="none" rtlCol="0">
            <a:spAutoFit/>
          </a:bodyPr>
          <a:lstStyle/>
          <a:p>
            <a:r>
              <a:rPr lang="en-US" sz="3200" dirty="0" smtClean="0"/>
              <a:t>Meaning-characteristics, quality, property</a:t>
            </a:r>
            <a:endParaRPr lang="en-US" sz="3200" dirty="0"/>
          </a:p>
        </p:txBody>
      </p:sp>
      <p:sp>
        <p:nvSpPr>
          <p:cNvPr id="5" name="TextBox 4"/>
          <p:cNvSpPr txBox="1"/>
          <p:nvPr/>
        </p:nvSpPr>
        <p:spPr>
          <a:xfrm>
            <a:off x="2253803" y="128789"/>
            <a:ext cx="6078828" cy="830997"/>
          </a:xfrm>
          <a:prstGeom prst="rect">
            <a:avLst/>
          </a:prstGeom>
          <a:noFill/>
          <a:ln>
            <a:solidFill>
              <a:schemeClr val="tx1"/>
            </a:solidFill>
          </a:ln>
        </p:spPr>
        <p:txBody>
          <a:bodyPr wrap="square" rtlCol="0">
            <a:spAutoFit/>
          </a:bodyPr>
          <a:lstStyle/>
          <a:p>
            <a:r>
              <a:rPr lang="en-US" sz="4800" dirty="0" smtClean="0"/>
              <a:t>            Features</a:t>
            </a:r>
            <a:endParaRPr lang="en-US" sz="4800" dirty="0"/>
          </a:p>
        </p:txBody>
      </p:sp>
      <p:sp>
        <p:nvSpPr>
          <p:cNvPr id="6" name="TextBox 5"/>
          <p:cNvSpPr txBox="1"/>
          <p:nvPr/>
        </p:nvSpPr>
        <p:spPr>
          <a:xfrm>
            <a:off x="2015950" y="5834130"/>
            <a:ext cx="8223983" cy="584775"/>
          </a:xfrm>
          <a:prstGeom prst="rect">
            <a:avLst/>
          </a:prstGeom>
          <a:noFill/>
          <a:ln>
            <a:solidFill>
              <a:schemeClr val="tx1"/>
            </a:solidFill>
          </a:ln>
        </p:spPr>
        <p:txBody>
          <a:bodyPr wrap="none" rtlCol="0">
            <a:spAutoFit/>
          </a:bodyPr>
          <a:lstStyle/>
          <a:p>
            <a:r>
              <a:rPr lang="en-US" sz="3200" dirty="0" smtClean="0"/>
              <a:t>Both Boeing and Air bus have excellent features.</a:t>
            </a:r>
            <a:endParaRPr lang="en-US" sz="32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2827" y="2432498"/>
            <a:ext cx="4243589" cy="3182692"/>
          </a:xfrm>
          <a:prstGeom prst="rect">
            <a:avLst/>
          </a:prstGeom>
        </p:spPr>
      </p:pic>
    </p:spTree>
    <p:extLst>
      <p:ext uri="{BB962C8B-B14F-4D97-AF65-F5344CB8AC3E}">
        <p14:creationId xmlns:p14="http://schemas.microsoft.com/office/powerpoint/2010/main" val="281687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0159" y="115909"/>
            <a:ext cx="7493975" cy="523220"/>
          </a:xfrm>
          <a:prstGeom prst="rect">
            <a:avLst/>
          </a:prstGeom>
          <a:noFill/>
          <a:ln>
            <a:solidFill>
              <a:schemeClr val="tx1"/>
            </a:solidFill>
          </a:ln>
        </p:spPr>
        <p:txBody>
          <a:bodyPr wrap="none" rtlCol="0">
            <a:spAutoFit/>
          </a:bodyPr>
          <a:lstStyle/>
          <a:p>
            <a:r>
              <a:rPr lang="en-US" sz="2800" dirty="0" smtClean="0"/>
              <a:t>Read the text and answer the following questions-</a:t>
            </a:r>
            <a:endParaRPr lang="en-US" sz="2800" dirty="0"/>
          </a:p>
        </p:txBody>
      </p:sp>
      <p:sp>
        <p:nvSpPr>
          <p:cNvPr id="5" name="TextBox 4"/>
          <p:cNvSpPr txBox="1"/>
          <p:nvPr/>
        </p:nvSpPr>
        <p:spPr>
          <a:xfrm>
            <a:off x="695460" y="1450499"/>
            <a:ext cx="10947041" cy="4401205"/>
          </a:xfrm>
          <a:prstGeom prst="rect">
            <a:avLst/>
          </a:prstGeom>
          <a:noFill/>
          <a:ln>
            <a:solidFill>
              <a:schemeClr val="tx1"/>
            </a:solidFill>
          </a:ln>
        </p:spPr>
        <p:txBody>
          <a:bodyPr wrap="square" rtlCol="0">
            <a:spAutoFit/>
          </a:bodyPr>
          <a:lstStyle/>
          <a:p>
            <a:pPr algn="just"/>
            <a:r>
              <a:rPr lang="en-US" sz="2800" dirty="0" smtClean="0"/>
              <a:t>Human beings conquered the distance on earth by discovering wheels. They endeavored further. The Americans wright Brothers made the first experiment of flying in a plane. The machine was called aka airplane. That was human beings real take off. Now they have got super sonic speed. In a supersonic speed, something travels faster than a plane. Modern air craft  companies are making revolution. Boeing as well as Airbus is producing modern passenger airplanes. But in speed nor could defeat the Concord. It is the world’s fastest supersonic passenger air craft. It’s normal speed was 2170 km/h. It started passenger flight in 1976. Unfortunately , the Concord fleet was grounded forever in 2003 after a major accident. </a:t>
            </a:r>
            <a:endParaRPr lang="en-US" sz="2800" dirty="0"/>
          </a:p>
        </p:txBody>
      </p:sp>
    </p:spTree>
    <p:extLst>
      <p:ext uri="{BB962C8B-B14F-4D97-AF65-F5344CB8AC3E}">
        <p14:creationId xmlns:p14="http://schemas.microsoft.com/office/powerpoint/2010/main" val="341654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5967" y="206062"/>
            <a:ext cx="5547160" cy="584775"/>
          </a:xfrm>
          <a:prstGeom prst="rect">
            <a:avLst/>
          </a:prstGeom>
          <a:noFill/>
        </p:spPr>
        <p:txBody>
          <a:bodyPr wrap="none" rtlCol="0">
            <a:spAutoFit/>
          </a:bodyPr>
          <a:lstStyle/>
          <a:p>
            <a:r>
              <a:rPr lang="en-US" sz="3200" dirty="0" smtClean="0"/>
              <a:t>Answer the following questions-</a:t>
            </a:r>
            <a:endParaRPr lang="en-US" sz="3200" dirty="0"/>
          </a:p>
        </p:txBody>
      </p:sp>
      <p:sp>
        <p:nvSpPr>
          <p:cNvPr id="5" name="TextBox 4"/>
          <p:cNvSpPr txBox="1"/>
          <p:nvPr/>
        </p:nvSpPr>
        <p:spPr>
          <a:xfrm>
            <a:off x="1315967" y="978794"/>
            <a:ext cx="11047448" cy="2862322"/>
          </a:xfrm>
          <a:prstGeom prst="rect">
            <a:avLst/>
          </a:prstGeom>
          <a:noFill/>
        </p:spPr>
        <p:txBody>
          <a:bodyPr wrap="none" rtlCol="0">
            <a:spAutoFit/>
          </a:bodyPr>
          <a:lstStyle/>
          <a:p>
            <a:pPr marL="342900" indent="-342900">
              <a:buFont typeface="+mj-lt"/>
              <a:buAutoNum type="alphaLcParenR"/>
            </a:pPr>
            <a:r>
              <a:rPr lang="en-US" sz="3600" dirty="0" smtClean="0"/>
              <a:t>When did the first experiment make of flying in a plane?</a:t>
            </a:r>
          </a:p>
          <a:p>
            <a:pPr marL="342900" indent="-342900">
              <a:buFont typeface="+mj-lt"/>
              <a:buAutoNum type="alphaLcParenR"/>
            </a:pPr>
            <a:r>
              <a:rPr lang="en-US" sz="3600" dirty="0" smtClean="0"/>
              <a:t>Who made the first experiment of real take off?</a:t>
            </a:r>
          </a:p>
          <a:p>
            <a:pPr marL="342900" indent="-342900">
              <a:buFont typeface="+mj-lt"/>
              <a:buAutoNum type="alphaLcParenR"/>
            </a:pPr>
            <a:r>
              <a:rPr lang="en-US" sz="3600" dirty="0" smtClean="0"/>
              <a:t>What is called supersonic speed?</a:t>
            </a:r>
          </a:p>
          <a:p>
            <a:pPr marL="342900" indent="-342900">
              <a:buFont typeface="+mj-lt"/>
              <a:buAutoNum type="alphaLcParenR"/>
            </a:pPr>
            <a:r>
              <a:rPr lang="en-US" sz="3600" dirty="0" smtClean="0"/>
              <a:t>What was world’s fastest passenger airplane?</a:t>
            </a:r>
          </a:p>
          <a:p>
            <a:pPr marL="342900" indent="-342900">
              <a:buFont typeface="+mj-lt"/>
              <a:buAutoNum type="alphaLcParenR"/>
            </a:pPr>
            <a:r>
              <a:rPr lang="en-US" sz="3600" dirty="0" smtClean="0"/>
              <a:t>When was Concord fleet finally grounded?</a:t>
            </a:r>
            <a:endParaRPr lang="en-US" sz="3600" dirty="0"/>
          </a:p>
        </p:txBody>
      </p:sp>
      <p:sp>
        <p:nvSpPr>
          <p:cNvPr id="2" name="TextBox 1"/>
          <p:cNvSpPr txBox="1"/>
          <p:nvPr/>
        </p:nvSpPr>
        <p:spPr>
          <a:xfrm>
            <a:off x="1315967" y="4159876"/>
            <a:ext cx="8878328" cy="1938992"/>
          </a:xfrm>
          <a:prstGeom prst="rect">
            <a:avLst/>
          </a:prstGeom>
          <a:noFill/>
        </p:spPr>
        <p:txBody>
          <a:bodyPr wrap="none" rtlCol="0">
            <a:spAutoFit/>
          </a:bodyPr>
          <a:lstStyle/>
          <a:p>
            <a:r>
              <a:rPr lang="en-US" sz="2000" dirty="0" smtClean="0"/>
              <a:t>Answer-a) The first experiment made of flying in a plane in 1906.</a:t>
            </a:r>
          </a:p>
          <a:p>
            <a:r>
              <a:rPr lang="en-US" sz="2000" dirty="0"/>
              <a:t> </a:t>
            </a:r>
            <a:r>
              <a:rPr lang="en-US" sz="2000" dirty="0" smtClean="0"/>
              <a:t>              b) The American Wright brothers made the first experiment of real take off.</a:t>
            </a:r>
          </a:p>
          <a:p>
            <a:r>
              <a:rPr lang="en-US" sz="2000" dirty="0"/>
              <a:t> </a:t>
            </a:r>
            <a:r>
              <a:rPr lang="en-US" sz="2000" dirty="0" smtClean="0"/>
              <a:t>              c)In supersonic speed, something travels faster than sound.</a:t>
            </a:r>
          </a:p>
          <a:p>
            <a:r>
              <a:rPr lang="en-US" sz="2000" dirty="0"/>
              <a:t> </a:t>
            </a:r>
            <a:r>
              <a:rPr lang="en-US" sz="2000" dirty="0" smtClean="0"/>
              <a:t>              d)  The world’s fastest passenger airplane was concord.</a:t>
            </a:r>
          </a:p>
          <a:p>
            <a:r>
              <a:rPr lang="en-US" sz="2000" dirty="0"/>
              <a:t> </a:t>
            </a:r>
            <a:r>
              <a:rPr lang="en-US" sz="2000" dirty="0" smtClean="0"/>
              <a:t>              e) The </a:t>
            </a:r>
            <a:r>
              <a:rPr lang="en-US" sz="2000" dirty="0"/>
              <a:t>Concord fleet was grounded forever in 2003 after a major accident. </a:t>
            </a:r>
          </a:p>
          <a:p>
            <a:endParaRPr lang="en-US" sz="2000" dirty="0"/>
          </a:p>
        </p:txBody>
      </p:sp>
    </p:spTree>
    <p:extLst>
      <p:ext uri="{BB962C8B-B14F-4D97-AF65-F5344CB8AC3E}">
        <p14:creationId xmlns:p14="http://schemas.microsoft.com/office/powerpoint/2010/main" val="367159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heckerboard(across)">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8495" y="1262130"/>
            <a:ext cx="7431110" cy="3416320"/>
          </a:xfrm>
          <a:prstGeom prst="rect">
            <a:avLst/>
          </a:prstGeom>
          <a:noFill/>
          <a:ln>
            <a:solidFill>
              <a:schemeClr val="tx1"/>
            </a:solidFill>
          </a:ln>
        </p:spPr>
        <p:txBody>
          <a:bodyPr wrap="square" rtlCol="0">
            <a:spAutoFit/>
          </a:bodyPr>
          <a:lstStyle/>
          <a:p>
            <a:pPr algn="just"/>
            <a:r>
              <a:rPr lang="en-US" sz="2400" dirty="0" smtClean="0"/>
              <a:t>Human beings(a)_ the distance on earth by discovering wheels. They(b) _ further. The Americans </a:t>
            </a:r>
            <a:r>
              <a:rPr lang="en-US" sz="2400" dirty="0"/>
              <a:t>W</a:t>
            </a:r>
            <a:r>
              <a:rPr lang="en-US" sz="2400" dirty="0" smtClean="0"/>
              <a:t>right brothers made the first experiment of flying in a plane. The machine was(c) _ aka airplane. That was human beings real</a:t>
            </a:r>
            <a:r>
              <a:rPr lang="en-US" sz="2400" dirty="0"/>
              <a:t> t</a:t>
            </a:r>
            <a:r>
              <a:rPr lang="en-US" sz="2400" dirty="0" smtClean="0"/>
              <a:t>ake off. Now they have got super sonic speed. In a supersonic speed, something travels faster than a plane. Modern air craft Companies(d) _ making revolution. Boeing as well as Airbus is producing modern passenger airplanes. But in speed nor could_(e) the concord</a:t>
            </a:r>
          </a:p>
        </p:txBody>
      </p:sp>
      <p:sp>
        <p:nvSpPr>
          <p:cNvPr id="6" name="TextBox 5"/>
          <p:cNvSpPr txBox="1"/>
          <p:nvPr/>
        </p:nvSpPr>
        <p:spPr>
          <a:xfrm>
            <a:off x="1648495" y="592428"/>
            <a:ext cx="7125412" cy="523220"/>
          </a:xfrm>
          <a:prstGeom prst="rect">
            <a:avLst/>
          </a:prstGeom>
          <a:noFill/>
          <a:ln>
            <a:solidFill>
              <a:schemeClr val="tx1"/>
            </a:solidFill>
          </a:ln>
        </p:spPr>
        <p:txBody>
          <a:bodyPr wrap="none" rtlCol="0">
            <a:spAutoFit/>
          </a:bodyPr>
          <a:lstStyle/>
          <a:p>
            <a:r>
              <a:rPr lang="en-US" sz="2800" dirty="0" smtClean="0"/>
              <a:t> Read the text and fill in the blanks without clue</a:t>
            </a:r>
            <a:endParaRPr lang="en-US" sz="2800" dirty="0"/>
          </a:p>
        </p:txBody>
      </p:sp>
      <p:sp>
        <p:nvSpPr>
          <p:cNvPr id="2" name="TextBox 1"/>
          <p:cNvSpPr txBox="1"/>
          <p:nvPr/>
        </p:nvSpPr>
        <p:spPr>
          <a:xfrm>
            <a:off x="1648495" y="5490274"/>
            <a:ext cx="8307980" cy="461665"/>
          </a:xfrm>
          <a:prstGeom prst="rect">
            <a:avLst/>
          </a:prstGeom>
          <a:noFill/>
        </p:spPr>
        <p:txBody>
          <a:bodyPr wrap="none" rtlCol="0">
            <a:spAutoFit/>
          </a:bodyPr>
          <a:lstStyle/>
          <a:p>
            <a:r>
              <a:rPr lang="en-US" sz="2400" dirty="0" smtClean="0"/>
              <a:t>Answer- a) conquered b)endeavored c)called d)are e)defeat/beat</a:t>
            </a:r>
            <a:endParaRPr lang="en-US" sz="2400" dirty="0"/>
          </a:p>
        </p:txBody>
      </p:sp>
    </p:spTree>
    <p:extLst>
      <p:ext uri="{BB962C8B-B14F-4D97-AF65-F5344CB8AC3E}">
        <p14:creationId xmlns:p14="http://schemas.microsoft.com/office/powerpoint/2010/main" val="128766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heckerboard(across)">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40935" y="283335"/>
            <a:ext cx="2482539" cy="707886"/>
          </a:xfrm>
          <a:prstGeom prst="rect">
            <a:avLst/>
          </a:prstGeom>
          <a:noFill/>
        </p:spPr>
        <p:txBody>
          <a:bodyPr wrap="none" rtlCol="0">
            <a:spAutoFit/>
          </a:bodyPr>
          <a:lstStyle/>
          <a:p>
            <a:r>
              <a:rPr lang="en-US" sz="4000" u="sng" dirty="0" smtClean="0"/>
              <a:t>Homework</a:t>
            </a:r>
            <a:endParaRPr lang="en-US" sz="4000" u="sng" dirty="0"/>
          </a:p>
        </p:txBody>
      </p:sp>
      <p:sp>
        <p:nvSpPr>
          <p:cNvPr id="2" name="TextBox 1"/>
          <p:cNvSpPr txBox="1"/>
          <p:nvPr/>
        </p:nvSpPr>
        <p:spPr>
          <a:xfrm>
            <a:off x="2047742" y="2434107"/>
            <a:ext cx="7688687" cy="1077218"/>
          </a:xfrm>
          <a:prstGeom prst="rect">
            <a:avLst/>
          </a:prstGeom>
          <a:noFill/>
        </p:spPr>
        <p:txBody>
          <a:bodyPr wrap="square" rtlCol="0">
            <a:spAutoFit/>
          </a:bodyPr>
          <a:lstStyle/>
          <a:p>
            <a:pPr marL="285750" indent="-285750">
              <a:buFont typeface="Wingdings" panose="05000000000000000000" pitchFamily="2" charset="2"/>
              <a:buChar char="v"/>
            </a:pPr>
            <a:r>
              <a:rPr lang="en-US" sz="3200" dirty="0" smtClean="0"/>
              <a:t>Read the above text and make a summary of the passage in your own words.</a:t>
            </a:r>
            <a:endParaRPr lang="en-US" sz="3200" dirty="0"/>
          </a:p>
        </p:txBody>
      </p:sp>
    </p:spTree>
    <p:extLst>
      <p:ext uri="{BB962C8B-B14F-4D97-AF65-F5344CB8AC3E}">
        <p14:creationId xmlns:p14="http://schemas.microsoft.com/office/powerpoint/2010/main" val="69773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2293" y="309093"/>
            <a:ext cx="5138670" cy="707886"/>
          </a:xfrm>
          <a:prstGeom prst="rect">
            <a:avLst/>
          </a:prstGeom>
          <a:solidFill>
            <a:schemeClr val="accent4"/>
          </a:solidFill>
        </p:spPr>
        <p:txBody>
          <a:bodyPr wrap="square" rtlCol="0">
            <a:spAutoFit/>
          </a:bodyPr>
          <a:lstStyle/>
          <a:p>
            <a:r>
              <a:rPr lang="en-US" sz="4000" dirty="0" smtClean="0"/>
              <a:t>Thank you everybody</a:t>
            </a:r>
            <a:endParaRPr lang="en-US"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466" y="1184858"/>
            <a:ext cx="8448540" cy="5267459"/>
          </a:xfrm>
          <a:prstGeom prst="rect">
            <a:avLst/>
          </a:prstGeom>
        </p:spPr>
      </p:pic>
    </p:spTree>
    <p:extLst>
      <p:ext uri="{BB962C8B-B14F-4D97-AF65-F5344CB8AC3E}">
        <p14:creationId xmlns:p14="http://schemas.microsoft.com/office/powerpoint/2010/main" val="334691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4112" y="103031"/>
            <a:ext cx="3117392" cy="584775"/>
          </a:xfrm>
          <a:prstGeom prst="rect">
            <a:avLst/>
          </a:prstGeom>
          <a:noFill/>
        </p:spPr>
        <p:txBody>
          <a:bodyPr wrap="none" rtlCol="0">
            <a:spAutoFit/>
          </a:bodyPr>
          <a:lstStyle/>
          <a:p>
            <a:r>
              <a:rPr lang="en-US" sz="3200" u="sng" dirty="0" smtClean="0"/>
              <a:t>Teachers’ identity</a:t>
            </a:r>
            <a:endParaRPr lang="en-US" sz="3200" u="sng" dirty="0"/>
          </a:p>
        </p:txBody>
      </p:sp>
      <p:sp>
        <p:nvSpPr>
          <p:cNvPr id="5" name="TextBox 4"/>
          <p:cNvSpPr txBox="1"/>
          <p:nvPr/>
        </p:nvSpPr>
        <p:spPr>
          <a:xfrm>
            <a:off x="708337" y="1205140"/>
            <a:ext cx="6802631" cy="1938992"/>
          </a:xfrm>
          <a:prstGeom prst="rect">
            <a:avLst/>
          </a:prstGeom>
          <a:noFill/>
        </p:spPr>
        <p:txBody>
          <a:bodyPr wrap="none" rtlCol="0">
            <a:spAutoFit/>
          </a:bodyPr>
          <a:lstStyle/>
          <a:p>
            <a:r>
              <a:rPr lang="en-US" sz="2400" dirty="0" smtClean="0"/>
              <a:t>Md. Imran </a:t>
            </a:r>
            <a:r>
              <a:rPr lang="en-US" sz="2400" dirty="0" err="1" smtClean="0"/>
              <a:t>Kabir</a:t>
            </a:r>
            <a:endParaRPr lang="en-US" sz="2400" dirty="0" smtClean="0"/>
          </a:p>
          <a:p>
            <a:r>
              <a:rPr lang="en-US" sz="2400" dirty="0" smtClean="0"/>
              <a:t>Assistant teacher(English)</a:t>
            </a:r>
          </a:p>
          <a:p>
            <a:r>
              <a:rPr lang="en-US" sz="2400" dirty="0" err="1" smtClean="0"/>
              <a:t>Pabna</a:t>
            </a:r>
            <a:r>
              <a:rPr lang="en-US" sz="2400" dirty="0" smtClean="0"/>
              <a:t> </a:t>
            </a:r>
            <a:r>
              <a:rPr lang="en-US" sz="2400" dirty="0" err="1" smtClean="0"/>
              <a:t>Collectorate</a:t>
            </a:r>
            <a:r>
              <a:rPr lang="en-US" sz="2400" dirty="0" smtClean="0"/>
              <a:t> Public School And College, </a:t>
            </a:r>
            <a:r>
              <a:rPr lang="en-US" sz="2400" dirty="0" err="1" smtClean="0"/>
              <a:t>Pabna</a:t>
            </a:r>
            <a:r>
              <a:rPr lang="en-US" sz="2400" dirty="0" smtClean="0"/>
              <a:t>.</a:t>
            </a:r>
          </a:p>
          <a:p>
            <a:r>
              <a:rPr lang="en-US" sz="2400" dirty="0" smtClean="0"/>
              <a:t>Mobile number-01756005577</a:t>
            </a:r>
          </a:p>
          <a:p>
            <a:r>
              <a:rPr lang="en-US" sz="2400" dirty="0" smtClean="0"/>
              <a:t>Email-i.kabir01111@gmail.com</a:t>
            </a:r>
            <a:endParaRPr lang="en-US" sz="2400" dirty="0"/>
          </a:p>
        </p:txBody>
      </p:sp>
      <p:sp>
        <p:nvSpPr>
          <p:cNvPr id="3" name="TextBox 2"/>
          <p:cNvSpPr txBox="1"/>
          <p:nvPr/>
        </p:nvSpPr>
        <p:spPr>
          <a:xfrm>
            <a:off x="708337" y="3703969"/>
            <a:ext cx="2878737" cy="1631216"/>
          </a:xfrm>
          <a:prstGeom prst="rect">
            <a:avLst/>
          </a:prstGeom>
          <a:noFill/>
        </p:spPr>
        <p:txBody>
          <a:bodyPr wrap="none" rtlCol="0">
            <a:spAutoFit/>
          </a:bodyPr>
          <a:lstStyle/>
          <a:p>
            <a:pPr algn="ctr"/>
            <a:r>
              <a:rPr lang="en-US" sz="2000" dirty="0"/>
              <a:t>Subject: English For Today</a:t>
            </a:r>
          </a:p>
          <a:p>
            <a:pPr algn="ctr"/>
            <a:r>
              <a:rPr lang="en-US" sz="2000" dirty="0"/>
              <a:t>Class : </a:t>
            </a:r>
            <a:r>
              <a:rPr lang="en-US" sz="2000" dirty="0" smtClean="0"/>
              <a:t>VIII</a:t>
            </a:r>
            <a:endParaRPr lang="en-US" sz="2000" dirty="0"/>
          </a:p>
          <a:p>
            <a:pPr algn="ctr"/>
            <a:r>
              <a:rPr lang="en-US" sz="2000" dirty="0"/>
              <a:t>SS : 41</a:t>
            </a:r>
          </a:p>
          <a:p>
            <a:pPr algn="ctr"/>
            <a:r>
              <a:rPr lang="en-US" sz="2000" dirty="0"/>
              <a:t>Time : 45</a:t>
            </a:r>
          </a:p>
          <a:p>
            <a:pPr algn="ctr"/>
            <a:r>
              <a:rPr lang="en-US" sz="2000" dirty="0"/>
              <a:t>Date : </a:t>
            </a:r>
            <a:r>
              <a:rPr lang="en-US" sz="2000" dirty="0" smtClean="0"/>
              <a:t>24</a:t>
            </a:r>
            <a:r>
              <a:rPr lang="en-US" sz="2000" dirty="0" smtClean="0"/>
              <a:t>/08/2019</a:t>
            </a:r>
            <a:endParaRPr lang="en-US" sz="20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917054" y="1079921"/>
            <a:ext cx="6238785" cy="4159190"/>
          </a:xfrm>
          <a:prstGeom prst="rect">
            <a:avLst/>
          </a:prstGeom>
        </p:spPr>
      </p:pic>
    </p:spTree>
    <p:extLst>
      <p:ext uri="{BB962C8B-B14F-4D97-AF65-F5344CB8AC3E}">
        <p14:creationId xmlns:p14="http://schemas.microsoft.com/office/powerpoint/2010/main" val="397027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3345" y="0"/>
            <a:ext cx="7723525" cy="769441"/>
          </a:xfrm>
          <a:prstGeom prst="rect">
            <a:avLst/>
          </a:prstGeom>
          <a:noFill/>
        </p:spPr>
        <p:txBody>
          <a:bodyPr wrap="none" rtlCol="0">
            <a:spAutoFit/>
          </a:bodyPr>
          <a:lstStyle/>
          <a:p>
            <a:r>
              <a:rPr lang="en-US" sz="4400" dirty="0" smtClean="0"/>
              <a:t>What do you see in the pictures?</a:t>
            </a:r>
            <a:endParaRPr lang="en-US" sz="4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25" y="714339"/>
            <a:ext cx="4665711" cy="33074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217" y="714339"/>
            <a:ext cx="5227102" cy="33074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125" y="4021795"/>
            <a:ext cx="4694092" cy="277715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2836" y="4021795"/>
            <a:ext cx="5255483" cy="2722049"/>
          </a:xfrm>
          <a:prstGeom prst="rect">
            <a:avLst/>
          </a:prstGeom>
        </p:spPr>
      </p:pic>
    </p:spTree>
    <p:extLst>
      <p:ext uri="{BB962C8B-B14F-4D97-AF65-F5344CB8AC3E}">
        <p14:creationId xmlns:p14="http://schemas.microsoft.com/office/powerpoint/2010/main" val="270786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4108" y="309094"/>
            <a:ext cx="7075270" cy="707886"/>
          </a:xfrm>
          <a:prstGeom prst="rect">
            <a:avLst/>
          </a:prstGeom>
          <a:noFill/>
        </p:spPr>
        <p:txBody>
          <a:bodyPr wrap="none" rtlCol="0">
            <a:spAutoFit/>
          </a:bodyPr>
          <a:lstStyle/>
          <a:p>
            <a:r>
              <a:rPr lang="en-US" sz="4000" dirty="0" smtClean="0"/>
              <a:t>Dear students, let’s enjoy a video</a:t>
            </a:r>
            <a:endParaRPr lang="en-US" sz="4000" dirty="0"/>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2440519116"/>
              </p:ext>
            </p:extLst>
          </p:nvPr>
        </p:nvGraphicFramePr>
        <p:xfrm>
          <a:off x="5638800" y="3041650"/>
          <a:ext cx="914400" cy="771525"/>
        </p:xfrm>
        <a:graphic>
          <a:graphicData uri="http://schemas.openxmlformats.org/presentationml/2006/ole">
            <mc:AlternateContent xmlns:mc="http://schemas.openxmlformats.org/markup-compatibility/2006">
              <mc:Choice xmlns:v="urn:schemas-microsoft-com:vml" Requires="v">
                <p:oleObj spid="_x0000_s1034"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5638800" y="304165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22432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5781" y="0"/>
            <a:ext cx="2901820" cy="923330"/>
          </a:xfrm>
          <a:prstGeom prst="rect">
            <a:avLst/>
          </a:prstGeom>
          <a:noFill/>
        </p:spPr>
        <p:txBody>
          <a:bodyPr wrap="none" rtlCol="0">
            <a:spAutoFit/>
          </a:bodyPr>
          <a:lstStyle/>
          <a:p>
            <a:r>
              <a:rPr lang="en-US" sz="5400" dirty="0" smtClean="0"/>
              <a:t>Taking off</a:t>
            </a:r>
            <a:endParaRPr lang="en-US" sz="5400" dirty="0"/>
          </a:p>
        </p:txBody>
      </p:sp>
      <p:sp>
        <p:nvSpPr>
          <p:cNvPr id="5" name="TextBox 4"/>
          <p:cNvSpPr txBox="1"/>
          <p:nvPr/>
        </p:nvSpPr>
        <p:spPr>
          <a:xfrm>
            <a:off x="2318197" y="4652223"/>
            <a:ext cx="6362319" cy="1754326"/>
          </a:xfrm>
          <a:prstGeom prst="rect">
            <a:avLst/>
          </a:prstGeom>
          <a:noFill/>
        </p:spPr>
        <p:txBody>
          <a:bodyPr wrap="none" rtlCol="0">
            <a:spAutoFit/>
          </a:bodyPr>
          <a:lstStyle/>
          <a:p>
            <a:r>
              <a:rPr lang="en-US" sz="3600" dirty="0" smtClean="0"/>
              <a:t>Our today’s lesson is “Taking off”</a:t>
            </a:r>
          </a:p>
          <a:p>
            <a:r>
              <a:rPr lang="en-US" sz="3600" dirty="0" smtClean="0"/>
              <a:t>Unit-9</a:t>
            </a:r>
          </a:p>
          <a:p>
            <a:r>
              <a:rPr lang="en-US" sz="3600" dirty="0" smtClean="0"/>
              <a:t>Lesson-4</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197" y="865709"/>
            <a:ext cx="6220496" cy="3696362"/>
          </a:xfrm>
          <a:prstGeom prst="rect">
            <a:avLst/>
          </a:prstGeom>
        </p:spPr>
      </p:pic>
    </p:spTree>
    <p:extLst>
      <p:ext uri="{BB962C8B-B14F-4D97-AF65-F5344CB8AC3E}">
        <p14:creationId xmlns:p14="http://schemas.microsoft.com/office/powerpoint/2010/main" val="81765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13657" y="257578"/>
            <a:ext cx="4549322" cy="769441"/>
          </a:xfrm>
          <a:prstGeom prst="rect">
            <a:avLst/>
          </a:prstGeom>
          <a:noFill/>
          <a:ln>
            <a:solidFill>
              <a:schemeClr val="tx1"/>
            </a:solidFill>
          </a:ln>
        </p:spPr>
        <p:txBody>
          <a:bodyPr wrap="none" rtlCol="0">
            <a:spAutoFit/>
          </a:bodyPr>
          <a:lstStyle/>
          <a:p>
            <a:r>
              <a:rPr lang="en-US" sz="4400" u="sng" dirty="0" smtClean="0"/>
              <a:t>Learning outcomes</a:t>
            </a:r>
            <a:endParaRPr lang="en-US" sz="4400" u="sng" dirty="0"/>
          </a:p>
        </p:txBody>
      </p:sp>
      <p:sp>
        <p:nvSpPr>
          <p:cNvPr id="5" name="TextBox 4"/>
          <p:cNvSpPr txBox="1"/>
          <p:nvPr/>
        </p:nvSpPr>
        <p:spPr>
          <a:xfrm>
            <a:off x="1983347" y="2009105"/>
            <a:ext cx="7878054" cy="3046988"/>
          </a:xfrm>
          <a:prstGeom prst="rect">
            <a:avLst/>
          </a:prstGeom>
          <a:noFill/>
          <a:ln>
            <a:solidFill>
              <a:schemeClr val="tx1"/>
            </a:solidFill>
          </a:ln>
        </p:spPr>
        <p:txBody>
          <a:bodyPr wrap="none" rtlCol="0">
            <a:spAutoFit/>
          </a:bodyPr>
          <a:lstStyle/>
          <a:p>
            <a:r>
              <a:rPr lang="en-US" sz="3200" dirty="0" smtClean="0"/>
              <a:t>By reading this lesson students will be able to-</a:t>
            </a:r>
          </a:p>
          <a:p>
            <a:pPr marL="285750" indent="-285750">
              <a:buFont typeface="Wingdings" panose="05000000000000000000" pitchFamily="2" charset="2"/>
              <a:buChar char="v"/>
            </a:pPr>
            <a:r>
              <a:rPr lang="en-US" sz="3200" dirty="0" smtClean="0"/>
              <a:t>Ask and answer question.</a:t>
            </a:r>
          </a:p>
          <a:p>
            <a:pPr marL="285750" indent="-285750">
              <a:buFont typeface="Wingdings" panose="05000000000000000000" pitchFamily="2" charset="2"/>
              <a:buChar char="v"/>
            </a:pPr>
            <a:r>
              <a:rPr lang="en-US" sz="3200" dirty="0" smtClean="0"/>
              <a:t>New words and pronunciation.</a:t>
            </a:r>
          </a:p>
          <a:p>
            <a:pPr marL="285750" indent="-285750">
              <a:buFont typeface="Wingdings" panose="05000000000000000000" pitchFamily="2" charset="2"/>
              <a:buChar char="v"/>
            </a:pPr>
            <a:r>
              <a:rPr lang="en-US" sz="3200" dirty="0" smtClean="0"/>
              <a:t>Describe the pictures.</a:t>
            </a:r>
          </a:p>
          <a:p>
            <a:pPr marL="285750" indent="-285750">
              <a:buFont typeface="Wingdings" panose="05000000000000000000" pitchFamily="2" charset="2"/>
              <a:buChar char="v"/>
            </a:pPr>
            <a:r>
              <a:rPr lang="en-US" sz="3200" dirty="0" smtClean="0"/>
              <a:t>Read the text and understand the meaning.</a:t>
            </a:r>
          </a:p>
          <a:p>
            <a:pPr marL="285750" indent="-285750">
              <a:buFont typeface="Wingdings" panose="05000000000000000000" pitchFamily="2" charset="2"/>
              <a:buChar char="v"/>
            </a:pPr>
            <a:endParaRPr lang="en-US" sz="3200" dirty="0"/>
          </a:p>
        </p:txBody>
      </p:sp>
    </p:spTree>
    <p:extLst>
      <p:ext uri="{BB962C8B-B14F-4D97-AF65-F5344CB8AC3E}">
        <p14:creationId xmlns:p14="http://schemas.microsoft.com/office/powerpoint/2010/main" val="429095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63649" y="167425"/>
            <a:ext cx="5048519" cy="830997"/>
          </a:xfrm>
          <a:prstGeom prst="rect">
            <a:avLst/>
          </a:prstGeom>
          <a:noFill/>
          <a:ln>
            <a:solidFill>
              <a:schemeClr val="tx1"/>
            </a:solidFill>
          </a:ln>
        </p:spPr>
        <p:txBody>
          <a:bodyPr wrap="square" rtlCol="0">
            <a:spAutoFit/>
          </a:bodyPr>
          <a:lstStyle/>
          <a:p>
            <a:r>
              <a:rPr lang="en-US" sz="4800" dirty="0" smtClean="0"/>
              <a:t>         Endeavor</a:t>
            </a:r>
            <a:endParaRPr lang="en-US" sz="4800" dirty="0"/>
          </a:p>
        </p:txBody>
      </p:sp>
      <p:sp>
        <p:nvSpPr>
          <p:cNvPr id="5" name="TextBox 4"/>
          <p:cNvSpPr txBox="1"/>
          <p:nvPr/>
        </p:nvSpPr>
        <p:spPr>
          <a:xfrm>
            <a:off x="2047738" y="1429554"/>
            <a:ext cx="6428298" cy="646331"/>
          </a:xfrm>
          <a:prstGeom prst="rect">
            <a:avLst/>
          </a:prstGeom>
          <a:noFill/>
          <a:ln>
            <a:solidFill>
              <a:schemeClr val="tx1"/>
            </a:solidFill>
          </a:ln>
        </p:spPr>
        <p:txBody>
          <a:bodyPr wrap="none" rtlCol="0">
            <a:spAutoFit/>
          </a:bodyPr>
          <a:lstStyle/>
          <a:p>
            <a:r>
              <a:rPr lang="en-US" sz="3600" dirty="0" smtClean="0"/>
              <a:t>Meaning- try, attempt, undertake</a:t>
            </a:r>
            <a:endParaRPr lang="en-US" sz="3600" dirty="0"/>
          </a:p>
        </p:txBody>
      </p:sp>
      <p:sp>
        <p:nvSpPr>
          <p:cNvPr id="6" name="TextBox 5"/>
          <p:cNvSpPr txBox="1"/>
          <p:nvPr/>
        </p:nvSpPr>
        <p:spPr>
          <a:xfrm>
            <a:off x="2163649" y="5888028"/>
            <a:ext cx="5813293" cy="646331"/>
          </a:xfrm>
          <a:prstGeom prst="rect">
            <a:avLst/>
          </a:prstGeom>
          <a:noFill/>
          <a:ln>
            <a:solidFill>
              <a:schemeClr val="tx1"/>
            </a:solidFill>
          </a:ln>
        </p:spPr>
        <p:txBody>
          <a:bodyPr wrap="square" rtlCol="0">
            <a:spAutoFit/>
          </a:bodyPr>
          <a:lstStyle/>
          <a:p>
            <a:r>
              <a:rPr lang="en-US" sz="3600" dirty="0" smtClean="0"/>
              <a:t>They endeavored further</a:t>
            </a:r>
            <a:endParaRPr lang="en-US" sz="3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4751" y="2133838"/>
            <a:ext cx="6571088" cy="3696237"/>
          </a:xfrm>
          <a:prstGeom prst="rect">
            <a:avLst/>
          </a:prstGeom>
        </p:spPr>
      </p:pic>
    </p:spTree>
    <p:extLst>
      <p:ext uri="{BB962C8B-B14F-4D97-AF65-F5344CB8AC3E}">
        <p14:creationId xmlns:p14="http://schemas.microsoft.com/office/powerpoint/2010/main" val="6799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1228" y="257578"/>
            <a:ext cx="5344732" cy="646331"/>
          </a:xfrm>
          <a:prstGeom prst="rect">
            <a:avLst/>
          </a:prstGeom>
          <a:noFill/>
          <a:ln>
            <a:solidFill>
              <a:schemeClr val="tx1"/>
            </a:solidFill>
          </a:ln>
        </p:spPr>
        <p:txBody>
          <a:bodyPr wrap="square" rtlCol="0">
            <a:spAutoFit/>
          </a:bodyPr>
          <a:lstStyle/>
          <a:p>
            <a:r>
              <a:rPr lang="en-US" sz="3600" dirty="0" smtClean="0"/>
              <a:t>           Conquered</a:t>
            </a:r>
            <a:endParaRPr lang="en-US" sz="3600" dirty="0"/>
          </a:p>
        </p:txBody>
      </p:sp>
      <p:sp>
        <p:nvSpPr>
          <p:cNvPr id="5" name="TextBox 4"/>
          <p:cNvSpPr txBox="1"/>
          <p:nvPr/>
        </p:nvSpPr>
        <p:spPr>
          <a:xfrm>
            <a:off x="2305317" y="1340597"/>
            <a:ext cx="7158370" cy="707886"/>
          </a:xfrm>
          <a:prstGeom prst="rect">
            <a:avLst/>
          </a:prstGeom>
          <a:noFill/>
          <a:ln>
            <a:solidFill>
              <a:schemeClr val="tx1"/>
            </a:solidFill>
          </a:ln>
        </p:spPr>
        <p:txBody>
          <a:bodyPr wrap="none" rtlCol="0">
            <a:spAutoFit/>
          </a:bodyPr>
          <a:lstStyle/>
          <a:p>
            <a:r>
              <a:rPr lang="en-US" sz="4000" dirty="0" smtClean="0"/>
              <a:t>Meaning-Defeat, beat, overthrow</a:t>
            </a:r>
            <a:endParaRPr lang="en-US" sz="4000" dirty="0"/>
          </a:p>
        </p:txBody>
      </p:sp>
      <p:sp>
        <p:nvSpPr>
          <p:cNvPr id="6" name="TextBox 5"/>
          <p:cNvSpPr txBox="1"/>
          <p:nvPr/>
        </p:nvSpPr>
        <p:spPr>
          <a:xfrm>
            <a:off x="2305317" y="6032579"/>
            <a:ext cx="6704912" cy="584775"/>
          </a:xfrm>
          <a:prstGeom prst="rect">
            <a:avLst/>
          </a:prstGeom>
          <a:noFill/>
          <a:ln>
            <a:solidFill>
              <a:schemeClr val="tx1"/>
            </a:solidFill>
          </a:ln>
        </p:spPr>
        <p:txBody>
          <a:bodyPr wrap="none" rtlCol="0">
            <a:spAutoFit/>
          </a:bodyPr>
          <a:lstStyle/>
          <a:p>
            <a:r>
              <a:rPr lang="en-US" sz="3200" dirty="0" smtClean="0"/>
              <a:t>Human beings conquered the distance.</a:t>
            </a:r>
            <a:endParaRPr lang="en-US" sz="32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0552" y="2237489"/>
            <a:ext cx="3606084" cy="3606084"/>
          </a:xfrm>
          <a:prstGeom prst="rect">
            <a:avLst/>
          </a:prstGeom>
        </p:spPr>
      </p:pic>
    </p:spTree>
    <p:extLst>
      <p:ext uri="{BB962C8B-B14F-4D97-AF65-F5344CB8AC3E}">
        <p14:creationId xmlns:p14="http://schemas.microsoft.com/office/powerpoint/2010/main" val="104421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40925" y="193182"/>
            <a:ext cx="4932608" cy="646331"/>
          </a:xfrm>
          <a:prstGeom prst="rect">
            <a:avLst/>
          </a:prstGeom>
          <a:noFill/>
          <a:ln>
            <a:solidFill>
              <a:schemeClr val="tx1"/>
            </a:solidFill>
          </a:ln>
        </p:spPr>
        <p:txBody>
          <a:bodyPr wrap="square" rtlCol="0">
            <a:spAutoFit/>
          </a:bodyPr>
          <a:lstStyle/>
          <a:p>
            <a:r>
              <a:rPr lang="en-US" sz="3600" dirty="0" smtClean="0"/>
              <a:t>            Experiment</a:t>
            </a:r>
            <a:endParaRPr lang="en-US" sz="3600" dirty="0"/>
          </a:p>
        </p:txBody>
      </p:sp>
      <p:sp>
        <p:nvSpPr>
          <p:cNvPr id="5" name="TextBox 4"/>
          <p:cNvSpPr txBox="1"/>
          <p:nvPr/>
        </p:nvSpPr>
        <p:spPr>
          <a:xfrm>
            <a:off x="2240925" y="1493950"/>
            <a:ext cx="6938438" cy="646331"/>
          </a:xfrm>
          <a:prstGeom prst="rect">
            <a:avLst/>
          </a:prstGeom>
          <a:noFill/>
          <a:ln>
            <a:solidFill>
              <a:schemeClr val="tx1"/>
            </a:solidFill>
          </a:ln>
        </p:spPr>
        <p:txBody>
          <a:bodyPr wrap="none" rtlCol="0">
            <a:spAutoFit/>
          </a:bodyPr>
          <a:lstStyle/>
          <a:p>
            <a:r>
              <a:rPr lang="en-US" sz="3600" dirty="0" smtClean="0"/>
              <a:t>Meaning-test, investigation, enquiry</a:t>
            </a:r>
            <a:endParaRPr lang="en-US" sz="3600" dirty="0"/>
          </a:p>
        </p:txBody>
      </p:sp>
      <p:sp>
        <p:nvSpPr>
          <p:cNvPr id="6" name="TextBox 5"/>
          <p:cNvSpPr txBox="1"/>
          <p:nvPr/>
        </p:nvSpPr>
        <p:spPr>
          <a:xfrm>
            <a:off x="1918952" y="6053070"/>
            <a:ext cx="9061007" cy="523220"/>
          </a:xfrm>
          <a:prstGeom prst="rect">
            <a:avLst/>
          </a:prstGeom>
          <a:noFill/>
          <a:ln>
            <a:solidFill>
              <a:schemeClr val="tx1"/>
            </a:solidFill>
          </a:ln>
        </p:spPr>
        <p:txBody>
          <a:bodyPr wrap="none" rtlCol="0">
            <a:spAutoFit/>
          </a:bodyPr>
          <a:lstStyle/>
          <a:p>
            <a:r>
              <a:rPr lang="en-US" sz="2800" dirty="0" smtClean="0"/>
              <a:t>The Americans made the first experiment of flying in a plane.</a:t>
            </a:r>
            <a:endParaRPr lang="en-US" sz="2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763" y="2528095"/>
            <a:ext cx="7239600" cy="3137160"/>
          </a:xfrm>
          <a:prstGeom prst="rect">
            <a:avLst/>
          </a:prstGeom>
        </p:spPr>
      </p:pic>
    </p:spTree>
    <p:extLst>
      <p:ext uri="{BB962C8B-B14F-4D97-AF65-F5344CB8AC3E}">
        <p14:creationId xmlns:p14="http://schemas.microsoft.com/office/powerpoint/2010/main" val="270475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564</Words>
  <Application>Microsoft Office PowerPoint</Application>
  <PresentationFormat>Widescreen</PresentationFormat>
  <Paragraphs>58</Paragraphs>
  <Slides>16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Calibri</vt:lpstr>
      <vt:lpstr>Calibri Light</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Windows10-SLC</cp:lastModifiedBy>
  <cp:revision>34</cp:revision>
  <dcterms:created xsi:type="dcterms:W3CDTF">2018-09-13T17:42:01Z</dcterms:created>
  <dcterms:modified xsi:type="dcterms:W3CDTF">2019-08-25T03:38:11Z</dcterms:modified>
</cp:coreProperties>
</file>