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7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1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4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1D8B-7D46-488F-AE9C-A702A4A6D71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F720D-055D-451A-B4BE-9C0A188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fif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fif"/><Relationship Id="rId3" Type="http://schemas.openxmlformats.org/officeDocument/2006/relationships/image" Target="../media/image8.jfif"/><Relationship Id="rId7" Type="http://schemas.openxmlformats.org/officeDocument/2006/relationships/image" Target="../media/image10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fif"/><Relationship Id="rId5" Type="http://schemas.openxmlformats.org/officeDocument/2006/relationships/image" Target="../media/image11.jp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0450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শুভেচ্ছা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3" y="1025724"/>
            <a:ext cx="12205063" cy="583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8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397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দলগত-কাজ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1" y="1411604"/>
            <a:ext cx="6744789" cy="54463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463040"/>
            <a:ext cx="5316582" cy="2873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জ্ঞানমূলক প্রশ্ন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43691" y="1746068"/>
            <a:ext cx="3252651" cy="4615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দলের নাম=শাপলা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047" y="2225040"/>
            <a:ext cx="5181600" cy="622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১। সোনার দেশের মাঠে মাঠে কী ফলে ?</a:t>
            </a:r>
          </a:p>
          <a:p>
            <a:pPr algn="ctr"/>
            <a:r>
              <a:rPr lang="bn-IN" sz="1600" dirty="0" smtClean="0"/>
              <a:t>২। শিশুর হাসি কেমন ? 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95943" y="3383280"/>
            <a:ext cx="5081451" cy="7707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১। কাকে চিরশিশু বলা হয়েছে ?</a:t>
            </a:r>
          </a:p>
          <a:p>
            <a:pPr algn="ctr"/>
            <a:r>
              <a:rPr lang="bn-IN" sz="1600" dirty="0" smtClean="0"/>
              <a:t>২। আমরা কোথায় বেঁচে থাকব ?     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13212" y="5599611"/>
            <a:ext cx="513805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শাপলা=১।রাশি রাশি সোনাধান.২। মধুর।</a:t>
            </a:r>
          </a:p>
          <a:p>
            <a:pPr algn="ctr"/>
            <a:r>
              <a:rPr lang="bn-IN" dirty="0" smtClean="0"/>
              <a:t>গোলাপ= ১। শেখ মুজিবকে ২। স্বাধীন বাংলায়।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4171" y="2891246"/>
            <a:ext cx="2738845" cy="361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দলের নাম= গোলাপ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126" y="0"/>
            <a:ext cx="12218126" cy="960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একক কাজ  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49" y="1074284"/>
            <a:ext cx="6757851" cy="59274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5131" y="2664824"/>
            <a:ext cx="5029199" cy="22206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১, </a:t>
            </a:r>
            <a:r>
              <a:rPr lang="en-US" sz="1600" dirty="0" err="1" smtClean="0"/>
              <a:t>উদ্দীপকটির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সঙ্গে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নিচের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</a:t>
            </a:r>
            <a:r>
              <a:rPr lang="en-US" sz="1600" dirty="0" smtClean="0"/>
              <a:t> </a:t>
            </a:r>
            <a:r>
              <a:rPr lang="en-US" sz="1600" dirty="0" err="1" smtClean="0"/>
              <a:t>কবিতাটি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সম্পর্কযুক্ত</a:t>
            </a:r>
            <a:r>
              <a:rPr lang="en-US" sz="1600" dirty="0" smtClean="0"/>
              <a:t> ?</a:t>
            </a:r>
          </a:p>
          <a:p>
            <a:pPr algn="ctr"/>
            <a:r>
              <a:rPr lang="en-US" sz="1600" dirty="0" smtClean="0"/>
              <a:t>ক) </a:t>
            </a:r>
            <a:r>
              <a:rPr lang="en-US" sz="1600" dirty="0" err="1" smtClean="0"/>
              <a:t>জন্মভূমি</a:t>
            </a:r>
            <a:r>
              <a:rPr lang="en-US" sz="1600" dirty="0" smtClean="0"/>
              <a:t> খ) </a:t>
            </a:r>
            <a:r>
              <a:rPr lang="en-US" sz="1600" dirty="0" err="1" smtClean="0"/>
              <a:t>সুখ</a:t>
            </a:r>
            <a:r>
              <a:rPr lang="en-US" sz="1600" dirty="0" smtClean="0"/>
              <a:t> গ) </a:t>
            </a:r>
            <a:r>
              <a:rPr lang="en-US" sz="1600" dirty="0" err="1" smtClean="0"/>
              <a:t>মুজিব</a:t>
            </a:r>
            <a:r>
              <a:rPr lang="en-US" sz="1600" dirty="0" smtClean="0"/>
              <a:t> ঘ) </a:t>
            </a:r>
            <a:r>
              <a:rPr lang="en-US" sz="1600" dirty="0" err="1" smtClean="0"/>
              <a:t>আসমানি</a:t>
            </a:r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২, </a:t>
            </a:r>
            <a:r>
              <a:rPr lang="en-US" sz="1600" dirty="0" err="1" smtClean="0"/>
              <a:t>উদ্দীপক</a:t>
            </a:r>
            <a:r>
              <a:rPr lang="en-US" sz="1600" dirty="0" smtClean="0"/>
              <a:t> ও ‘</a:t>
            </a:r>
            <a:r>
              <a:rPr lang="en-US" sz="1600" dirty="0" err="1" smtClean="0"/>
              <a:t>মুজিব</a:t>
            </a:r>
            <a:r>
              <a:rPr lang="en-US" sz="1600" dirty="0" smtClean="0"/>
              <a:t>’ </a:t>
            </a:r>
            <a:r>
              <a:rPr lang="en-US" sz="1600" dirty="0" err="1" smtClean="0"/>
              <a:t>কবিতার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শিক্ষণীয়</a:t>
            </a:r>
            <a:r>
              <a:rPr lang="en-US" sz="1600" dirty="0" smtClean="0"/>
              <a:t> </a:t>
            </a:r>
            <a:r>
              <a:rPr lang="en-US" sz="1600" dirty="0" err="1" smtClean="0"/>
              <a:t>দিক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হলো</a:t>
            </a:r>
            <a:r>
              <a:rPr lang="en-US" sz="1600" dirty="0" smtClean="0"/>
              <a:t>-</a:t>
            </a:r>
          </a:p>
          <a:p>
            <a:pPr algn="ctr"/>
            <a:r>
              <a:rPr lang="en-US" sz="1600" dirty="0" smtClean="0"/>
              <a:t>।, </a:t>
            </a:r>
            <a:r>
              <a:rPr lang="en-US" sz="1600" dirty="0" err="1" smtClean="0"/>
              <a:t>জাতির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পিতাকে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শ্রদ্ধার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সঙ্গে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স্মরণ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endParaRPr lang="en-US" sz="1600" dirty="0" smtClean="0"/>
          </a:p>
          <a:p>
            <a:pPr algn="ctr"/>
            <a:r>
              <a:rPr lang="en-US" sz="1600" dirty="0" smtClean="0"/>
              <a:t>।।, </a:t>
            </a:r>
            <a:r>
              <a:rPr lang="en-US" sz="1600" dirty="0" err="1" smtClean="0"/>
              <a:t>দেশপ্রেমবোধ</a:t>
            </a:r>
            <a:r>
              <a:rPr lang="en-US" sz="1600" dirty="0" smtClean="0"/>
              <a:t> </a:t>
            </a:r>
            <a:r>
              <a:rPr lang="en-US" sz="1600" dirty="0" err="1" smtClean="0"/>
              <a:t>জাগ্রত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endParaRPr lang="en-US" sz="1600" dirty="0" smtClean="0"/>
          </a:p>
          <a:p>
            <a:pPr algn="ctr"/>
            <a:r>
              <a:rPr lang="en-US" sz="1600" dirty="0" smtClean="0"/>
              <a:t>।।।, </a:t>
            </a:r>
            <a:r>
              <a:rPr lang="en-US" sz="1600" dirty="0" err="1" smtClean="0"/>
              <a:t>কবিতার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প্রতি</a:t>
            </a:r>
            <a:r>
              <a:rPr lang="en-US" sz="1600" dirty="0" smtClean="0"/>
              <a:t> </a:t>
            </a:r>
            <a:r>
              <a:rPr lang="en-US" sz="1600" dirty="0" err="1" smtClean="0"/>
              <a:t>ভালোবাসা</a:t>
            </a:r>
            <a:r>
              <a:rPr lang="en-US" sz="1600" dirty="0" smtClean="0"/>
              <a:t> </a:t>
            </a:r>
            <a:r>
              <a:rPr lang="en-US" sz="1600" dirty="0" err="1" smtClean="0"/>
              <a:t>তৈরী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endParaRPr lang="en-US" sz="1600" dirty="0" smtClean="0"/>
          </a:p>
          <a:p>
            <a:pPr algn="ctr"/>
            <a:r>
              <a:rPr lang="en-US" sz="1600" dirty="0" smtClean="0"/>
              <a:t>ক) ।ও ।। খ) ।।ও।।। গ) ।ও।।। ঘ) ।,।।ও।।।                   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04502" y="1328056"/>
            <a:ext cx="5264332" cy="4484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নিচের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উদ্দীপকটি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পড়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   ১ ও ২ </a:t>
            </a:r>
            <a:r>
              <a:rPr lang="en-US" sz="1600" dirty="0" err="1" smtClean="0"/>
              <a:t>নম্বর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উত্তর</a:t>
            </a:r>
            <a:r>
              <a:rPr lang="en-US" sz="1600" dirty="0" smtClean="0"/>
              <a:t> </a:t>
            </a:r>
            <a:r>
              <a:rPr lang="en-US" sz="1600" dirty="0" err="1" smtClean="0"/>
              <a:t>দাও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69818" y="1846217"/>
            <a:ext cx="5199017" cy="674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</a:t>
            </a:r>
            <a:r>
              <a:rPr lang="en-US" sz="1600" dirty="0" err="1" smtClean="0"/>
              <a:t>সর্বকালের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সর্বশ্রেষ্ঠ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বাঙালি</a:t>
            </a:r>
            <a:r>
              <a:rPr lang="en-US" sz="1600" dirty="0" smtClean="0"/>
              <a:t> </a:t>
            </a:r>
            <a:r>
              <a:rPr lang="en-US" sz="1600" dirty="0" err="1" smtClean="0"/>
              <a:t>মুজিব</a:t>
            </a:r>
            <a:r>
              <a:rPr lang="en-US" sz="1600" dirty="0" smtClean="0"/>
              <a:t> </a:t>
            </a:r>
            <a:r>
              <a:rPr lang="en-US" sz="1600" dirty="0" err="1" smtClean="0"/>
              <a:t>আয়</a:t>
            </a:r>
            <a:r>
              <a:rPr lang="en-US" sz="1600" dirty="0" smtClean="0"/>
              <a:t> </a:t>
            </a:r>
            <a:r>
              <a:rPr lang="en-US" sz="1600" dirty="0" err="1" smtClean="0"/>
              <a:t>রে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err="1" smtClean="0"/>
              <a:t>নদী-গিরি-বন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বাঙালির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সান্তিতে</a:t>
            </a:r>
            <a:r>
              <a:rPr lang="en-US" sz="1600" dirty="0" smtClean="0"/>
              <a:t> </a:t>
            </a:r>
            <a:r>
              <a:rPr lang="en-US" sz="1600" dirty="0" err="1" smtClean="0"/>
              <a:t>উঠুক</a:t>
            </a:r>
            <a:r>
              <a:rPr lang="en-US" sz="1600" dirty="0" smtClean="0"/>
              <a:t> </a:t>
            </a:r>
            <a:r>
              <a:rPr lang="en-US" sz="1600" dirty="0" err="1" smtClean="0"/>
              <a:t>ভরে</a:t>
            </a:r>
            <a:r>
              <a:rPr lang="en-US" sz="1600" dirty="0" smtClean="0"/>
              <a:t>।”     </a:t>
            </a:r>
          </a:p>
          <a:p>
            <a:pPr algn="ctr"/>
            <a:r>
              <a:rPr lang="en-US" sz="1600" dirty="0" smtClean="0"/>
              <a:t>  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78377" y="1018904"/>
            <a:ext cx="5316583" cy="222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অভিন্ন</a:t>
            </a:r>
            <a:r>
              <a:rPr lang="en-US" sz="1600" dirty="0" smtClean="0"/>
              <a:t> </a:t>
            </a:r>
            <a:r>
              <a:rPr lang="en-US" sz="1600" dirty="0" err="1" smtClean="0"/>
              <a:t>তথ্যভিত্তিক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বহুনির্বাচনি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</a:t>
            </a:r>
            <a:r>
              <a:rPr lang="en-US" sz="1600" dirty="0" smtClean="0"/>
              <a:t>   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00446" y="5891348"/>
            <a:ext cx="5029200" cy="714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উত্তর</a:t>
            </a:r>
            <a:r>
              <a:rPr lang="en-US" dirty="0" smtClean="0"/>
              <a:t> : ১=গ। ২=ক।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জোড়ায় কাজ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7" y="924468"/>
            <a:ext cx="6770914" cy="5933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251" y="1018903"/>
            <a:ext cx="5225143" cy="2481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বহুপদী সমাপ্তিসূচক বহুনির্বাচনি প্রশ্ন     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74171" y="5451566"/>
            <a:ext cx="514241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১=ঘ । ২ = খ ।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9817" y="1449977"/>
            <a:ext cx="5185953" cy="33440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১, শেখ মুজিবকে চিরশিশু আখ্যায়িত করা হয়েছে যে কারণে-</a:t>
            </a:r>
          </a:p>
          <a:p>
            <a:pPr algn="ctr"/>
            <a:r>
              <a:rPr lang="bn-IN" sz="1600" dirty="0" smtClean="0"/>
              <a:t>।,শিশুর মতো সহজ বলে</a:t>
            </a:r>
          </a:p>
          <a:p>
            <a:pPr algn="ctr"/>
            <a:r>
              <a:rPr lang="bn-IN" sz="1600" dirty="0" smtClean="0"/>
              <a:t>।।, শিশুর মতো অকৃত্রিম বলে</a:t>
            </a:r>
          </a:p>
          <a:p>
            <a:pPr algn="ctr"/>
            <a:r>
              <a:rPr lang="bn-IN" sz="1600" dirty="0" smtClean="0"/>
              <a:t>।।।, শিশুর মতো নিস্পাপ বলে</a:t>
            </a:r>
          </a:p>
          <a:p>
            <a:pPr algn="ctr"/>
            <a:r>
              <a:rPr lang="bn-IN" sz="1600" dirty="0" smtClean="0"/>
              <a:t>ক) । খ) । ও ।। গ) ।। ও ।।। ঘ) ।,।। ও ।।।</a:t>
            </a:r>
          </a:p>
          <a:p>
            <a:pPr algn="ctr"/>
            <a:endParaRPr lang="bn-IN" sz="1600" dirty="0"/>
          </a:p>
          <a:p>
            <a:pPr algn="ctr"/>
            <a:r>
              <a:rPr lang="bn-IN" sz="1600" dirty="0" smtClean="0"/>
              <a:t>২, বাংলার মানুষ ও বাংলাদেশ মুজিবকে যে কারণে বারবার ডাকবে-</a:t>
            </a:r>
          </a:p>
          <a:p>
            <a:pPr algn="ctr"/>
            <a:r>
              <a:rPr lang="bn-IN" sz="1600" dirty="0" smtClean="0"/>
              <a:t>।, তিনি হাজার বছর বাঁচতে চেয়েছিলেন</a:t>
            </a:r>
          </a:p>
          <a:p>
            <a:pPr algn="ctr"/>
            <a:r>
              <a:rPr lang="bn-IN" sz="1600" dirty="0" smtClean="0"/>
              <a:t>।।, তিনি বাংলার প্রতিটি ধূলিকণাকে ভালোবাসতেন</a:t>
            </a:r>
          </a:p>
          <a:p>
            <a:pPr algn="ctr"/>
            <a:r>
              <a:rPr lang="bn-IN" sz="1600" dirty="0" smtClean="0"/>
              <a:t>।।।, তিনি বাঙালি জাতির পিতা</a:t>
            </a:r>
          </a:p>
          <a:p>
            <a:pPr algn="ctr"/>
            <a:r>
              <a:rPr lang="bn-IN" sz="1600" dirty="0" smtClean="0"/>
              <a:t>ক) । খ) ।। ও ।।। গ) । ও ।। ঘ) ।,।। ও ।।।            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27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1756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126" y="1136468"/>
            <a:ext cx="121658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১। কার মধুর হাসিতে বাঙালির  ঘর ভরে ওঠে ? 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2072641"/>
            <a:ext cx="12192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২। সবুজ শ্যামল বনভূমিতে কার ঘর রয়েছে ?   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3047999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৩। রোকনুজ্জামান খান কোন </a:t>
            </a:r>
            <a:r>
              <a:rPr lang="en-US" sz="3200" dirty="0" err="1" smtClean="0"/>
              <a:t>জেলায়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জন্মগ্রহণ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   </a:t>
            </a:r>
            <a:r>
              <a:rPr lang="bn-IN" sz="3200" dirty="0" smtClean="0"/>
              <a:t> ?  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3931920"/>
            <a:ext cx="12192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৪। বালুর পানি পড়ে উৎপন্ন যে চর  এককথায় তাকে কী বলে ? 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5603966"/>
            <a:ext cx="12192000" cy="836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উত্তর</a:t>
            </a:r>
            <a:r>
              <a:rPr lang="en-US" sz="2800" dirty="0" smtClean="0"/>
              <a:t> : ১=</a:t>
            </a:r>
            <a:r>
              <a:rPr lang="en-US" sz="2800" dirty="0" err="1" smtClean="0"/>
              <a:t>শিশুর</a:t>
            </a:r>
            <a:r>
              <a:rPr lang="en-US" sz="2800" dirty="0" smtClean="0"/>
              <a:t>। ২=</a:t>
            </a:r>
            <a:r>
              <a:rPr lang="en-US" sz="2800" dirty="0" err="1" smtClean="0"/>
              <a:t>শেখ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মুজিবের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ঘর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রয়েছে</a:t>
            </a:r>
            <a:r>
              <a:rPr lang="en-US" sz="2800" dirty="0" smtClean="0"/>
              <a:t>। ৩=   </a:t>
            </a:r>
            <a:r>
              <a:rPr lang="en-US" sz="2800" dirty="0" err="1" smtClean="0"/>
              <a:t>ফরিদপুর</a:t>
            </a:r>
            <a:r>
              <a:rPr lang="en-US" sz="2800" dirty="0" smtClean="0"/>
              <a:t>. ৪=</a:t>
            </a:r>
            <a:r>
              <a:rPr lang="en-US" sz="2800" dirty="0" err="1" smtClean="0"/>
              <a:t>বালুচর</a:t>
            </a:r>
            <a:r>
              <a:rPr lang="en-US" sz="2800" dirty="0" smtClean="0"/>
              <a:t> ।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060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364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বাড়ির কাজ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783" y="1139734"/>
            <a:ext cx="6418217" cy="571826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01783"/>
            <a:ext cx="5656217" cy="365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অনুধাবনমূলক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724295"/>
            <a:ext cx="5721531" cy="18418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 “</a:t>
            </a:r>
            <a:r>
              <a:rPr lang="en-US" dirty="0" err="1" smtClean="0"/>
              <a:t>সোনার</a:t>
            </a:r>
            <a:r>
              <a:rPr lang="en-US" dirty="0" smtClean="0"/>
              <a:t> </a:t>
            </a: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dirty="0" err="1" smtClean="0"/>
              <a:t>মাঠে</a:t>
            </a:r>
            <a:r>
              <a:rPr lang="en-US" dirty="0" smtClean="0"/>
              <a:t> </a:t>
            </a:r>
            <a:r>
              <a:rPr lang="en-US" dirty="0" err="1" smtClean="0"/>
              <a:t>মাঠে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সোনাধান</a:t>
            </a:r>
            <a:r>
              <a:rPr lang="en-US" dirty="0" smtClean="0"/>
              <a:t> </a:t>
            </a:r>
            <a:r>
              <a:rPr lang="en-US" dirty="0" err="1" smtClean="0"/>
              <a:t>রাশি</a:t>
            </a:r>
            <a:r>
              <a:rPr lang="en-US" dirty="0" smtClean="0"/>
              <a:t> </a:t>
            </a:r>
            <a:r>
              <a:rPr lang="en-US" dirty="0" err="1" smtClean="0"/>
              <a:t>রাশি</a:t>
            </a:r>
            <a:r>
              <a:rPr lang="en-US" dirty="0" smtClean="0"/>
              <a:t>।”- </a:t>
            </a:r>
            <a:r>
              <a:rPr lang="en-US" dirty="0" err="1" smtClean="0"/>
              <a:t>লাইনটি</a:t>
            </a:r>
            <a:r>
              <a:rPr lang="en-US" dirty="0" smtClean="0"/>
              <a:t> </a:t>
            </a:r>
            <a:r>
              <a:rPr lang="en-US" dirty="0" err="1" smtClean="0"/>
              <a:t>বুঝিয়ে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 ।</a:t>
            </a:r>
          </a:p>
          <a:p>
            <a:pPr algn="ctr"/>
            <a:r>
              <a:rPr lang="en-US" dirty="0" smtClean="0"/>
              <a:t>২। </a:t>
            </a:r>
            <a:r>
              <a:rPr lang="en-US" dirty="0" err="1" smtClean="0"/>
              <a:t>স্বাধীন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মুজিবকে</a:t>
            </a:r>
            <a:r>
              <a:rPr lang="en-US" dirty="0" smtClean="0"/>
              <a:t> </a:t>
            </a:r>
            <a:r>
              <a:rPr lang="en-US" dirty="0" err="1" smtClean="0"/>
              <a:t>ঘরে</a:t>
            </a:r>
            <a:r>
              <a:rPr lang="en-US" dirty="0" smtClean="0"/>
              <a:t> </a:t>
            </a:r>
            <a:r>
              <a:rPr lang="en-US" dirty="0" err="1" smtClean="0"/>
              <a:t>ফিরে</a:t>
            </a:r>
            <a:r>
              <a:rPr lang="en-US" dirty="0" smtClean="0"/>
              <a:t> </a:t>
            </a:r>
            <a:r>
              <a:rPr lang="en-US" dirty="0" err="1" smtClean="0"/>
              <a:t>আসার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ডাকবে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?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85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2191999" cy="124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সবাইকে ধন্যবাদ 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7774"/>
            <a:ext cx="12191999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8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52251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21487" y="2272937"/>
            <a:ext cx="3570513" cy="25995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যশোর ।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368730"/>
            <a:ext cx="3931921" cy="25690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শ্রেণি : ষষ্ঠ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সময় : ৪৫ মিনিট,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তারিখ : ৩০-৯-২০১৯ ।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7280"/>
            <a:ext cx="3931920" cy="1384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573589" y="1018902"/>
            <a:ext cx="3618411" cy="128886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শিক্ষক-পরিচিতি  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2" y="1136470"/>
            <a:ext cx="4767942" cy="3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3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পাঠ –পরিচিতি </a:t>
            </a:r>
            <a:endParaRPr lang="en-US" sz="7200" dirty="0"/>
          </a:p>
        </p:txBody>
      </p:sp>
      <p:sp>
        <p:nvSpPr>
          <p:cNvPr id="5" name="Flowchart: Display 4"/>
          <p:cNvSpPr/>
          <p:nvPr/>
        </p:nvSpPr>
        <p:spPr>
          <a:xfrm>
            <a:off x="5042263" y="3958045"/>
            <a:ext cx="5172891" cy="1698171"/>
          </a:xfrm>
          <a:prstGeom prst="flowChartDisp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রোকনুজ্জামান খান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5107577" y="1619793"/>
            <a:ext cx="5172891" cy="1789611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“মুজিব”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" y="1685108"/>
            <a:ext cx="3827418" cy="2521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4320948"/>
            <a:ext cx="3265714" cy="230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69816"/>
            <a:ext cx="12083142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34194" y="1136467"/>
            <a:ext cx="6701246" cy="38404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এই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--------</a:t>
            </a:r>
          </a:p>
          <a:p>
            <a:pPr algn="ctr"/>
            <a:r>
              <a:rPr lang="en-US" dirty="0" smtClean="0"/>
              <a:t>১। </a:t>
            </a:r>
            <a:r>
              <a:rPr lang="en-US" dirty="0" err="1"/>
              <a:t>ক</a:t>
            </a:r>
            <a:r>
              <a:rPr lang="en-US" dirty="0" err="1" smtClean="0"/>
              <a:t>বির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ও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algn="ctr"/>
            <a:r>
              <a:rPr lang="en-US" dirty="0" smtClean="0"/>
              <a:t>২।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ও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algn="ctr"/>
            <a:r>
              <a:rPr lang="en-US" dirty="0" smtClean="0"/>
              <a:t>৩। </a:t>
            </a:r>
            <a:r>
              <a:rPr lang="en-US" dirty="0" err="1" smtClean="0"/>
              <a:t>জাতির</a:t>
            </a:r>
            <a:r>
              <a:rPr lang="en-US" dirty="0" smtClean="0"/>
              <a:t> </a:t>
            </a:r>
            <a:r>
              <a:rPr lang="en-US" dirty="0" err="1" smtClean="0"/>
              <a:t>পিতার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দেশপ্রেম</a:t>
            </a:r>
            <a:r>
              <a:rPr lang="en-US" dirty="0" smtClean="0"/>
              <a:t> ও </a:t>
            </a:r>
            <a:r>
              <a:rPr lang="en-US" dirty="0" err="1" smtClean="0"/>
              <a:t>মমত্ববোধ</a:t>
            </a:r>
            <a:r>
              <a:rPr lang="en-US" dirty="0" smtClean="0"/>
              <a:t> </a:t>
            </a:r>
            <a:r>
              <a:rPr lang="en-US" dirty="0" err="1" smtClean="0"/>
              <a:t>জাগিয়ে</a:t>
            </a:r>
            <a:r>
              <a:rPr lang="en-US" dirty="0" smtClean="0"/>
              <a:t> </a:t>
            </a:r>
            <a:r>
              <a:rPr lang="en-US" dirty="0" err="1" smtClean="0"/>
              <a:t>তুলতে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28"/>
            <a:ext cx="12192000" cy="9405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কবি-পরিচিতি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6571"/>
            <a:ext cx="3370217" cy="2563178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117566" y="1188720"/>
            <a:ext cx="3696788" cy="49638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রোকনুজ্জামান খান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2103" y="1110341"/>
            <a:ext cx="8429897" cy="7315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নাম : রোকনুজ্জামান খান। ‘দাদা ভাই’ নামে সমধিক পরিচিতি।   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722914" y="1789611"/>
            <a:ext cx="8469085" cy="6270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 পরিচয় : জন্ম তারিখ ৯ এপ্রিল, ১৯২৫ খ্রিষ্টাব্দ। পাংশা, ফরিদপুর।      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735977" y="2377440"/>
            <a:ext cx="8456022" cy="1162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পেশা / কর্মজীবন : সম্পাদক- মফস্বল সম্পাদক ও শিশু বিভাগ ‘কচিকাঁচার আসর’,’দৈনিক ইত্তেফাক’,মাসিক কচিকাঁচা, সাংবাদিক- দৈনিক মিল্লাত,সাপ্তাহিক পূর্বদেশ, পাকিস্তান ফিচার সিন্ডিকেট।           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3540034"/>
            <a:ext cx="8534399" cy="15414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সাহিত্যকর্ম : ছাড়া : হাট্টিমা টিম, খোকন খোকন ডাক পাড়ি।</a:t>
            </a:r>
          </a:p>
          <a:p>
            <a:pPr algn="ctr"/>
            <a:r>
              <a:rPr lang="bn-IN" sz="2000" dirty="0" smtClean="0"/>
              <a:t>অনুবাদ : আজব হলেও গুজব নয়।</a:t>
            </a:r>
          </a:p>
          <a:p>
            <a:pPr algn="ctr"/>
            <a:r>
              <a:rPr lang="bn-IN" sz="2000" dirty="0" smtClean="0"/>
              <a:t>সম্পাদনা : আমার প্রথম লেখা, ঝিকিমিকি; বার্ষিক কচি ও কাঁচা; ছোটদের আবৃত্তি</a:t>
            </a:r>
            <a:r>
              <a:rPr lang="bn-IN" dirty="0" smtClean="0"/>
              <a:t>।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22914" y="4937760"/>
            <a:ext cx="8469086" cy="17112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পুরস্কার সন্মাননা :বাংলা একাডেমি সাহিত্য পুরস্কার, বাংলাদেশ শিশু একাডেমি পুরস্কার, এক্কুশে পদক, জসিম উদদীন স্বর্ণপদক, স্বাধীনতা পুরস্কার প্রভৃতি।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রটারি ইন্টারন্যাশনাল এবং রোটারি ফাউন্ডেশন ট্রাস্টি কর্তৃক ‘পল হ্যারিস ফেল’ সন্মানে ভুষিত।                    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28754"/>
            <a:ext cx="3670662" cy="14238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জিবনাবসান : ৩ ডিসেম্বর, ১৯৯৯ খ্রিষ্টাব্দ।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1756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আদর্শ পাঠ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49" y="1192802"/>
            <a:ext cx="7356565" cy="566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2670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সরব পাঠ  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89" y="1283424"/>
            <a:ext cx="6666411" cy="557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39"/>
            <a:ext cx="12192000" cy="11364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নতুন শব্দের অর্থ  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" y="1254035"/>
            <a:ext cx="3526970" cy="108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১। ‘বনভূমি</a:t>
            </a:r>
            <a:r>
              <a:rPr lang="bn-IN" dirty="0" smtClean="0"/>
              <a:t>’  -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2320834"/>
            <a:ext cx="3553096" cy="12714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২। ‘বালুচর’</a:t>
            </a:r>
            <a:r>
              <a:rPr lang="bn-IN" dirty="0" smtClean="0"/>
              <a:t> -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583577"/>
            <a:ext cx="3605349" cy="13149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৩। ‘সোনাধান</a:t>
            </a:r>
            <a:r>
              <a:rPr lang="bn-IN" dirty="0" smtClean="0"/>
              <a:t>’-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98572"/>
            <a:ext cx="3605349" cy="19594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৪। ‘চিরশিশু’ -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347166" y="4894218"/>
            <a:ext cx="3735977" cy="1963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৪। অকৃত্রিম ও মমতাময়।  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34103" y="3631475"/>
            <a:ext cx="3735977" cy="1332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৩। সোনালি রঙের পাকা ধান।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281852" y="2534194"/>
            <a:ext cx="3788228" cy="1097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২। বালুর পলি জমে উৎপন্ন যে চর।    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8268789" y="1275805"/>
            <a:ext cx="3783873" cy="1245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১। গাছ পালায় ঘেরা জঙ্গল এলাকা।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1214438"/>
            <a:ext cx="4809853" cy="13981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020" y="2541134"/>
            <a:ext cx="4775019" cy="12862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74" y="3827417"/>
            <a:ext cx="4741817" cy="14369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21" y="5257800"/>
            <a:ext cx="479025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1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91440"/>
            <a:ext cx="121920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পাঠ-বিশ্লেষণ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9005" y="1737360"/>
            <a:ext cx="5225143" cy="2952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সবুজ শ্যামল বনভূমি নদীতীর বালুচর</a:t>
            </a:r>
          </a:p>
          <a:p>
            <a:pPr algn="ctr"/>
            <a:r>
              <a:rPr lang="bn-IN" dirty="0" smtClean="0"/>
              <a:t>সবখানে আছে বঙ্গবন্ধু শেখে মুজিবের ঘর।</a:t>
            </a:r>
          </a:p>
          <a:p>
            <a:pPr algn="ctr"/>
            <a:r>
              <a:rPr lang="bn-IN" dirty="0" smtClean="0"/>
              <a:t>সোনার দেশের মাঠে মাঠে ফলে সোনাধান রাশি রাশি </a:t>
            </a:r>
          </a:p>
          <a:p>
            <a:pPr algn="ctr"/>
            <a:r>
              <a:rPr lang="bn-IN" dirty="0" smtClean="0"/>
              <a:t>ফসলের হাসি দেখে মনে হয় শেখ মুজিবের হাসি।</a:t>
            </a:r>
          </a:p>
          <a:p>
            <a:pPr algn="ctr"/>
            <a:r>
              <a:rPr lang="bn-IN" dirty="0" smtClean="0"/>
              <a:t>শিশুর মধুর হাসিতে যখন ভরে বাঙালির ঘর</a:t>
            </a:r>
          </a:p>
          <a:p>
            <a:pPr algn="ctr"/>
            <a:r>
              <a:rPr lang="bn-IN" dirty="0" smtClean="0"/>
              <a:t>মনে হয় যেন শিশু হয়ে হাসে চিরশিশু মুজিবর।</a:t>
            </a:r>
          </a:p>
          <a:p>
            <a:pPr algn="ctr"/>
            <a:r>
              <a:rPr lang="bn-IN" dirty="0" smtClean="0"/>
              <a:t>আমরা বাঙালি যতদিন বেঁচে রইব এ বাংলায় </a:t>
            </a:r>
          </a:p>
          <a:p>
            <a:pPr algn="ctr"/>
            <a:r>
              <a:rPr lang="bn-IN" dirty="0" smtClean="0"/>
              <a:t>স্বাধীন বাংলা ডাকবে; মুজিব আয় ঘরে ফিরে আয়।                               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01819"/>
            <a:ext cx="6705600" cy="5356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574" y="1528355"/>
            <a:ext cx="6660425" cy="5329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89" y="1453242"/>
            <a:ext cx="6666411" cy="5404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6" y="1407794"/>
            <a:ext cx="6679474" cy="54502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76" y="1427116"/>
            <a:ext cx="6627223" cy="54308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77" y="1361802"/>
            <a:ext cx="6627223" cy="5496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524" y="1309550"/>
            <a:ext cx="6636476" cy="55484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1286964"/>
            <a:ext cx="6705599" cy="557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4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712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60</cp:revision>
  <dcterms:created xsi:type="dcterms:W3CDTF">2019-10-10T08:32:25Z</dcterms:created>
  <dcterms:modified xsi:type="dcterms:W3CDTF">2019-10-11T08:36:44Z</dcterms:modified>
</cp:coreProperties>
</file>