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5" r:id="rId3"/>
    <p:sldId id="264" r:id="rId4"/>
    <p:sldId id="263" r:id="rId5"/>
    <p:sldId id="262" r:id="rId6"/>
    <p:sldId id="261" r:id="rId7"/>
    <p:sldId id="275" r:id="rId8"/>
    <p:sldId id="274" r:id="rId9"/>
    <p:sldId id="273" r:id="rId10"/>
    <p:sldId id="272" r:id="rId11"/>
    <p:sldId id="271" r:id="rId12"/>
    <p:sldId id="270" r:id="rId13"/>
    <p:sldId id="277" r:id="rId14"/>
    <p:sldId id="269" r:id="rId15"/>
    <p:sldId id="268" r:id="rId16"/>
    <p:sldId id="258" r:id="rId17"/>
    <p:sldId id="259" r:id="rId18"/>
    <p:sldId id="276" r:id="rId19"/>
    <p:sldId id="267" r:id="rId20"/>
    <p:sldId id="260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916F6CE-85D2-410E-B814-DACBC6216C51}">
          <p14:sldIdLst>
            <p14:sldId id="257"/>
            <p14:sldId id="265"/>
            <p14:sldId id="264"/>
            <p14:sldId id="263"/>
            <p14:sldId id="262"/>
            <p14:sldId id="261"/>
            <p14:sldId id="275"/>
            <p14:sldId id="274"/>
            <p14:sldId id="273"/>
            <p14:sldId id="272"/>
            <p14:sldId id="271"/>
            <p14:sldId id="270"/>
            <p14:sldId id="277"/>
            <p14:sldId id="269"/>
            <p14:sldId id="268"/>
            <p14:sldId id="258"/>
            <p14:sldId id="259"/>
            <p14:sldId id="276"/>
            <p14:sldId id="267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0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8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B95C-2F1C-45CF-A2CA-197EA1AAF32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5FDE-839E-4B7E-937F-F71710E32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000" dirty="0" err="1" smtClean="0"/>
              <a:t>অভিজি</a:t>
            </a:r>
            <a:r>
              <a:rPr lang="en-US" sz="2000" dirty="0" smtClean="0"/>
              <a:t>ৎ </a:t>
            </a:r>
            <a:r>
              <a:rPr lang="en-US" sz="2000" dirty="0" err="1" smtClean="0"/>
              <a:t>কুমার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মন্ডল</a:t>
            </a:r>
            <a:r>
              <a:rPr lang="bn-BD" sz="2000" dirty="0" smtClean="0"/>
              <a:t> </a:t>
            </a:r>
            <a:r>
              <a:rPr lang="en-US" sz="2000" dirty="0" smtClean="0"/>
              <a:t>,</a:t>
            </a: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বাংলা</a:t>
            </a:r>
            <a:r>
              <a:rPr lang="en-US" sz="2000" dirty="0" smtClean="0"/>
              <a:t>)</a:t>
            </a:r>
            <a:r>
              <a:rPr lang="bn-BD" sz="2000" dirty="0" smtClean="0"/>
              <a:t> </a:t>
            </a:r>
            <a:r>
              <a:rPr lang="en-US" sz="2000" dirty="0" err="1" smtClean="0"/>
              <a:t>বঙ্গবাসী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</a:t>
            </a:r>
            <a:r>
              <a:rPr lang="bn-BD" sz="2000" dirty="0"/>
              <a:t>য়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খালিশপুর</a:t>
            </a:r>
            <a:r>
              <a:rPr lang="en-US" sz="2000" dirty="0" smtClean="0"/>
              <a:t>,</a:t>
            </a:r>
            <a:r>
              <a:rPr lang="bn-BD" sz="2000" dirty="0" smtClean="0"/>
              <a:t> </a:t>
            </a:r>
            <a:r>
              <a:rPr lang="en-US" sz="2000" dirty="0" err="1" smtClean="0"/>
              <a:t>খুলনা</a:t>
            </a:r>
            <a:r>
              <a:rPr lang="en-US" sz="2000" dirty="0" smtClean="0"/>
              <a:t>।</a:t>
            </a:r>
            <a:r>
              <a:rPr lang="bn-BD" sz="2000" dirty="0" smtClean="0"/>
              <a:t> </a:t>
            </a:r>
            <a:r>
              <a:rPr lang="en-US" sz="2000" dirty="0" smtClean="0"/>
              <a:t>মোবাইল-০১৯৭৬-৯৯৪২৪১/০১৭৬৬-৯৯৪২৪১</a:t>
            </a:r>
            <a:endParaRPr lang="en-US" sz="2000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4" y="74801"/>
            <a:ext cx="1230296" cy="1203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22" y="0"/>
            <a:ext cx="5752148" cy="6344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1944" y="74801"/>
            <a:ext cx="2096086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1944" y="1616109"/>
            <a:ext cx="2096086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61944" y="3134583"/>
            <a:ext cx="2096086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61944" y="4653057"/>
            <a:ext cx="2096086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64123" cy="6858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8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97683" y="1180532"/>
            <a:ext cx="7608277" cy="19460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 নে তোর ধন রতন আছে কিনা রানির মতন,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জানি আমার অঙ্গ জুড়ায় তোমার ছায়ায় এসে।।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5" y="3594342"/>
            <a:ext cx="2867025" cy="190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3" y="3623643"/>
            <a:ext cx="1569537" cy="1909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63" y="3623643"/>
            <a:ext cx="2143125" cy="191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91" y="3587927"/>
            <a:ext cx="383187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7683" y="1180532"/>
            <a:ext cx="8698523" cy="203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বনেতে জানিনা ফুল গন্ধে এমন করে আকুল,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গগনে ওঠে রে চাঁদ এমন হাসি হেসে।।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83" y="3803826"/>
            <a:ext cx="3860471" cy="2105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20" y="3803826"/>
            <a:ext cx="3841873" cy="21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7683" y="1180532"/>
            <a:ext cx="8698523" cy="203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শেষে।।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bpicture\541802_469921633037748_18376128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39" y="3565322"/>
            <a:ext cx="3974123" cy="2589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74" y="3565321"/>
            <a:ext cx="3697232" cy="25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46" y="2337755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loud Callout 7"/>
          <p:cNvSpPr/>
          <p:nvPr/>
        </p:nvSpPr>
        <p:spPr>
          <a:xfrm rot="456904">
            <a:off x="7846566" y="688810"/>
            <a:ext cx="2672365" cy="1555929"/>
          </a:xfrm>
          <a:prstGeom prst="cloudCallout">
            <a:avLst>
              <a:gd name="adj1" fmla="val -47332"/>
              <a:gd name="adj2" fmla="val 8947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1078" y="357944"/>
            <a:ext cx="3798276" cy="159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</a:t>
            </a:r>
            <a:r>
              <a:rPr lang="bn-BD" smtClean="0"/>
              <a:t>য়</a:t>
            </a:r>
            <a:r>
              <a:rPr lang="en-US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1709806" y="41775"/>
            <a:ext cx="7706631" cy="626440"/>
          </a:xfrm>
          <a:prstGeom prst="ribbon2">
            <a:avLst/>
          </a:prstGeom>
          <a:solidFill>
            <a:srgbClr val="99FFCC"/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4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</a:p>
          <a:p>
            <a:pPr algn="ctr">
              <a:defRPr/>
            </a:pP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467" y="1245837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কিরণ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467" y="2181078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467" y="3212784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6584" y="4258669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93" y="1228612"/>
            <a:ext cx="1894376" cy="7984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5563121" y="1180690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D:\bpicture\481980_3539435533546_45887904_n.jpg"/>
          <p:cNvPicPr>
            <a:picLocks noChangeAspect="1" noChangeArrowheads="1"/>
          </p:cNvPicPr>
          <p:nvPr/>
        </p:nvPicPr>
        <p:blipFill rotWithShape="1">
          <a:blip r:embed="rId4"/>
          <a:srcRect l="5129" t="9098" r="25256" b="48152"/>
          <a:stretch/>
        </p:blipFill>
        <p:spPr bwMode="auto">
          <a:xfrm>
            <a:off x="3017593" y="2251885"/>
            <a:ext cx="1894376" cy="69709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5563121" y="4351739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121" y="3299535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3121" y="2175966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বুজব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3662" r="12847" b="42167"/>
          <a:stretch/>
        </p:blipFill>
        <p:spPr>
          <a:xfrm>
            <a:off x="3017593" y="3190493"/>
            <a:ext cx="1894376" cy="86685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Rounded Rectangle 21"/>
          <p:cNvSpPr/>
          <p:nvPr/>
        </p:nvSpPr>
        <p:spPr>
          <a:xfrm>
            <a:off x="776584" y="5384503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3121" y="5477573"/>
            <a:ext cx="2048678" cy="7355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2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90" y="5364132"/>
            <a:ext cx="1788203" cy="94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18" y="4298865"/>
            <a:ext cx="1585926" cy="7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26" y="1337501"/>
            <a:ext cx="3746754" cy="3006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Up Ribbon 5"/>
          <p:cNvSpPr/>
          <p:nvPr/>
        </p:nvSpPr>
        <p:spPr>
          <a:xfrm>
            <a:off x="1850482" y="41774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964653" y="4540406"/>
            <a:ext cx="8422015" cy="759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জন্মভূমি কবিতায় কবির শেষ ইচ্ছা কি?ব্যাখ্যা কর</a:t>
            </a:r>
            <a:endParaRPr lang="bn-BD" sz="36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599" y="105510"/>
            <a:ext cx="6178061" cy="934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14" y="2802691"/>
            <a:ext cx="2619375" cy="1785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06" y="2810118"/>
            <a:ext cx="2466975" cy="1778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88" y="2810118"/>
            <a:ext cx="2543175" cy="1755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2810118"/>
            <a:ext cx="2619375" cy="1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4" name="Picture 2" descr="F:\victory day\IMG_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639" y="286360"/>
            <a:ext cx="9144000" cy="5516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8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1885651" y="105508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8" y="1338098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745431" y="4865077"/>
            <a:ext cx="9184015" cy="1376554"/>
          </a:xfrm>
          <a:prstGeom prst="rect">
            <a:avLst/>
          </a:prstGeom>
          <a:noFill/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মাতৃভূমির প্রতি কবির যে গভীর মমত্ববোধ ফুটে উঠেছে তা তোমার নিজের ভাষায় ব্যাখ্যা কর?</a:t>
            </a:r>
            <a:endParaRPr lang="bn-BD" sz="36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2989385" y="128133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0368" y="209870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84906" y="2125172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1297683" y="3167761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Rounded Rectangle 9"/>
          <p:cNvSpPr/>
          <p:nvPr/>
        </p:nvSpPr>
        <p:spPr>
          <a:xfrm>
            <a:off x="9302844" y="3267565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Rounded Rectangle 11"/>
          <p:cNvSpPr/>
          <p:nvPr/>
        </p:nvSpPr>
        <p:spPr>
          <a:xfrm>
            <a:off x="1297683" y="421088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98272" y="4210887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9" name="Rounded Rectangle 18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 /কবিগুরু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9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</a:t>
            </a:r>
            <a:r>
              <a:rPr lang="bn-BD" dirty="0" smtClean="0"/>
              <a:t>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7949" y="1543254"/>
            <a:ext cx="9134902" cy="2293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7949" y="4033076"/>
            <a:ext cx="9134902" cy="2459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ষষ্ঠ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 জন্মভূমি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62178" y="-22746"/>
            <a:ext cx="6274191" cy="1543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8" y="1520507"/>
            <a:ext cx="2300049" cy="231619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32015" t="10102" r="30122" b="7401"/>
          <a:stretch>
            <a:fillRect/>
          </a:stretch>
        </p:blipFill>
        <p:spPr bwMode="auto">
          <a:xfrm>
            <a:off x="215424" y="4033076"/>
            <a:ext cx="2307102" cy="245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69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4372136" y="345021"/>
            <a:ext cx="4994030" cy="90152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535" y="1788582"/>
            <a:ext cx="11182363" cy="4704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আবার আসিব ফিরে ধানসিঁড়িটির তীরে- এই বাংলায়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 মানুষ নয়- হয়ত বা শঙ্খচিল শালিকের বেশে,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 বা ভোরের কাক হয়ে কার্তিকের নবান্নের দেশে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এ কাঁঠাল ছায়ায়।”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 রবীন্দ্রনাথ ঠাকুর কোথায় জন্মগ্রহন করেন ?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খ)শুধু জানি আমার অঙ্গ জুড়ায় তোমার ছায়ায় এসে কথাটি ব্যাখ্যা কর।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গ) উদ্দীপকের মূলভাব ও জন্মভূমি কবিতার মূলভাব 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জন্মভূমির প্রাকৃতিক সৌন্দর্য কে বিশ্লেষণ করে –ব্যাখ্যা কর।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ঘ)আবার আসিব ফিরে কবিতার কবি ও জন্মভূমি কবিতার কবির চিন্তা চেতনা রয়েছে বৈপরীত্য- ব্যাখ্যা কর।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47" y="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73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4" name="Picture 3" descr="ffff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76" y="0"/>
            <a:ext cx="9860924" cy="6492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87" y="1180532"/>
            <a:ext cx="2096086" cy="112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87" y="2318461"/>
            <a:ext cx="2096086" cy="119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387" y="3586332"/>
            <a:ext cx="2096086" cy="1139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87" y="4848661"/>
            <a:ext cx="2096086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8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80" y="5591907"/>
            <a:ext cx="10480430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597748"/>
            <a:ext cx="12192000" cy="260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7" name="Picture 2" descr="H:\STORE\A-INFORMATION\Bangla-2134634805_d2e8bd012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988" y="184561"/>
            <a:ext cx="5930461" cy="480947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54" y="215377"/>
            <a:ext cx="4563856" cy="4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</a:t>
            </a:r>
            <a:r>
              <a:rPr lang="bn-BD" dirty="0" smtClean="0"/>
              <a:t>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" y="1273746"/>
            <a:ext cx="5915947" cy="3981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42" y="1273746"/>
            <a:ext cx="4696557" cy="39813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38026" y="5486400"/>
            <a:ext cx="4419600" cy="100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</a:t>
            </a:r>
            <a:r>
              <a:rPr lang="bn-BD" dirty="0" smtClean="0"/>
              <a:t>্লয়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0492" y="656492"/>
            <a:ext cx="8991600" cy="11957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5553" y="5292114"/>
            <a:ext cx="3598985" cy="8088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92" y="2044855"/>
            <a:ext cx="2743934" cy="29454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201805212129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477" y="2118378"/>
            <a:ext cx="3651738" cy="3942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00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12192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</a:t>
            </a:r>
            <a:r>
              <a:rPr lang="bn-BD" dirty="0" smtClean="0"/>
              <a:t>্লয়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7" y="2534888"/>
            <a:ext cx="488747" cy="543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992998" y="2427968"/>
            <a:ext cx="5849327" cy="60592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7" y="3512567"/>
            <a:ext cx="488747" cy="543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7" y="4528586"/>
            <a:ext cx="488747" cy="543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961959" y="3374556"/>
            <a:ext cx="5849327" cy="605921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 নতুন শব্দের অর্থ বলতে পারবে।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2998" y="4468260"/>
            <a:ext cx="5849327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 প্রতি কবির গভীর ভালোবাসার কারন ব্যাখ্যা করতে পারবে।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72900" y="1637224"/>
            <a:ext cx="5849327" cy="605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49624" y="167411"/>
            <a:ext cx="3592701" cy="112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9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626086"/>
            <a:ext cx="12192000" cy="231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</a:t>
            </a:r>
            <a:r>
              <a:rPr lang="bn-BD" dirty="0" smtClean="0"/>
              <a:t>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89" y="1988854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4491965" y="-74684"/>
            <a:ext cx="2706515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জন্ম,১৮৬১ সালের ৭ মে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3788" y="4071345"/>
            <a:ext cx="1934376" cy="420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58940" y="957085"/>
            <a:ext cx="2706515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জন্মস্থান,কলকাতার জোড়াসাঁকোর ঠাকুর পরিবারে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86245" y="2928426"/>
            <a:ext cx="2706515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ছদ্মনাম,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34674" y="180745"/>
            <a:ext cx="2706515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মৃত্যু,১৯৪১ সালের ৭ আগস্ট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5816" y="2174932"/>
            <a:ext cx="3247292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,বিসর্জন,রাজা,ডাকঘর,রক্তকবরী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89192" y="4444661"/>
            <a:ext cx="3029700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গ্রন্থসমূহ,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তরী,বলাকা,গীতাঞ্জলি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4676" y="4736535"/>
            <a:ext cx="2706515" cy="18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সতের বছর বয়সে বিলেতে জান,বারিষ্টারি পড়তে।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</a:t>
            </a:r>
            <a:r>
              <a:rPr lang="bn-BD" dirty="0" smtClean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1522236" y="41774"/>
            <a:ext cx="7706631" cy="1138758"/>
          </a:xfrm>
          <a:prstGeom prst="ribbon2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(সময়</a:t>
            </a:r>
            <a:r>
              <a:rPr lang="en-US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6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745431" y="5481777"/>
            <a:ext cx="7556133" cy="759854"/>
          </a:xfrm>
          <a:prstGeom prst="rect">
            <a:avLst/>
          </a:prstGeom>
          <a:noFill/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রবীন্দ্রনাথ ঠাকুর কত সালে নোবেল পান?</a:t>
            </a:r>
            <a:endParaRPr lang="bn-BD" sz="36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2640914" y="1596064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8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অভিজি</a:t>
            </a:r>
            <a:r>
              <a:rPr lang="en-US" dirty="0" smtClean="0"/>
              <a:t>ৎ </a:t>
            </a:r>
            <a:r>
              <a:rPr lang="en-US" dirty="0" err="1" smtClean="0"/>
              <a:t>কুমার</a:t>
            </a:r>
            <a:r>
              <a:rPr lang="en-US" dirty="0" smtClean="0"/>
              <a:t> </a:t>
            </a:r>
            <a:r>
              <a:rPr lang="en-US" dirty="0" err="1" smtClean="0"/>
              <a:t>মন্ডল</a:t>
            </a:r>
            <a:r>
              <a:rPr lang="bn-BD" dirty="0" smtClean="0"/>
              <a:t>  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বঙ্গবাসী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/>
              <a:t>বিদ</a:t>
            </a:r>
            <a:r>
              <a:rPr lang="bn-BD" dirty="0"/>
              <a:t>্যালয়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খালিশপুর</a:t>
            </a:r>
            <a:r>
              <a:rPr lang="en-US" dirty="0" smtClean="0"/>
              <a:t>,</a:t>
            </a:r>
            <a:r>
              <a:rPr lang="bn-BD" dirty="0" smtClean="0"/>
              <a:t>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  <a:r>
              <a:rPr lang="bn-BD" dirty="0" smtClean="0"/>
              <a:t> </a:t>
            </a:r>
            <a:r>
              <a:rPr lang="en-US" dirty="0" smtClean="0"/>
              <a:t>মোবাইল-০১৯৭৬-৯৯৪২৪১/০১৭৬৬-৯৯৪২৪১</a:t>
            </a:r>
            <a:endParaRPr lang="en-US" dirty="0"/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" y="-22746"/>
            <a:ext cx="1230296" cy="120327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629012">
            <a:off x="9064154" y="-84968"/>
            <a:ext cx="2672365" cy="1555929"/>
          </a:xfrm>
          <a:prstGeom prst="cloudCallout">
            <a:avLst>
              <a:gd name="adj1" fmla="val -6209"/>
              <a:gd name="adj2" fmla="val 9808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569" y="1606062"/>
            <a:ext cx="7573108" cy="1488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19" y="2109402"/>
            <a:ext cx="2652789" cy="1910687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pic>
        <p:nvPicPr>
          <p:cNvPr id="9" name="Picture 2" descr="D:\udnib\304578_342479992507300_174186847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569" y="3520422"/>
            <a:ext cx="3505200" cy="26289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11" y="3542018"/>
            <a:ext cx="3918080" cy="26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691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135</cp:revision>
  <dcterms:created xsi:type="dcterms:W3CDTF">2019-08-03T11:00:22Z</dcterms:created>
  <dcterms:modified xsi:type="dcterms:W3CDTF">2019-10-11T11:57:52Z</dcterms:modified>
</cp:coreProperties>
</file>