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6" r:id="rId2"/>
    <p:sldId id="328" r:id="rId3"/>
    <p:sldId id="256" r:id="rId4"/>
    <p:sldId id="271" r:id="rId5"/>
    <p:sldId id="272" r:id="rId6"/>
    <p:sldId id="273" r:id="rId7"/>
    <p:sldId id="329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264" r:id="rId20"/>
    <p:sldId id="277" r:id="rId21"/>
    <p:sldId id="321" r:id="rId22"/>
    <p:sldId id="360" r:id="rId23"/>
    <p:sldId id="361" r:id="rId24"/>
    <p:sldId id="359" r:id="rId25"/>
    <p:sldId id="362" r:id="rId26"/>
    <p:sldId id="363" r:id="rId27"/>
    <p:sldId id="2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31" autoAdjust="0"/>
    <p:restoredTop sz="94660"/>
  </p:normalViewPr>
  <p:slideViewPr>
    <p:cSldViewPr snapToGrid="0">
      <p:cViewPr varScale="1">
        <p:scale>
          <a:sx n="54" d="100"/>
          <a:sy n="54" d="100"/>
        </p:scale>
        <p:origin x="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92B4F4-19D9-428F-B0BA-47DC8A6E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0234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fld id="{B55CC4DC-DA3C-43AF-8615-A6428599288A}" type="datetimeFigureOut">
              <a:rPr lang="en-US" smtClean="0"/>
              <a:pPr/>
              <a:t>11-Oct-19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6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4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C7619-7DF1-46FF-BE9D-688C6EB0A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04566" y="177618"/>
            <a:ext cx="1787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fld id="{B55CC4DC-DA3C-43AF-8615-A6428599288A}" type="datetimeFigureOut">
              <a:rPr lang="en-US" smtClean="0"/>
              <a:pPr/>
              <a:t>11-Oct-19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210330-E55C-4CF3-955A-CE98C4309AA7}"/>
              </a:ext>
            </a:extLst>
          </p:cNvPr>
          <p:cNvGrpSpPr/>
          <p:nvPr userDrawn="1"/>
        </p:nvGrpSpPr>
        <p:grpSpPr>
          <a:xfrm>
            <a:off x="18000" y="0"/>
            <a:ext cx="12286596" cy="6858000"/>
            <a:chOff x="0" y="0"/>
            <a:chExt cx="12286596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62E5E2-C1CB-4F7D-8948-910428C97281}"/>
                </a:ext>
              </a:extLst>
            </p:cNvPr>
            <p:cNvSpPr/>
            <p:nvPr userDrawn="1"/>
          </p:nvSpPr>
          <p:spPr>
            <a:xfrm>
              <a:off x="94596" y="0"/>
              <a:ext cx="12192000" cy="6858000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B8D1AE5D-46E3-4502-8F9D-8F9A4803AA7F}"/>
                </a:ext>
              </a:extLst>
            </p:cNvPr>
            <p:cNvSpPr/>
            <p:nvPr userDrawn="1"/>
          </p:nvSpPr>
          <p:spPr>
            <a:xfrm>
              <a:off x="282000" y="243000"/>
              <a:ext cx="11628000" cy="6372000"/>
            </a:xfrm>
            <a:prstGeom prst="frame">
              <a:avLst>
                <a:gd name="adj1" fmla="val 833"/>
              </a:avLst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1A017E5C-2B5B-4B32-99A8-F1545E6BF096}"/>
                </a:ext>
              </a:extLst>
            </p:cNvPr>
            <p:cNvSpPr/>
            <p:nvPr userDrawn="1"/>
          </p:nvSpPr>
          <p:spPr>
            <a:xfrm>
              <a:off x="210000" y="189000"/>
              <a:ext cx="11772000" cy="6480000"/>
            </a:xfrm>
            <a:prstGeom prst="frame">
              <a:avLst>
                <a:gd name="adj1" fmla="val 833"/>
              </a:avLst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C99B460A-908D-4F92-94F2-3829309E1A5B}"/>
                </a:ext>
              </a:extLst>
            </p:cNvPr>
            <p:cNvSpPr/>
            <p:nvPr userDrawn="1"/>
          </p:nvSpPr>
          <p:spPr>
            <a:xfrm>
              <a:off x="138000" y="117000"/>
              <a:ext cx="11916000" cy="6624000"/>
            </a:xfrm>
            <a:prstGeom prst="frame">
              <a:avLst>
                <a:gd name="adj1" fmla="val 833"/>
              </a:avLst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04506DF8-45A9-4C35-B182-7A76B2ACE0F8}"/>
                </a:ext>
              </a:extLst>
            </p:cNvPr>
            <p:cNvSpPr/>
            <p:nvPr userDrawn="1"/>
          </p:nvSpPr>
          <p:spPr>
            <a:xfrm>
              <a:off x="120000" y="117000"/>
              <a:ext cx="11952000" cy="6624000"/>
            </a:xfrm>
            <a:prstGeom prst="frame">
              <a:avLst>
                <a:gd name="adj1" fmla="val 833"/>
              </a:avLst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D7D3EFE1-6D0C-40E5-8D9C-DED6F0F5A3AF}"/>
                </a:ext>
              </a:extLst>
            </p:cNvPr>
            <p:cNvSpPr/>
            <p:nvPr userDrawn="1"/>
          </p:nvSpPr>
          <p:spPr>
            <a:xfrm>
              <a:off x="102000" y="99000"/>
              <a:ext cx="11988000" cy="6660000"/>
            </a:xfrm>
            <a:prstGeom prst="frame">
              <a:avLst>
                <a:gd name="adj1" fmla="val 833"/>
              </a:avLst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6C266403-B7A7-4797-887A-3525D42D4E0D}"/>
                </a:ext>
              </a:extLst>
            </p:cNvPr>
            <p:cNvSpPr/>
            <p:nvPr userDrawn="1"/>
          </p:nvSpPr>
          <p:spPr>
            <a:xfrm>
              <a:off x="66000" y="63000"/>
              <a:ext cx="12060000" cy="6732000"/>
            </a:xfrm>
            <a:prstGeom prst="frame">
              <a:avLst>
                <a:gd name="adj1" fmla="val 833"/>
              </a:avLst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BFC6ACBB-72B2-4620-80B2-BC2348246B2C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833"/>
              </a:avLst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FD9C5B7-19F1-467C-A8F6-54A2A486745F}"/>
              </a:ext>
            </a:extLst>
          </p:cNvPr>
          <p:cNvSpPr txBox="1">
            <a:spLocks/>
          </p:cNvSpPr>
          <p:nvPr userDrawn="1"/>
        </p:nvSpPr>
        <p:spPr>
          <a:xfrm>
            <a:off x="10286980" y="322681"/>
            <a:ext cx="157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BF698-CC75-4F44-BA2B-431B6752E0AD}" type="datetimeFigureOut">
              <a:rPr lang="en-US" smtClean="0">
                <a:latin typeface="Calibri" panose="020F0502020204030204"/>
              </a:rPr>
              <a:pPr/>
              <a:t>11-Oct-19</a:t>
            </a:fld>
            <a:endParaRPr lang="en-US" dirty="0"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E2E466-6079-47B9-A627-D51A167DF010}"/>
              </a:ext>
            </a:extLst>
          </p:cNvPr>
          <p:cNvSpPr txBox="1"/>
          <p:nvPr userDrawn="1"/>
        </p:nvSpPr>
        <p:spPr>
          <a:xfrm>
            <a:off x="12072000" y="6575476"/>
            <a:ext cx="5210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Dewan Rezaul Hassan,assistant teacher,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Baropakhia</a:t>
            </a:r>
            <a:r>
              <a:rPr lang="en-US" baseline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aseline="0" dirty="0" err="1">
                <a:solidFill>
                  <a:prstClr val="black"/>
                </a:solidFill>
                <a:latin typeface="Calibri" panose="020F0502020204030204"/>
              </a:rPr>
              <a:t>Rothindrapara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GPS,Delduar,Tangail.  </a:t>
            </a: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E-mail:drezaulhassan@gmail.com</a:t>
            </a:r>
            <a:r>
              <a:rPr lang="bn-IN" dirty="0">
                <a:solidFill>
                  <a:srgbClr val="FF0000"/>
                </a:solidFill>
                <a:latin typeface="Calibri" panose="020F0502020204030204"/>
                <a:cs typeface="Vrinda" panose="020B0502040204020203" pitchFamily="34" charset="0"/>
              </a:rPr>
              <a:t>/</a:t>
            </a:r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drezaulhassan@yahoo.com. </a:t>
            </a: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***   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Dewan Rezaul Hassan,assistant teacher,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Baropakhia</a:t>
            </a:r>
            <a:r>
              <a:rPr lang="en-US" baseline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aseline="0" dirty="0" err="1">
                <a:solidFill>
                  <a:prstClr val="black"/>
                </a:solidFill>
                <a:latin typeface="Calibri" panose="020F0502020204030204"/>
              </a:rPr>
              <a:t>Rothindrapara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GPS,Delduar,Tangail. </a:t>
            </a: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E-mail:drezaulhassan@gmail.com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./drezaulhassan@yahoo.com.</a:t>
            </a:r>
            <a:r>
              <a:rPr lang="bn-IN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Vrinda" panose="020B0502040204020203" pitchFamily="34" charset="0"/>
              </a:rPr>
              <a:t>*****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Dewan Rezaul Hassan,assistant teacher,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Baropakhia</a:t>
            </a:r>
            <a:r>
              <a:rPr lang="en-US" baseline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aseline="0" dirty="0" err="1">
                <a:solidFill>
                  <a:prstClr val="black"/>
                </a:solidFill>
                <a:latin typeface="Calibri" panose="020F0502020204030204"/>
              </a:rPr>
              <a:t>Rothindrapara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GPS,Delduar,Tangail.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E-mail:drezaulhassan@gmail.com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US" dirty="0">
                <a:solidFill>
                  <a:srgbClr val="C00000"/>
                </a:solidFill>
                <a:latin typeface="Calibri" panose="020F0502020204030204"/>
              </a:rPr>
              <a:t>/drezaulhassan@yahoo.com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0" name="Picture 1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BD1F7D7-550C-475C-8906-8A28D8723B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11" y="313509"/>
            <a:ext cx="677091" cy="677091"/>
          </a:xfrm>
          <a:prstGeom prst="rect">
            <a:avLst/>
          </a:prstGeom>
        </p:spPr>
      </p:pic>
      <p:pic>
        <p:nvPicPr>
          <p:cNvPr id="21" name="Pictur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9021B28-BE4D-4612-9E70-C93688CAB7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044" y="5218966"/>
            <a:ext cx="594905" cy="590926"/>
          </a:xfrm>
          <a:prstGeom prst="rect">
            <a:avLst/>
          </a:prstGeom>
        </p:spPr>
      </p:pic>
      <p:pic>
        <p:nvPicPr>
          <p:cNvPr id="22" name="Picture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497DF29-8E7C-4A87-8B53-802B34AAA9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1811" y="5218966"/>
            <a:ext cx="594905" cy="590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DEEB6F-6250-4D9A-89BA-EDC61320C90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285" y="5809892"/>
            <a:ext cx="1044816" cy="7482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03C601A-DF5F-4078-B32F-6874B37C6B9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4596" y="63000"/>
            <a:ext cx="1281330" cy="957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E9AF3C-1DA5-4253-A4FD-B40B5F0155D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93348" y="5809892"/>
            <a:ext cx="1044814" cy="74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3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2.57448 -0.00787 " pathEditMode="relative" rAng="0" ptsTypes="AA">
                                      <p:cBhvr>
                                        <p:cTn id="6" dur="3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24" y="-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-1.09922 -0.02246 " pathEditMode="relative" rAng="0" ptsTypes="AA">
                                      <p:cBhvr>
                                        <p:cTn id="8" dur="2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61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C799F2-12D5-4365-8AD6-97C261070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320722"/>
            <a:ext cx="11582400" cy="6266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D2DB8E-AEAD-4C8F-919D-5BFAFD233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9328" y="2929083"/>
            <a:ext cx="8037871" cy="20879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51162B-A4C4-4973-A563-E9B927667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540" y="3323501"/>
            <a:ext cx="2609775" cy="2348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BDFB75-DAEE-4968-8564-E53BD923D4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799" y="2865033"/>
            <a:ext cx="3544529" cy="2722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F327DD-8DD0-416A-A9A1-4A3E04F8E2D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7751" y="779187"/>
            <a:ext cx="4368000" cy="436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D533FA-F7AB-413B-8FF3-4A1164F968A4}"/>
              </a:ext>
            </a:extLst>
          </p:cNvPr>
          <p:cNvSpPr txBox="1"/>
          <p:nvPr/>
        </p:nvSpPr>
        <p:spPr>
          <a:xfrm rot="20433634">
            <a:off x="684171" y="-241943"/>
            <a:ext cx="222458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600" b="1" dirty="0"/>
              <a:t> </a:t>
            </a:r>
            <a:endParaRPr lang="en-US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428CD-153E-46DD-BE43-5E612CF1B024}"/>
              </a:ext>
            </a:extLst>
          </p:cNvPr>
          <p:cNvSpPr txBox="1"/>
          <p:nvPr/>
        </p:nvSpPr>
        <p:spPr>
          <a:xfrm rot="803631">
            <a:off x="5109480" y="-209687"/>
            <a:ext cx="222458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bn-IN" sz="3600" b="1" dirty="0"/>
              <a:t> </a:t>
            </a:r>
            <a:endParaRPr lang="en-US" sz="36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226F7C-E79E-4065-BDB0-022524BFC8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5017032"/>
            <a:ext cx="11582400" cy="157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53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D694016-A174-4656-9219-CE67729E0A7C}"/>
              </a:ext>
            </a:extLst>
          </p:cNvPr>
          <p:cNvSpPr txBox="1"/>
          <p:nvPr/>
        </p:nvSpPr>
        <p:spPr>
          <a:xfrm>
            <a:off x="4032229" y="5832545"/>
            <a:ext cx="487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</a:rPr>
              <a:t>এদেশের একটি পরিচিত প্রাণী উট।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5BADBF-47EC-42A8-9B0E-47BA2B786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054" y="684931"/>
            <a:ext cx="5121933" cy="460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4230FBE-452C-49AD-9F75-DC835CA5E5B1}"/>
              </a:ext>
            </a:extLst>
          </p:cNvPr>
          <p:cNvSpPr txBox="1"/>
          <p:nvPr/>
        </p:nvSpPr>
        <p:spPr>
          <a:xfrm>
            <a:off x="3755807" y="5871910"/>
            <a:ext cx="541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</a:rPr>
              <a:t>সেখানে মানুষ উটে চড়ে চলাচল করে।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C11BF2B-0160-416C-9974-3AE5C95DA5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763" y="639451"/>
            <a:ext cx="6177575" cy="47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5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F18BB78-8972-46FB-B8A8-04B1A93F5A26}"/>
              </a:ext>
            </a:extLst>
          </p:cNvPr>
          <p:cNvSpPr txBox="1"/>
          <p:nvPr/>
        </p:nvSpPr>
        <p:spPr>
          <a:xfrm>
            <a:off x="4047898" y="5878357"/>
            <a:ext cx="5041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</a:rPr>
              <a:t>উটের পিঠে জিনিষপত্র বহন করে।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6ED0416-759F-4650-BF4E-0541566CC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88" y="628038"/>
            <a:ext cx="5357129" cy="48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7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E8946C4-FF2C-48FE-B3F7-05A25C9C6D51}"/>
              </a:ext>
            </a:extLst>
          </p:cNvPr>
          <p:cNvSpPr txBox="1"/>
          <p:nvPr/>
        </p:nvSpPr>
        <p:spPr>
          <a:xfrm>
            <a:off x="3906330" y="5829481"/>
            <a:ext cx="500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</a:rPr>
              <a:t>উট উষা কালে চলতে শুরু করে।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365B96-5E22-4CCE-95C7-ECD449467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44" y="512250"/>
            <a:ext cx="7768401" cy="47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8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A870A52-A1B9-4FFF-9A20-59DFDDA47627}"/>
              </a:ext>
            </a:extLst>
          </p:cNvPr>
          <p:cNvSpPr txBox="1"/>
          <p:nvPr/>
        </p:nvSpPr>
        <p:spPr>
          <a:xfrm>
            <a:off x="3848670" y="5945889"/>
            <a:ext cx="517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</a:rPr>
              <a:t>সারাদিন চলে। সেখানে আছে সাগর। 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BD69ED-5C57-4255-8BD9-94CEBD3A7B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1471" y="1183105"/>
            <a:ext cx="7905136" cy="44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4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490C899-C72A-43C1-9876-E29E0706365B}"/>
              </a:ext>
            </a:extLst>
          </p:cNvPr>
          <p:cNvSpPr txBox="1"/>
          <p:nvPr/>
        </p:nvSpPr>
        <p:spPr>
          <a:xfrm>
            <a:off x="4404615" y="5454708"/>
            <a:ext cx="3906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</a:rPr>
              <a:t>অনেকে উটের পিঠে চড়ে সাগর পাড়ে যায় বেড়াতে।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EFF54B-5C37-454B-9897-AE171BC4C3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129" y="819148"/>
            <a:ext cx="3704762" cy="28190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5C3A0D-816A-4B49-9E70-490C41C8D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891" y="819148"/>
            <a:ext cx="5466667" cy="2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2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2C4AB19-289F-4676-9F55-ED6398FFCFF7}"/>
              </a:ext>
            </a:extLst>
          </p:cNvPr>
          <p:cNvSpPr txBox="1"/>
          <p:nvPr/>
        </p:nvSpPr>
        <p:spPr>
          <a:xfrm>
            <a:off x="4660171" y="5850632"/>
            <a:ext cx="3624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</a:rPr>
              <a:t>সাগর দেখতে খুব সুন্দর। 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3F859BD-E3A5-4618-AB53-0C0A3D3BD2B1}"/>
              </a:ext>
            </a:extLst>
          </p:cNvPr>
          <p:cNvSpPr txBox="1"/>
          <p:nvPr/>
        </p:nvSpPr>
        <p:spPr>
          <a:xfrm>
            <a:off x="4286481" y="5861374"/>
            <a:ext cx="418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</a:rPr>
              <a:t>সাগরের কোলে ঊর্মি দোলে।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D6C224-77B0-4FE8-AD67-CC1C40F1F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48" y="762046"/>
            <a:ext cx="6364116" cy="419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1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6866C40-FFC3-4CF2-92ED-9EE61D11FE01}"/>
              </a:ext>
            </a:extLst>
          </p:cNvPr>
          <p:cNvSpPr txBox="1"/>
          <p:nvPr/>
        </p:nvSpPr>
        <p:spPr>
          <a:xfrm>
            <a:off x="4513258" y="5843448"/>
            <a:ext cx="4357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</a:rPr>
              <a:t>তা দেখে সকলেই খুশি হয়।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FE6F1-C788-4C78-A427-CEE2E2330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753" y="1122569"/>
            <a:ext cx="2640160" cy="3364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CCFFBB-3A49-4BF3-9B63-78672494F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1337" y="1122569"/>
            <a:ext cx="2656114" cy="3364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A5F381-98EB-4AA1-8892-FAF3B4D52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1123" y="1122569"/>
            <a:ext cx="2656114" cy="3364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A50609-3DF8-4952-A77F-FCE5FD2E1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6230" y="1122569"/>
            <a:ext cx="2656114" cy="33647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24EAD5-97F7-48B8-BCEE-D5C062EF6B6A}"/>
              </a:ext>
            </a:extLst>
          </p:cNvPr>
          <p:cNvSpPr txBox="1"/>
          <p:nvPr/>
        </p:nvSpPr>
        <p:spPr>
          <a:xfrm>
            <a:off x="4324281" y="5735431"/>
            <a:ext cx="4706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এ</a:t>
            </a:r>
            <a:r>
              <a:rPr kumimoji="0" lang="bn-BD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গুলোর </a:t>
            </a:r>
            <a:r>
              <a:rPr kumimoji="0" lang="as-IN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as-IN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as-IN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ক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ী</a:t>
            </a:r>
            <a:r>
              <a:rPr kumimoji="0" lang="bn-BD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 কী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BDAD4-5CE8-433F-97F0-C9FA4FFDF1B9}"/>
              </a:ext>
            </a:extLst>
          </p:cNvPr>
          <p:cNvSpPr txBox="1"/>
          <p:nvPr/>
        </p:nvSpPr>
        <p:spPr>
          <a:xfrm>
            <a:off x="2863446" y="183739"/>
            <a:ext cx="7127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bn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/>
              </a:rPr>
              <a:t>ছবি দেখে একক চিন্তা ও দলে আলোচনা কর।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66113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0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4F17EA-169C-4982-91A7-01C728EFEF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3158" y="522016"/>
            <a:ext cx="6619164" cy="39817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B75EA6-FD0E-4973-AF48-6792A2743E02}"/>
              </a:ext>
            </a:extLst>
          </p:cNvPr>
          <p:cNvSpPr txBox="1"/>
          <p:nvPr/>
        </p:nvSpPr>
        <p:spPr>
          <a:xfrm>
            <a:off x="2879678" y="1544475"/>
            <a:ext cx="6134511" cy="2959286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00" b="1" i="0" u="none" strike="noStrike" kern="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</a:rPr>
              <a:t>অভিনন্দন</a:t>
            </a:r>
            <a:endParaRPr kumimoji="0" lang="en-US" sz="700" b="1" i="0" u="none" strike="noStrike" kern="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04112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rId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9317" y="730408"/>
            <a:ext cx="4739621" cy="350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81101" y="4234375"/>
            <a:ext cx="1688122" cy="31525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99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53063" y="4232177"/>
            <a:ext cx="168812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99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endParaRPr kumimoji="0" lang="en-US" sz="18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EB96D2-42E1-4ADF-88ED-1D05735977FA}"/>
              </a:ext>
            </a:extLst>
          </p:cNvPr>
          <p:cNvSpPr txBox="1"/>
          <p:nvPr/>
        </p:nvSpPr>
        <p:spPr>
          <a:xfrm>
            <a:off x="3913312" y="5814592"/>
            <a:ext cx="5271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bn-IN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cs typeface="NikoshBAN"/>
              </a:rPr>
              <a:t>উট দিয়ে আরবেরা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cs typeface="NikoshBAN"/>
              </a:rPr>
              <a:t> </a:t>
            </a:r>
            <a:r>
              <a:rPr kumimoji="0" lang="as-IN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cs typeface="NikoshBAN"/>
              </a:rPr>
              <a:t>ক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cs typeface="NikoshBAN"/>
              </a:rPr>
              <a:t>ী</a:t>
            </a:r>
            <a:r>
              <a:rPr kumimoji="0" lang="bn-BD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cs typeface="NikoshBAN"/>
              </a:rPr>
              <a:t> কী</a:t>
            </a:r>
            <a:r>
              <a:rPr kumimoji="0" lang="bn-IN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cs typeface="NikoshBAN"/>
              </a:rPr>
              <a:t> করে</a:t>
            </a:r>
            <a:r>
              <a:rPr lang="bn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/>
              </a:rPr>
              <a:t>?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cs typeface="NikoshBAN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FDED2-3496-4180-868D-577FC58847FF}"/>
              </a:ext>
            </a:extLst>
          </p:cNvPr>
          <p:cNvSpPr txBox="1"/>
          <p:nvPr/>
        </p:nvSpPr>
        <p:spPr>
          <a:xfrm>
            <a:off x="2863445" y="183739"/>
            <a:ext cx="8041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bn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/>
              </a:rPr>
              <a:t>ছবি দেখে একক চিন্তা ও দলে আলোচনা কর।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3349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9358 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93581 -7.4074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9407" y="327547"/>
            <a:ext cx="4276295" cy="35347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40301" y="3394358"/>
            <a:ext cx="1915886" cy="447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7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endParaRPr lang="en-US" sz="1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0" y="3352801"/>
            <a:ext cx="1988457" cy="46513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287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 </a:t>
            </a:r>
            <a:endParaRPr lang="en-US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EAAF76-887F-40E8-8E1D-C442CF399E2A}"/>
              </a:ext>
            </a:extLst>
          </p:cNvPr>
          <p:cNvSpPr txBox="1"/>
          <p:nvPr/>
        </p:nvSpPr>
        <p:spPr>
          <a:xfrm>
            <a:off x="1903059" y="3862317"/>
            <a:ext cx="240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এ</a:t>
            </a:r>
            <a:r>
              <a:rPr kumimoji="0" lang="as-IN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as-IN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as-IN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as-IN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ক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ী?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4F1CA8-055B-45F6-BFAF-CBE2E8258B7D}"/>
              </a:ext>
            </a:extLst>
          </p:cNvPr>
          <p:cNvSpPr/>
          <p:nvPr/>
        </p:nvSpPr>
        <p:spPr>
          <a:xfrm>
            <a:off x="1629250" y="3360492"/>
            <a:ext cx="1988457" cy="46513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287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 </a:t>
            </a:r>
            <a:endParaRPr lang="en-US" sz="40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86042 -0.020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21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86042 -0.020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21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43191 -0.463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8" grpId="0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707" y="299493"/>
            <a:ext cx="4276295" cy="260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40301" y="3394358"/>
            <a:ext cx="3046696" cy="447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7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 </a:t>
            </a:r>
            <a:endParaRPr lang="en-US" sz="1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0" y="3352801"/>
            <a:ext cx="1988457" cy="46513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287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 </a:t>
            </a:r>
            <a:endParaRPr lang="en-US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90081-CFEE-4A81-9C99-B4374B42AA78}"/>
              </a:ext>
            </a:extLst>
          </p:cNvPr>
          <p:cNvSpPr/>
          <p:nvPr/>
        </p:nvSpPr>
        <p:spPr>
          <a:xfrm>
            <a:off x="1629250" y="3360492"/>
            <a:ext cx="1988457" cy="46513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287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 </a:t>
            </a:r>
            <a:endParaRPr lang="en-US" sz="40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86042 -0.020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21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0.86041 -0.020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21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43191 -0.463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395" y="327547"/>
            <a:ext cx="4276295" cy="2817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40301" y="3394358"/>
            <a:ext cx="438417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ঠান</a:t>
            </a:r>
            <a:r>
              <a:rPr lang="bn-IN" sz="287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0" y="3352801"/>
            <a:ext cx="1988457" cy="46513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287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 </a:t>
            </a:r>
            <a:endParaRPr lang="en-US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7886D-0822-436E-95A7-42C9965CFE0C}"/>
              </a:ext>
            </a:extLst>
          </p:cNvPr>
          <p:cNvSpPr/>
          <p:nvPr/>
        </p:nvSpPr>
        <p:spPr>
          <a:xfrm>
            <a:off x="1629250" y="3360492"/>
            <a:ext cx="1988457" cy="46513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287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 </a:t>
            </a:r>
            <a:endParaRPr lang="en-US" sz="40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86042 -0.020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21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86042 -0.020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21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43191 -0.463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411" y="327547"/>
            <a:ext cx="4276295" cy="28177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305765" y="3394358"/>
            <a:ext cx="341518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র্মি</a:t>
            </a:r>
            <a:endParaRPr lang="en-US" sz="1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0" y="3352801"/>
            <a:ext cx="1988457" cy="46513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287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 </a:t>
            </a:r>
            <a:endParaRPr lang="en-US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5BB29F-624B-4CB3-ADC1-CBB008A72991}"/>
              </a:ext>
            </a:extLst>
          </p:cNvPr>
          <p:cNvSpPr/>
          <p:nvPr/>
        </p:nvSpPr>
        <p:spPr>
          <a:xfrm>
            <a:off x="1629250" y="3360492"/>
            <a:ext cx="1988457" cy="46513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287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 </a:t>
            </a:r>
            <a:endParaRPr lang="en-US" sz="40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9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86042 -0.020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21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86042 -0.020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21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43191 -0.463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8E401C-5BF4-40FC-9830-CCBAE148CF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9299" y="2959627"/>
            <a:ext cx="6753401" cy="22248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23130E-9737-4D04-A219-97BAF3C26813}"/>
              </a:ext>
            </a:extLst>
          </p:cNvPr>
          <p:cNvSpPr txBox="1"/>
          <p:nvPr/>
        </p:nvSpPr>
        <p:spPr>
          <a:xfrm>
            <a:off x="3876784" y="2129692"/>
            <a:ext cx="4761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</a:rPr>
              <a:t>উ</a:t>
            </a:r>
            <a:r>
              <a:rPr lang="bn-IN" sz="5400" b="1" dirty="0"/>
              <a:t>ট চলে । </a:t>
            </a:r>
            <a:r>
              <a:rPr lang="bn-IN" sz="5400" b="1" dirty="0">
                <a:solidFill>
                  <a:srgbClr val="FF0000"/>
                </a:solidFill>
              </a:rPr>
              <a:t>উ</a:t>
            </a:r>
            <a:r>
              <a:rPr lang="bn-IN" sz="5400" b="1" dirty="0"/>
              <a:t>ষা কালে।</a:t>
            </a:r>
            <a:endParaRPr lang="en-US" sz="5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FEFA7-718E-4FE4-933D-C7D9FFBC9D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9298" y="418692"/>
            <a:ext cx="6753402" cy="1826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F9C624-F706-435C-B489-A5343B98F649}"/>
              </a:ext>
            </a:extLst>
          </p:cNvPr>
          <p:cNvSpPr txBox="1"/>
          <p:nvPr/>
        </p:nvSpPr>
        <p:spPr>
          <a:xfrm>
            <a:off x="3567068" y="5184444"/>
            <a:ext cx="5595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</a:rPr>
              <a:t>ঊ</a:t>
            </a:r>
            <a:r>
              <a:rPr lang="bn-IN" sz="5400" b="1" dirty="0"/>
              <a:t>র্মি দোলে সাগর কোলে। </a:t>
            </a:r>
            <a:r>
              <a:rPr lang="bn-IN" sz="5400" b="1" dirty="0">
                <a:solidFill>
                  <a:srgbClr val="FF0000"/>
                </a:solidFill>
              </a:rPr>
              <a:t>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89487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45E2A4-A823-48BC-95E3-8A5BF4620E70}"/>
              </a:ext>
            </a:extLst>
          </p:cNvPr>
          <p:cNvSpPr txBox="1"/>
          <p:nvPr/>
        </p:nvSpPr>
        <p:spPr>
          <a:xfrm>
            <a:off x="2547992" y="247076"/>
            <a:ext cx="709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</a:rPr>
              <a:t>তোমাদের বইয়ের ১৩ পৃষ্ঠা বের কর এবং আমার সাথে সাথে বল।  </a:t>
            </a:r>
            <a:endParaRPr lang="en-US" sz="5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420C1E-B346-4313-9A3A-677CEF148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154" y="1843547"/>
            <a:ext cx="4088622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8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76FBB-3A8A-40A6-908B-CE0DFAA97C91}"/>
              </a:ext>
            </a:extLst>
          </p:cNvPr>
          <p:cNvSpPr txBox="1"/>
          <p:nvPr/>
        </p:nvSpPr>
        <p:spPr>
          <a:xfrm>
            <a:off x="3705519" y="342596"/>
            <a:ext cx="5323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সবাইকে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ধন্যবাদ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4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78 0.0706 L 4.375E-6 -0.07223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7153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B0116B-1168-49B4-828E-6993EDA8F0D1}"/>
              </a:ext>
            </a:extLst>
          </p:cNvPr>
          <p:cNvSpPr txBox="1"/>
          <p:nvPr/>
        </p:nvSpPr>
        <p:spPr>
          <a:xfrm>
            <a:off x="6172090" y="2428552"/>
            <a:ext cx="4404575" cy="11972508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kumimoji="0" lang="bn-IN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32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8B1FF-F36E-4A42-A4DB-4173EA7835C9}"/>
              </a:ext>
            </a:extLst>
          </p:cNvPr>
          <p:cNvSpPr txBox="1"/>
          <p:nvPr/>
        </p:nvSpPr>
        <p:spPr>
          <a:xfrm>
            <a:off x="1601273" y="2215165"/>
            <a:ext cx="4288665" cy="148656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endParaRPr lang="bn-IN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দেওয়ান রেজাউল হাসান</a:t>
            </a:r>
          </a:p>
          <a:p>
            <a:pPr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বারপাখীয়া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রথীন্দ্রপাড়া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</a:p>
          <a:p>
            <a:pPr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দেলদুয়ার,টাঙ্গাইল। </a:t>
            </a:r>
          </a:p>
          <a:p>
            <a:pPr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দেওয়ান রেজাউল হাসান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বারপাখীয়া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রথীন্দ্রপাড়া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দেলদুয়ার,টাঙ্গাইল।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endParaRPr lang="en-US" sz="3200" dirty="0">
              <a:solidFill>
                <a:prstClr val="black"/>
              </a:solidFill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solidFill>
                <a:prstClr val="black"/>
              </a:solidFill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u="sng" dirty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3200" dirty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দেওয়ান রেজাউল হাসান</a:t>
            </a:r>
          </a:p>
          <a:p>
            <a:pPr algn="ctr"/>
            <a:r>
              <a:rPr lang="bn-IN" sz="3200" dirty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বারপাখীয়া</a:t>
            </a:r>
            <a:r>
              <a:rPr lang="en-US" sz="3200" dirty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রথীন্দ্রপাড়া</a:t>
            </a:r>
            <a:r>
              <a:rPr lang="en-US" sz="3200" dirty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ED7D31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</a:p>
          <a:p>
            <a:pPr algn="ctr"/>
            <a:r>
              <a:rPr lang="bn-IN" sz="3200" dirty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দেলদুয়ার,টাঙ্গাইল। </a:t>
            </a:r>
            <a:endParaRPr lang="en-US" sz="3200" dirty="0">
              <a:solidFill>
                <a:srgbClr val="ED7D31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দেওয়ান রেজাউল হাসান</a:t>
            </a:r>
          </a:p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বারপাখীয়া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রথীন্দ্রপাড়া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</a:p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দেলদুয়ার,টাঙ্গাইল। 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BA79D38E-7EE0-4010-87CD-94D77034BCDE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6891913 w 9144000"/>
              <a:gd name="connsiteY0" fmla="*/ 2416071 h 6858000"/>
              <a:gd name="connsiteX1" fmla="*/ 4803820 w 9144000"/>
              <a:gd name="connsiteY1" fmla="*/ 4504164 h 6858000"/>
              <a:gd name="connsiteX2" fmla="*/ 6891913 w 9144000"/>
              <a:gd name="connsiteY2" fmla="*/ 6592257 h 6858000"/>
              <a:gd name="connsiteX3" fmla="*/ 8980006 w 9144000"/>
              <a:gd name="connsiteY3" fmla="*/ 4504164 h 6858000"/>
              <a:gd name="connsiteX4" fmla="*/ 6891913 w 9144000"/>
              <a:gd name="connsiteY4" fmla="*/ 2416071 h 6858000"/>
              <a:gd name="connsiteX5" fmla="*/ 2229667 w 9144000"/>
              <a:gd name="connsiteY5" fmla="*/ 2416071 h 6858000"/>
              <a:gd name="connsiteX6" fmla="*/ 141667 w 9144000"/>
              <a:gd name="connsiteY6" fmla="*/ 4504071 h 6858000"/>
              <a:gd name="connsiteX7" fmla="*/ 2229667 w 9144000"/>
              <a:gd name="connsiteY7" fmla="*/ 6592071 h 6858000"/>
              <a:gd name="connsiteX8" fmla="*/ 4317667 w 9144000"/>
              <a:gd name="connsiteY8" fmla="*/ 4504071 h 6858000"/>
              <a:gd name="connsiteX9" fmla="*/ 2229667 w 9144000"/>
              <a:gd name="connsiteY9" fmla="*/ 2416071 h 6858000"/>
              <a:gd name="connsiteX10" fmla="*/ 0 w 9144000"/>
              <a:gd name="connsiteY10" fmla="*/ 0 h 6858000"/>
              <a:gd name="connsiteX11" fmla="*/ 9144000 w 9144000"/>
              <a:gd name="connsiteY11" fmla="*/ 0 h 6858000"/>
              <a:gd name="connsiteX12" fmla="*/ 9144000 w 9144000"/>
              <a:gd name="connsiteY12" fmla="*/ 6858000 h 6858000"/>
              <a:gd name="connsiteX13" fmla="*/ 0 w 9144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6858000">
                <a:moveTo>
                  <a:pt x="6891913" y="2416071"/>
                </a:moveTo>
                <a:cubicBezTo>
                  <a:pt x="5738691" y="2416071"/>
                  <a:pt x="4803820" y="3350942"/>
                  <a:pt x="4803820" y="4504164"/>
                </a:cubicBezTo>
                <a:cubicBezTo>
                  <a:pt x="4803820" y="5657386"/>
                  <a:pt x="5738691" y="6592257"/>
                  <a:pt x="6891913" y="6592257"/>
                </a:cubicBezTo>
                <a:cubicBezTo>
                  <a:pt x="8045135" y="6592257"/>
                  <a:pt x="8980006" y="5657386"/>
                  <a:pt x="8980006" y="4504164"/>
                </a:cubicBezTo>
                <a:cubicBezTo>
                  <a:pt x="8980006" y="3350942"/>
                  <a:pt x="8045135" y="2416071"/>
                  <a:pt x="6891913" y="2416071"/>
                </a:cubicBezTo>
                <a:close/>
                <a:moveTo>
                  <a:pt x="2229667" y="2416071"/>
                </a:moveTo>
                <a:cubicBezTo>
                  <a:pt x="1076496" y="2416071"/>
                  <a:pt x="141667" y="3350900"/>
                  <a:pt x="141667" y="4504071"/>
                </a:cubicBezTo>
                <a:cubicBezTo>
                  <a:pt x="141667" y="5657242"/>
                  <a:pt x="1076496" y="6592071"/>
                  <a:pt x="2229667" y="6592071"/>
                </a:cubicBezTo>
                <a:cubicBezTo>
                  <a:pt x="3382838" y="6592071"/>
                  <a:pt x="4317667" y="5657242"/>
                  <a:pt x="4317667" y="4504071"/>
                </a:cubicBezTo>
                <a:cubicBezTo>
                  <a:pt x="4317667" y="3350900"/>
                  <a:pt x="3382838" y="2416071"/>
                  <a:pt x="2229667" y="241607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5A5A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A7A2F-92C1-4492-8609-1AF7EA5EFA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73" y="154251"/>
            <a:ext cx="1828368" cy="13712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DF9778-66E3-4109-92A3-C939978B7904}"/>
              </a:ext>
            </a:extLst>
          </p:cNvPr>
          <p:cNvSpPr txBox="1"/>
          <p:nvPr/>
        </p:nvSpPr>
        <p:spPr>
          <a:xfrm>
            <a:off x="6484376" y="1291834"/>
            <a:ext cx="37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sng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2D29C1-0D85-485B-B08A-38B0DBF04F99}"/>
              </a:ext>
            </a:extLst>
          </p:cNvPr>
          <p:cNvSpPr txBox="1"/>
          <p:nvPr/>
        </p:nvSpPr>
        <p:spPr>
          <a:xfrm>
            <a:off x="1998515" y="1291834"/>
            <a:ext cx="37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sng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EAF5E3F-4FBE-4929-887A-C940857C81C6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1608"/>
            </a:avLst>
          </a:prstGeom>
          <a:solidFill>
            <a:srgbClr val="ED7D31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65A1A-E0D6-4B9D-944F-A328412D5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36" y="6067426"/>
            <a:ext cx="1276350" cy="790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C742BA-5853-4866-B0A9-F15245AE6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50" y="6017091"/>
            <a:ext cx="1276350" cy="790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ED01C6-5F68-4013-B2BC-34AD3FE7D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38" y="5934284"/>
            <a:ext cx="1276350" cy="790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F0B427-AF31-4084-9A28-5FAA11047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58" y="2113317"/>
            <a:ext cx="1762125" cy="1009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324698-929A-47FB-8C3C-382CBDC1FB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664" y="411102"/>
            <a:ext cx="4762500" cy="2228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705792-57FE-4156-A9E7-F53157380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408" y="209509"/>
            <a:ext cx="1590675" cy="1000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08153A-A5F9-4C56-A29A-0D5ED31DD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776" y="137512"/>
            <a:ext cx="1590675" cy="1000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369B82-F3BE-4247-BFAD-96A9CB28D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2274">
            <a:off x="6444383" y="3806082"/>
            <a:ext cx="762000" cy="2647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CA44E8-16C0-4D34-A98F-8C8ED015D8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386" y="5388365"/>
            <a:ext cx="811228" cy="7393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9E536A-5D78-460D-8436-36996964E7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3173" y="5305454"/>
            <a:ext cx="1206889" cy="905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680EEB-EBAA-475C-95D2-B844475E6F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032" y="5331843"/>
            <a:ext cx="1112241" cy="8341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65158F-CE1E-45F7-8FD1-69533E8CF4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5562" flipH="1">
            <a:off x="4751523" y="3917943"/>
            <a:ext cx="95562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00069 -1.22037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61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0026 -1.22129 " pathEditMode="relative" rAng="0" ptsTypes="AA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610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1.4783 -0.02384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24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6F1AE0-8C5A-405A-B945-05C5E280C88B}"/>
              </a:ext>
            </a:extLst>
          </p:cNvPr>
          <p:cNvSpPr txBox="1"/>
          <p:nvPr/>
        </p:nvSpPr>
        <p:spPr>
          <a:xfrm>
            <a:off x="1511848" y="653938"/>
            <a:ext cx="943896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শোনাঃ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১.১.১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বাক্য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দ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য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বহ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ত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াংলা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্ণ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ি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নোযোগ</a:t>
            </a:r>
            <a:endParaRPr kumimoji="0" lang="bn-I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    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সহকারে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শুনবে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াখবে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১.২.১  ক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চ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ি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হ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ী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দ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নোযোগ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সহকারে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শুনবে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াখবে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 ক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চ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ি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য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ক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ত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দ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নোযোগ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সহকারে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শুনবে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াখবে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 ক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চ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ি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হ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ী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ক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চ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ি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য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ক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ত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দ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দ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ি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ে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ত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ৈরী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ক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য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শুনবে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ি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্দেশনা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অনুরোধ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শুনে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পালন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করবে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১.৩.২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প্রশ্ন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শুনে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বুঝতে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পারবে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C3677-DC84-4C1F-B808-9124ED131E7F}"/>
              </a:ext>
            </a:extLst>
          </p:cNvPr>
          <p:cNvSpPr txBox="1"/>
          <p:nvPr/>
        </p:nvSpPr>
        <p:spPr>
          <a:xfrm>
            <a:off x="4620127" y="304568"/>
            <a:ext cx="2871536" cy="1298377"/>
          </a:xfrm>
          <a:prstGeom prst="roundRect">
            <a:avLst>
              <a:gd name="adj" fmla="val 4285"/>
            </a:avLst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শিখনফলঃ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7081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AE33F-2D5B-4C62-9B95-BFBADE3A5E4B}"/>
              </a:ext>
            </a:extLst>
          </p:cNvPr>
          <p:cNvSpPr txBox="1"/>
          <p:nvPr/>
        </p:nvSpPr>
        <p:spPr>
          <a:xfrm>
            <a:off x="1259457" y="740202"/>
            <a:ext cx="99203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বলাঃ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১.১.১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বাক্য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দ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য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বহ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ত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াংলা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্ণ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ি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স্পষ্ট ও  শুদ্ধভাবে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        বলতে পারবে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১.২.১  ক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চ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ি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হ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ী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দ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স্পষ্টভাবে বলতে পারবে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 ক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চ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ি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য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ক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ত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দ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স্পষ্টভাবে বলতে পারবে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অনুরোধ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করতে পারবে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১.৩.২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প্রশ্ন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করতে ও উত্তর বলতে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পারবে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073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AE33F-2D5B-4C62-9B95-BFBADE3A5E4B}"/>
              </a:ext>
            </a:extLst>
          </p:cNvPr>
          <p:cNvSpPr txBox="1"/>
          <p:nvPr/>
        </p:nvSpPr>
        <p:spPr>
          <a:xfrm>
            <a:off x="869703" y="1528616"/>
            <a:ext cx="68744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পাঠঃ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9</a:t>
            </a: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স্বরবর্ণঃ </a:t>
            </a:r>
            <a:r>
              <a:rPr lang="en-US" sz="4800" noProof="0" dirty="0">
                <a:solidFill>
                  <a:prstClr val="black"/>
                </a:solidFill>
                <a:latin typeface="NikoshBAN"/>
                <a:cs typeface="NikoshBAN"/>
              </a:rPr>
              <a:t>উ</a:t>
            </a: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,</a:t>
            </a:r>
            <a:r>
              <a:rPr lang="en-US" sz="4800" dirty="0">
                <a:solidFill>
                  <a:prstClr val="black"/>
                </a:solidFill>
                <a:latin typeface="NikoshBAN"/>
                <a:cs typeface="NikoshBAN"/>
              </a:rPr>
              <a:t>ঊ</a:t>
            </a: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, শোনা, বলা </a:t>
            </a: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lvl="0" algn="ctr"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পাঠের শিরোনামঃ বর্ণ শিখিঃ </a:t>
            </a:r>
            <a:r>
              <a:rPr lang="en-US" sz="4800" dirty="0">
                <a:solidFill>
                  <a:prstClr val="black"/>
                </a:solidFill>
              </a:rPr>
              <a:t>উ</a:t>
            </a:r>
            <a:r>
              <a:rPr lang="bn-IN" sz="4800" dirty="0">
                <a:solidFill>
                  <a:prstClr val="black"/>
                </a:solidFill>
              </a:rPr>
              <a:t>,</a:t>
            </a:r>
            <a:r>
              <a:rPr lang="en-US" sz="4800" dirty="0">
                <a:solidFill>
                  <a:prstClr val="black"/>
                </a:solidFill>
              </a:rPr>
              <a:t>ঊ</a:t>
            </a:r>
            <a:r>
              <a:rPr lang="bn-IN" sz="4800" dirty="0">
                <a:solidFill>
                  <a:prstClr val="black"/>
                </a:solidFill>
              </a:rPr>
              <a:t>, (</a:t>
            </a: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পৃষ্ঠা-১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৩</a:t>
            </a: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29A98-E1C5-44FC-A4E9-1B56A6F3AF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8467" y="1350624"/>
            <a:ext cx="2859559" cy="38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529A98-E1C5-44FC-A4E9-1B56A6F3AF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9299" y="3429000"/>
            <a:ext cx="6753401" cy="2234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85FD3E-B485-4728-A6EE-E9899B97D18F}"/>
              </a:ext>
            </a:extLst>
          </p:cNvPr>
          <p:cNvSpPr txBox="1"/>
          <p:nvPr/>
        </p:nvSpPr>
        <p:spPr>
          <a:xfrm>
            <a:off x="4054099" y="381633"/>
            <a:ext cx="476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solidFill>
                  <a:srgbClr val="002060"/>
                </a:solidFill>
              </a:rPr>
              <a:t>এসো আমরা একটি গল্প শুনি- </a:t>
            </a:r>
            <a:endParaRPr lang="en-US" sz="3600" b="1" u="sng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9EDF3-71A7-47DC-BB98-F35361F194CB}"/>
              </a:ext>
            </a:extLst>
          </p:cNvPr>
          <p:cNvSpPr txBox="1"/>
          <p:nvPr/>
        </p:nvSpPr>
        <p:spPr>
          <a:xfrm>
            <a:off x="4177695" y="5663821"/>
            <a:ext cx="4761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2060"/>
                </a:solidFill>
                <a:highlight>
                  <a:srgbClr val="FFFF00"/>
                </a:highlight>
              </a:rPr>
              <a:t>উট চলে উষা কালে।</a:t>
            </a:r>
            <a:endParaRPr lang="en-US" sz="5400" b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2D2265-9ECA-4B27-8112-6C2C499710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9298" y="1027964"/>
            <a:ext cx="6753402" cy="240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C3C84BF-90DD-4753-BF2C-8DD1D73DE3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013" y="465514"/>
            <a:ext cx="3376208" cy="45522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D22F48-A06F-4626-9A45-BED96EFE6AAF}"/>
              </a:ext>
            </a:extLst>
          </p:cNvPr>
          <p:cNvSpPr txBox="1"/>
          <p:nvPr/>
        </p:nvSpPr>
        <p:spPr>
          <a:xfrm>
            <a:off x="3915158" y="5017720"/>
            <a:ext cx="5045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2060"/>
                </a:solidFill>
              </a:rPr>
              <a:t>আমাদের দেশ থেকে অনেক দুরের এক দেশ। 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6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05821B-A68D-45A1-9344-E171B93C6957}"/>
              </a:ext>
            </a:extLst>
          </p:cNvPr>
          <p:cNvSpPr txBox="1"/>
          <p:nvPr/>
        </p:nvSpPr>
        <p:spPr>
          <a:xfrm>
            <a:off x="4540290" y="5723930"/>
            <a:ext cx="3940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</a:rPr>
              <a:t>তার নাম আরবদেশ। 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0D9400-7771-4AA4-8F07-FA6EB45F9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195" y="364629"/>
            <a:ext cx="5857082" cy="528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1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550</Words>
  <Application>Microsoft Office PowerPoint</Application>
  <PresentationFormat>Widescreen</PresentationFormat>
  <Paragraphs>113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NikoshBAN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drezaul hassan</dc:creator>
  <cp:lastModifiedBy>drezaul hassan</cp:lastModifiedBy>
  <cp:revision>84</cp:revision>
  <dcterms:created xsi:type="dcterms:W3CDTF">2019-08-22T12:13:22Z</dcterms:created>
  <dcterms:modified xsi:type="dcterms:W3CDTF">2019-10-11T17:15:59Z</dcterms:modified>
</cp:coreProperties>
</file>