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2"/>
  </p:notesMasterIdLst>
  <p:sldIdLst>
    <p:sldId id="272" r:id="rId2"/>
    <p:sldId id="286" r:id="rId3"/>
    <p:sldId id="274" r:id="rId4"/>
    <p:sldId id="257" r:id="rId5"/>
    <p:sldId id="260" r:id="rId6"/>
    <p:sldId id="261" r:id="rId7"/>
    <p:sldId id="277" r:id="rId8"/>
    <p:sldId id="275" r:id="rId9"/>
    <p:sldId id="262" r:id="rId10"/>
    <p:sldId id="276" r:id="rId11"/>
    <p:sldId id="259" r:id="rId12"/>
    <p:sldId id="265" r:id="rId13"/>
    <p:sldId id="266" r:id="rId14"/>
    <p:sldId id="278" r:id="rId15"/>
    <p:sldId id="280" r:id="rId16"/>
    <p:sldId id="281" r:id="rId17"/>
    <p:sldId id="268" r:id="rId18"/>
    <p:sldId id="283" r:id="rId19"/>
    <p:sldId id="285" r:id="rId20"/>
    <p:sldId id="269" r:id="rId21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0" autoAdjust="0"/>
    <p:restoredTop sz="94503" autoAdjust="0"/>
  </p:normalViewPr>
  <p:slideViewPr>
    <p:cSldViewPr>
      <p:cViewPr>
        <p:scale>
          <a:sx n="60" d="100"/>
          <a:sy n="60" d="100"/>
        </p:scale>
        <p:origin x="-1800" y="-6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7EB6A-3C10-461E-8121-C89EE8A50D49}" type="datetimeFigureOut">
              <a:rPr lang="en-US" smtClean="0"/>
              <a:pPr/>
              <a:t>10/08/2019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897D1-9677-4C7F-B8A2-4DBB6C8D7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6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897D1-9677-4C7F-B8A2-4DBB6C8D7D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8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897D1-9677-4C7F-B8A2-4DBB6C8D7DB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897D1-9677-4C7F-B8A2-4DBB6C8D7D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97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897D1-9677-4C7F-B8A2-4DBB6C8D7D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09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10/08/2019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10/08/2019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10/08/2019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10/08/2019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10/08/2019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10/08/2019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165622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10/08/2019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PMP15qDSE8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8036"/>
            <a:ext cx="32004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97"/>
          <a:stretch/>
        </p:blipFill>
        <p:spPr>
          <a:xfrm rot="16200000">
            <a:off x="3619844" y="-401636"/>
            <a:ext cx="5122525" cy="5925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506894" y="4079948"/>
            <a:ext cx="2670175" cy="1108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1" y="4079949"/>
            <a:ext cx="2670175" cy="1129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0" y="-6594"/>
            <a:ext cx="4876800" cy="146492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0" cap="none" spc="0" normalizeH="0" baseline="0" noProof="0" dirty="0" smtClean="0">
                <a:ln>
                  <a:solidFill>
                    <a:srgbClr val="E3DED1">
                      <a:lumMod val="75000"/>
                    </a:srgbClr>
                  </a:solidFill>
                </a:ln>
                <a:solidFill>
                  <a:srgbClr val="7030A0"/>
                </a:solidFill>
                <a:effectLst>
                  <a:glow rad="228600">
                    <a:srgbClr val="604878">
                      <a:satMod val="175000"/>
                      <a:alpha val="40000"/>
                    </a:srgbClr>
                  </a:glow>
                </a:effectLst>
                <a:uLnTx/>
                <a:uFillTx/>
                <a:latin typeface="Kalpurush" pitchFamily="2" charset="0"/>
                <a:cs typeface="Kalpurush" pitchFamily="2" charset="0"/>
              </a:rPr>
              <a:t>স্বাগতম</a:t>
            </a:r>
            <a:r>
              <a:rPr kumimoji="0" lang="bn-BD" sz="6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alpurush" pitchFamily="2" charset="0"/>
                <a:cs typeface="Kalpurush" pitchFamily="2" charset="0"/>
              </a:rPr>
              <a:t>   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6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657106" y="209550"/>
            <a:ext cx="3572494" cy="2457450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loud Callout 2"/>
          <p:cNvSpPr/>
          <p:nvPr/>
        </p:nvSpPr>
        <p:spPr>
          <a:xfrm rot="19926641">
            <a:off x="188208" y="240764"/>
            <a:ext cx="2177439" cy="1671177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কোকিল</a:t>
            </a:r>
            <a:endParaRPr lang="en-US" sz="32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5157" y="3181350"/>
            <a:ext cx="7086600" cy="1828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bn-IN" sz="24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এদের গায়ের রঙ কাল।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IN" sz="24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এদের  ঠোঁট সবুজ ও বাঁকানো।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IN" sz="24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কোকিলের কুউ-উ-উ, কুউ-উ-উ দাক ঠিক গানের মতো মিষ্টি।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IN" sz="24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এরা বসন্তকালে ডাকে।</a:t>
            </a:r>
            <a:endParaRPr lang="en-US" sz="24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24000" y="1915065"/>
            <a:ext cx="609600" cy="1228186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67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905000" y="285750"/>
            <a:ext cx="5257800" cy="1143000"/>
          </a:xfrm>
          <a:prstGeom prst="flowChartTerminator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পাঠ শিরোনাম </a:t>
            </a:r>
            <a:endParaRPr lang="en-US" sz="6600" b="1" dirty="0">
              <a:solidFill>
                <a:srgbClr val="0070C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Flowchart: Document 2"/>
          <p:cNvSpPr/>
          <p:nvPr/>
        </p:nvSpPr>
        <p:spPr>
          <a:xfrm>
            <a:off x="685800" y="1885950"/>
            <a:ext cx="8001000" cy="3086100"/>
          </a:xfrm>
          <a:prstGeom prst="flowChartDocumen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u="sng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পাখিদের কথা</a:t>
            </a:r>
          </a:p>
          <a:p>
            <a:pPr algn="ctr"/>
            <a:r>
              <a:rPr lang="bn-BD" sz="54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</a:t>
            </a:r>
            <a:r>
              <a:rPr lang="bn-BD" sz="5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(রোজ সকালে .......</a:t>
            </a:r>
            <a:r>
              <a:rPr lang="bn-IN" sz="5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পাখি</a:t>
            </a:r>
            <a:r>
              <a:rPr lang="bn-BD" sz="5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।) </a:t>
            </a:r>
            <a:endParaRPr lang="en-US" sz="54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ata 3"/>
          <p:cNvSpPr/>
          <p:nvPr/>
        </p:nvSpPr>
        <p:spPr>
          <a:xfrm>
            <a:off x="1295400" y="171450"/>
            <a:ext cx="7391400" cy="1657350"/>
          </a:xfrm>
          <a:prstGeom prst="flowChartInputOutpu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i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সবাই</a:t>
            </a:r>
            <a:r>
              <a:rPr lang="en-US" sz="4000" b="1" i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4000" b="1" i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বইয়ের ৫২ পৃষ্ঠা খোল।</a:t>
            </a:r>
            <a:r>
              <a:rPr lang="bn-BD" sz="4800" b="1" i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4000" b="1" i="1" dirty="0">
              <a:solidFill>
                <a:srgbClr val="0070C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5" name="Picture 4" descr="138_large_amar-bangla-boi-class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173" y="2015346"/>
            <a:ext cx="2300357" cy="299480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gular Pentagon 2"/>
          <p:cNvSpPr/>
          <p:nvPr/>
        </p:nvSpPr>
        <p:spPr>
          <a:xfrm>
            <a:off x="609600" y="1085850"/>
            <a:ext cx="2133600" cy="914400"/>
          </a:xfrm>
          <a:prstGeom prst="pentag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দল ১</a:t>
            </a:r>
            <a:r>
              <a:rPr lang="bn-BD" sz="32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Regular Pentagon 3"/>
          <p:cNvSpPr/>
          <p:nvPr/>
        </p:nvSpPr>
        <p:spPr>
          <a:xfrm>
            <a:off x="3695699" y="1200150"/>
            <a:ext cx="2133600" cy="914400"/>
          </a:xfrm>
          <a:prstGeom prst="pentag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দল</a:t>
            </a:r>
            <a:r>
              <a:rPr lang="en-US" sz="4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4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২</a:t>
            </a:r>
            <a:endParaRPr lang="en-US" sz="40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Regular Pentagon 4"/>
          <p:cNvSpPr/>
          <p:nvPr/>
        </p:nvSpPr>
        <p:spPr>
          <a:xfrm>
            <a:off x="6705600" y="1200150"/>
            <a:ext cx="2133600" cy="914400"/>
          </a:xfrm>
          <a:prstGeom prst="pentagon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দল</a:t>
            </a:r>
            <a:r>
              <a:rPr lang="en-US" sz="40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৩</a:t>
            </a:r>
            <a:endParaRPr lang="en-US" sz="40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42128" y="1807302"/>
            <a:ext cx="5212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7200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7200" dirty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Vertical Scroll 10"/>
          <p:cNvSpPr/>
          <p:nvPr/>
        </p:nvSpPr>
        <p:spPr>
          <a:xfrm>
            <a:off x="0" y="2233247"/>
            <a:ext cx="3200400" cy="2857500"/>
          </a:xfrm>
          <a:prstGeom prst="verticalScroll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দোয়েল পাখি নিয়ে দুটি বাক্য লিখ</a:t>
            </a:r>
            <a:r>
              <a:rPr lang="bn-BD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2819401" y="2273600"/>
            <a:ext cx="3428999" cy="2743200"/>
          </a:xfrm>
          <a:prstGeom prst="verticalScroll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কাক পাখি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 </a:t>
            </a:r>
            <a:r>
              <a:rPr lang="bn-IN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নিয়ে </a:t>
            </a:r>
            <a:r>
              <a:rPr lang="bn-IN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দুটি </a:t>
            </a:r>
            <a:r>
              <a:rPr lang="bn-IN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বাক্য লিখ</a:t>
            </a:r>
            <a:r>
              <a:rPr lang="bn-BD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6" name="Vertical Scroll 15"/>
          <p:cNvSpPr/>
          <p:nvPr/>
        </p:nvSpPr>
        <p:spPr>
          <a:xfrm>
            <a:off x="5943601" y="2257425"/>
            <a:ext cx="3347247" cy="2716823"/>
          </a:xfrm>
          <a:prstGeom prst="verticalScroll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 </a:t>
            </a:r>
            <a:r>
              <a:rPr lang="bn-IN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ময়না পাখি </a:t>
            </a:r>
            <a:endParaRPr lang="en-US" sz="3600" b="1" dirty="0" smtClean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নিয়ে দুটি বাক্য লিখ </a:t>
            </a:r>
            <a:r>
              <a:rPr lang="bn-BD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।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</a:t>
            </a:r>
            <a:endParaRPr lang="en-US" sz="36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1676401" y="114300"/>
            <a:ext cx="6095999" cy="98287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6585CF">
                    <a:lumMod val="50000"/>
                  </a:srgbClr>
                </a:solidFill>
                <a:latin typeface="Kalpurush" pitchFamily="2" charset="0"/>
                <a:cs typeface="Kalpurush" pitchFamily="2" charset="0"/>
              </a:rPr>
              <a:t>দলীয় </a:t>
            </a:r>
            <a:r>
              <a:rPr lang="bn-BD" sz="4400" b="1" dirty="0">
                <a:solidFill>
                  <a:srgbClr val="6585CF">
                    <a:lumMod val="50000"/>
                  </a:srgbClr>
                </a:solidFill>
                <a:latin typeface="Kalpurush" pitchFamily="2" charset="0"/>
                <a:cs typeface="Kalpurush" pitchFamily="2" charset="0"/>
              </a:rPr>
              <a:t>কাজ</a:t>
            </a:r>
            <a:endParaRPr lang="en-US" sz="44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 animBg="1"/>
      <p:bldP spid="13" grpId="0" animBg="1"/>
      <p:bldP spid="1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247699" y="-18331"/>
            <a:ext cx="6702980" cy="1365489"/>
          </a:xfrm>
          <a:prstGeom prst="leftRightArrow">
            <a:avLst>
              <a:gd name="adj1" fmla="val 50000"/>
              <a:gd name="adj2" fmla="val 49016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accent4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উত্তর-</a:t>
            </a:r>
            <a:r>
              <a:rPr lang="bn-BD" sz="7200" b="1" dirty="0" smtClean="0">
                <a:solidFill>
                  <a:schemeClr val="accent4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7200" b="1" dirty="0">
              <a:solidFill>
                <a:schemeClr val="accent4">
                  <a:lumMod val="50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Regular Pentagon 2"/>
          <p:cNvSpPr/>
          <p:nvPr/>
        </p:nvSpPr>
        <p:spPr>
          <a:xfrm>
            <a:off x="609600" y="1251189"/>
            <a:ext cx="2133600" cy="914400"/>
          </a:xfrm>
          <a:prstGeom prst="pentag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দল ১</a:t>
            </a:r>
            <a:r>
              <a:rPr lang="bn-BD" sz="4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Regular Pentagon 3"/>
          <p:cNvSpPr/>
          <p:nvPr/>
        </p:nvSpPr>
        <p:spPr>
          <a:xfrm>
            <a:off x="3720955" y="1236093"/>
            <a:ext cx="2133600" cy="914400"/>
          </a:xfrm>
          <a:prstGeom prst="pentagon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দল</a:t>
            </a:r>
            <a:r>
              <a:rPr lang="en-US" sz="4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4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২</a:t>
            </a:r>
            <a:endParaRPr lang="en-US" sz="40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Regular Pentagon 4"/>
          <p:cNvSpPr/>
          <p:nvPr/>
        </p:nvSpPr>
        <p:spPr>
          <a:xfrm>
            <a:off x="6858000" y="1321045"/>
            <a:ext cx="2133600" cy="914400"/>
          </a:xfrm>
          <a:prstGeom prst="pentagon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দল</a:t>
            </a:r>
            <a:r>
              <a:rPr lang="en-US" sz="4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4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৩</a:t>
            </a:r>
            <a:endParaRPr lang="en-US" sz="40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0" y="2233247"/>
            <a:ext cx="3200400" cy="2857500"/>
          </a:xfrm>
          <a:prstGeom prst="verticalScroll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bn-IN" sz="2400" dirty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24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আমাদের জাতীয়  পাখির নাম দোয়েল।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bn-IN" sz="24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এরা কুউ-উ-উ সুরে ডাকে।</a:t>
            </a:r>
            <a:endParaRPr lang="en-US" sz="2400" b="1" dirty="0">
              <a:solidFill>
                <a:srgbClr val="0070C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3226965" y="2298844"/>
            <a:ext cx="3121580" cy="2743200"/>
          </a:xfrm>
          <a:prstGeom prst="verticalScroll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ctr">
              <a:buFont typeface="Arial" pitchFamily="34" charset="0"/>
              <a:buChar char="•"/>
            </a:pPr>
            <a:r>
              <a:rPr lang="bn-IN" sz="24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কাক কা কা করে ডাকে।</a:t>
            </a:r>
          </a:p>
          <a:p>
            <a:pPr marL="285750" lvl="0" indent="-285750" algn="ctr">
              <a:buFont typeface="Arial" pitchFamily="34" charset="0"/>
              <a:buChar char="•"/>
            </a:pPr>
            <a:r>
              <a:rPr lang="bn-IN" sz="24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এরা ঝাঁক বেঁধে চলে।</a:t>
            </a:r>
            <a:endParaRPr lang="en-US" sz="24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6193404" y="2318626"/>
            <a:ext cx="3048000" cy="2571750"/>
          </a:xfrm>
          <a:prstGeom prst="verticalScroll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bn-IN" sz="2400" b="1" dirty="0" smtClean="0">
              <a:latin typeface="Kalpurush" pitchFamily="2" charset="0"/>
              <a:cs typeface="Kalpurush" pitchFamily="2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bn-IN" sz="2400" b="1" dirty="0" smtClean="0">
                <a:latin typeface="Kalpurush" pitchFamily="2" charset="0"/>
                <a:cs typeface="Kalpurush" pitchFamily="2" charset="0"/>
              </a:rPr>
              <a:t>ময়না মিষ্টি সুরে গান করতে পারে।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bn-IN" sz="2400" b="1" dirty="0" smtClean="0">
                <a:latin typeface="Kalpurush" pitchFamily="2" charset="0"/>
                <a:cs typeface="Kalpurush" pitchFamily="2" charset="0"/>
              </a:rPr>
              <a:t>ময়নার চোখের নিচে ও মাথার পেছন দিকে হলুদ চওড়া রেখা টানা।</a:t>
            </a:r>
          </a:p>
          <a:p>
            <a:pPr algn="ctr"/>
            <a:r>
              <a:rPr lang="bn-IN" sz="2400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870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990600" y="742950"/>
            <a:ext cx="7620000" cy="3086100"/>
          </a:xfrm>
          <a:prstGeom prst="flowChartPunchedTap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115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মূল্যায়ন </a:t>
            </a:r>
            <a:r>
              <a:rPr lang="bn-BD" sz="2800" dirty="0" smtClean="0">
                <a:solidFill>
                  <a:prstClr val="black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84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371600" y="114300"/>
            <a:ext cx="6629400" cy="1257300"/>
          </a:xfrm>
          <a:prstGeom prst="flowChartPunchedTape">
            <a:avLst/>
          </a:prstGeom>
          <a:gradFill rotWithShape="1">
            <a:gsLst>
              <a:gs pos="0">
                <a:srgbClr val="CF543F">
                  <a:tint val="1000"/>
                  <a:satMod val="100000"/>
                </a:srgbClr>
              </a:gs>
              <a:gs pos="68000">
                <a:srgbClr val="CF543F">
                  <a:tint val="77000"/>
                  <a:satMod val="100000"/>
                </a:srgbClr>
              </a:gs>
              <a:gs pos="81000">
                <a:srgbClr val="CF543F">
                  <a:tint val="79000"/>
                  <a:satMod val="100000"/>
                </a:srgbClr>
              </a:gs>
              <a:gs pos="86000">
                <a:srgbClr val="CF543F">
                  <a:tint val="73000"/>
                  <a:satMod val="100000"/>
                </a:srgbClr>
              </a:gs>
              <a:gs pos="100000">
                <a:srgbClr val="CF543F">
                  <a:tint val="35000"/>
                  <a:satMod val="100000"/>
                </a:srgbClr>
              </a:gs>
            </a:gsLst>
            <a:lin ang="5400000" scaled="0"/>
          </a:gradFill>
          <a:ln w="571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200" kern="0" dirty="0" smtClean="0">
                <a:solidFill>
                  <a:sysClr val="windowText" lastClr="000000"/>
                </a:solidFill>
                <a:latin typeface="Kalpurush" pitchFamily="2" charset="0"/>
                <a:cs typeface="Kalpurush" pitchFamily="2" charset="0"/>
              </a:rPr>
              <a:t>উপযুক্ত শব্দ বসিয়ে শূন্যস্থান পূরণ করো।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500" y="1690777"/>
            <a:ext cx="7467600" cy="31432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Arial" pitchFamily="34" charset="0"/>
              <a:buChar char="•"/>
            </a:pPr>
            <a:r>
              <a:rPr lang="bn-IN" sz="40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কোকিল</a:t>
            </a:r>
            <a:r>
              <a:rPr lang="en-US" sz="40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…..…</a:t>
            </a:r>
            <a:r>
              <a:rPr lang="bn-IN" sz="40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...কালে ডাকে ।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bn-IN" sz="40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...........মানুষের কথা নকল করতে পারে।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bn-IN" sz="40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...........</a:t>
            </a:r>
            <a:r>
              <a:rPr lang="en-US" sz="40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..</a:t>
            </a:r>
            <a:r>
              <a:rPr lang="bn-IN" sz="40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নরম সুরে শিস দেয়।</a:t>
            </a:r>
            <a:endParaRPr lang="en-US" sz="40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95600" y="2038350"/>
            <a:ext cx="14478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বসন্ত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5400" y="2647950"/>
            <a:ext cx="1828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ময়না</a:t>
            </a:r>
            <a:endParaRPr lang="en-US" sz="40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3848100"/>
            <a:ext cx="1562100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দোয়েল</a:t>
            </a:r>
            <a:endParaRPr lang="en-US" sz="40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97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1371600" y="0"/>
            <a:ext cx="6324600" cy="1657350"/>
          </a:xfrm>
          <a:prstGeom prst="star7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বাড়ির  কাজ</a:t>
            </a:r>
            <a:r>
              <a:rPr lang="bn-BD" sz="6000" b="1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6000" b="1" dirty="0">
              <a:solidFill>
                <a:srgbClr val="00B0F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381000" y="1771650"/>
            <a:ext cx="8458200" cy="3086100"/>
          </a:xfrm>
          <a:prstGeom prst="flowChartPunchedTap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তোমাদের আশেপাশে দেখা কয়েকটি পরিচিতি পাখির নাম লিখে আনবে। </a:t>
            </a:r>
            <a:endParaRPr lang="en-US" sz="48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46367"/>
            <a:ext cx="8763001" cy="4972051"/>
            <a:chOff x="152400" y="46367"/>
            <a:chExt cx="8763001" cy="497205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400" y="46367"/>
              <a:ext cx="8763001" cy="49720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58001" y="171450"/>
              <a:ext cx="1908175" cy="18930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82" y="1793217"/>
              <a:ext cx="1908175" cy="18930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1" y="3125324"/>
              <a:ext cx="1908175" cy="18930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1" y="1714500"/>
              <a:ext cx="1908175" cy="18930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05001" y="2457979"/>
              <a:ext cx="1868759" cy="13346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0687" y="3543301"/>
              <a:ext cx="1865313" cy="13346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581" b="-6725"/>
            <a:stretch/>
          </p:blipFill>
          <p:spPr bwMode="auto">
            <a:xfrm flipH="1">
              <a:off x="7159926" y="3404525"/>
              <a:ext cx="1755475" cy="13346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876" y="189781"/>
            <a:ext cx="4419601" cy="1200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37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819150"/>
            <a:ext cx="8915400" cy="4267200"/>
            <a:chOff x="146572" y="85076"/>
            <a:chExt cx="9406975" cy="5833522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5515" y="3506200"/>
              <a:ext cx="1600200" cy="1674401"/>
            </a:xfrm>
            <a:prstGeom prst="flowChartProcess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926012" y="833648"/>
              <a:ext cx="4629150" cy="3203575"/>
            </a:xfrm>
            <a:prstGeom prst="flowChartProcess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32" y="3943351"/>
              <a:ext cx="2616200" cy="1975247"/>
            </a:xfrm>
            <a:prstGeom prst="flowChartProcess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182" y="85076"/>
              <a:ext cx="1652587" cy="1403204"/>
            </a:xfrm>
            <a:prstGeom prst="flowChartProcess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037" y="968113"/>
              <a:ext cx="1444625" cy="1083469"/>
            </a:xfrm>
            <a:prstGeom prst="flowChartProcess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0847" y="1943100"/>
              <a:ext cx="1454868" cy="1778794"/>
            </a:xfrm>
            <a:prstGeom prst="flowChartProcess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3215933"/>
              <a:ext cx="2377743" cy="1893094"/>
            </a:xfrm>
            <a:prstGeom prst="flowChartProcess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1591601"/>
              <a:ext cx="2363367" cy="1893094"/>
            </a:xfrm>
            <a:prstGeom prst="flowChartProcess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1" y="2966442"/>
              <a:ext cx="2057399" cy="1376959"/>
            </a:xfrm>
            <a:prstGeom prst="flowChartProcess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5065" y="1591600"/>
              <a:ext cx="2712767" cy="1723100"/>
            </a:xfrm>
            <a:prstGeom prst="flowChartProcess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411" y="948927"/>
              <a:ext cx="1444625" cy="1078706"/>
            </a:xfrm>
            <a:prstGeom prst="flowChartProcess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46359">
              <a:off x="162115" y="111992"/>
              <a:ext cx="1652587" cy="1545431"/>
            </a:xfrm>
            <a:prstGeom prst="flowChartProcess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1360" y="968113"/>
              <a:ext cx="1444625" cy="1083469"/>
            </a:xfrm>
            <a:prstGeom prst="flowChartProcess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567" y="1049866"/>
              <a:ext cx="1438275" cy="1083469"/>
            </a:xfrm>
            <a:prstGeom prst="flowChartProcess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162" y="3886201"/>
              <a:ext cx="2616200" cy="1975247"/>
            </a:xfrm>
            <a:prstGeom prst="flowChartProcess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3862377"/>
              <a:ext cx="2616200" cy="1975247"/>
            </a:xfrm>
            <a:prstGeom prst="flowChartProcess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233959" y="841197"/>
              <a:ext cx="4629150" cy="3203575"/>
            </a:xfrm>
            <a:prstGeom prst="flowChartProcess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1129" y="92625"/>
              <a:ext cx="1652587" cy="1403204"/>
            </a:xfrm>
            <a:prstGeom prst="flowChartProcess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984" y="975662"/>
              <a:ext cx="1444625" cy="1083469"/>
            </a:xfrm>
            <a:prstGeom prst="flowChartProcess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72" y="3223482"/>
              <a:ext cx="2377743" cy="1893094"/>
            </a:xfrm>
            <a:prstGeom prst="flowChartProcess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8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115" y="1599150"/>
              <a:ext cx="2363367" cy="1893094"/>
            </a:xfrm>
            <a:prstGeom prst="flowChartProcess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9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948" y="2973990"/>
              <a:ext cx="2057399" cy="1376959"/>
            </a:xfrm>
            <a:prstGeom prst="flowChartProcess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0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012" y="1599149"/>
              <a:ext cx="2712767" cy="1723100"/>
            </a:xfrm>
            <a:prstGeom prst="flowChartProcess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2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46359">
              <a:off x="470062" y="119541"/>
              <a:ext cx="1652587" cy="1545431"/>
            </a:xfrm>
            <a:prstGeom prst="flowChartProcess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13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307" y="975662"/>
              <a:ext cx="1444625" cy="1083469"/>
            </a:xfrm>
            <a:prstGeom prst="flowChartProcess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514" y="1057415"/>
              <a:ext cx="1438275" cy="1083469"/>
            </a:xfrm>
            <a:prstGeom prst="flowChartProcess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1109" y="3893749"/>
              <a:ext cx="2616200" cy="1975247"/>
            </a:xfrm>
            <a:prstGeom prst="flowChartProcess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7347" y="3869926"/>
              <a:ext cx="2616200" cy="1975247"/>
            </a:xfrm>
            <a:prstGeom prst="flowChartProcess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95400" y="135729"/>
            <a:ext cx="3927828" cy="1674021"/>
          </a:xfrm>
          <a:prstGeom prst="horizontalScroll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68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2248585"/>
            <a:ext cx="612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https://www.youtube.com/watch?v=KPMP15qDSE8</a:t>
            </a:r>
            <a:endParaRPr lang="en-US" dirty="0"/>
          </a:p>
        </p:txBody>
      </p:sp>
      <p:sp>
        <p:nvSpPr>
          <p:cNvPr id="7" name="TextBox 2"/>
          <p:cNvSpPr txBox="1"/>
          <p:nvPr/>
        </p:nvSpPr>
        <p:spPr>
          <a:xfrm>
            <a:off x="165257" y="438150"/>
            <a:ext cx="8813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এবার আমরা সবাই একটা ভিডিও দেখব।</a:t>
            </a:r>
            <a:endParaRPr lang="bn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33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autiful-Scener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24005"/>
            <a:ext cx="8915400" cy="4883924"/>
          </a:xfrm>
          <a:prstGeom prst="rect">
            <a:avLst/>
          </a:prstGeom>
          <a:ln w="76200">
            <a:solidFill>
              <a:srgbClr val="00B050"/>
            </a:solidFill>
            <a:prstDash val="sysDot"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2088" y="2744031"/>
            <a:ext cx="3209988" cy="2266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905001" y="272810"/>
            <a:ext cx="4974265" cy="1663914"/>
          </a:xfrm>
          <a:prstGeom prst="cloud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ধন্যবাদ</a:t>
            </a:r>
            <a:endParaRPr lang="en-US" sz="80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nip Same Side Corner Rectangle 4"/>
          <p:cNvSpPr/>
          <p:nvPr/>
        </p:nvSpPr>
        <p:spPr>
          <a:xfrm>
            <a:off x="1219200" y="590550"/>
            <a:ext cx="4953000" cy="914400"/>
          </a:xfrm>
          <a:prstGeom prst="snip2Same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u="none" strike="noStrike" kern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Kalpurush" pitchFamily="2" charset="0"/>
                <a:cs typeface="Kalpurush" pitchFamily="2" charset="0"/>
              </a:rPr>
              <a:t>শিক্ষক পরিচিতি</a:t>
            </a:r>
            <a:r>
              <a:rPr kumimoji="0" lang="bn-BD" sz="2000" b="1" u="none" strike="noStrike" kern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Kalpurush" pitchFamily="2" charset="0"/>
                <a:cs typeface="Kalpurush" pitchFamily="2" charset="0"/>
              </a:rPr>
              <a:t> </a:t>
            </a:r>
            <a:endParaRPr kumimoji="0" lang="en-US" sz="2000" b="1" u="none" strike="noStrike" kern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219200" y="1885950"/>
            <a:ext cx="7162800" cy="2914650"/>
          </a:xfrm>
          <a:prstGeom prst="horizontalScroll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400" b="1" i="1" kern="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মোহাম্মদ মাহাবুবুল আলম</a:t>
            </a:r>
            <a:endParaRPr lang="bn-IN" sz="2400" b="1" i="1" kern="0" dirty="0" smtClean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lpurush" pitchFamily="2" charset="0"/>
                <a:cs typeface="Kalpurush" pitchFamily="2" charset="0"/>
              </a:rPr>
              <a:t>সহকারী</a:t>
            </a:r>
            <a:r>
              <a:rPr kumimoji="0" lang="bn-IN" sz="2400" b="1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lpurush" pitchFamily="2" charset="0"/>
                <a:cs typeface="Kalpurush" pitchFamily="2" charset="0"/>
              </a:rPr>
              <a:t> শিক্ষক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400" b="1" i="1" kern="0" baseline="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সরাইপাড়া হাজী</a:t>
            </a:r>
            <a:r>
              <a:rPr lang="bn-BD" sz="2400" b="1" i="1" kern="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আব্দুল আলী </a:t>
            </a:r>
            <a:r>
              <a:rPr lang="bn-IN" sz="2400" b="1" i="1" kern="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সরকারি প্রাথমিক বিদ্যালয়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lpurush" pitchFamily="2" charset="0"/>
                <a:cs typeface="Kalpurush" pitchFamily="2" charset="0"/>
              </a:rPr>
              <a:t>পাহাড়তলী</a:t>
            </a:r>
            <a:r>
              <a:rPr kumimoji="0" lang="bn-IN" sz="2400" b="1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lpurush" pitchFamily="2" charset="0"/>
                <a:cs typeface="Kalpurush" pitchFamily="2" charset="0"/>
              </a:rPr>
              <a:t>, চট্টগ্রাম</a:t>
            </a:r>
            <a:r>
              <a:rPr kumimoji="0" lang="bn-BD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lpurush" pitchFamily="2" charset="0"/>
                <a:cs typeface="Kalpurush" pitchFamily="2" charset="0"/>
              </a:rPr>
              <a:t> </a:t>
            </a:r>
            <a:r>
              <a:rPr kumimoji="0" lang="bn-BD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lpurush" pitchFamily="2" charset="0"/>
                <a:cs typeface="Kalpurush" pitchFamily="2" charset="0"/>
              </a:rPr>
              <a:t> 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361950"/>
            <a:ext cx="1411924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215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Callout 13"/>
          <p:cNvSpPr/>
          <p:nvPr/>
        </p:nvSpPr>
        <p:spPr>
          <a:xfrm>
            <a:off x="1676400" y="0"/>
            <a:ext cx="4953000" cy="1143000"/>
          </a:xfrm>
          <a:prstGeom prst="cloudCallou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পাঠ পরিচিতি </a:t>
            </a:r>
            <a:endParaRPr lang="en-US" sz="4800" b="1" dirty="0">
              <a:solidFill>
                <a:srgbClr val="7030A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9844" y="2225501"/>
            <a:ext cx="13067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     </a:t>
            </a:r>
            <a:endParaRPr lang="en-US" sz="4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4678" y="1913878"/>
            <a:ext cx="1847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4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Kalpurush" pitchFamily="2" charset="0"/>
                <a:cs typeface="Kalpurush" pitchFamily="2" charset="0"/>
              </a:rPr>
              <a:t/>
            </a:r>
            <a:br>
              <a:rPr lang="bn-BD" sz="4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Kalpurush" pitchFamily="2" charset="0"/>
                <a:cs typeface="Kalpurush" pitchFamily="2" charset="0"/>
              </a:rPr>
            </a:br>
            <a:endParaRPr lang="en-US" sz="4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2" name="Flowchart: Predefined Process 11"/>
          <p:cNvSpPr/>
          <p:nvPr/>
        </p:nvSpPr>
        <p:spPr>
          <a:xfrm>
            <a:off x="685801" y="1543050"/>
            <a:ext cx="7696199" cy="3200401"/>
          </a:xfrm>
          <a:prstGeom prst="flowChartPredefinedProcess">
            <a:avLst/>
          </a:prstGeom>
          <a:ln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শ্রেণিঃ তৃতীয় </a:t>
            </a:r>
          </a:p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বিষয়ঃ বাংলা </a:t>
            </a:r>
          </a:p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অধ্যায়ঃ১২</a:t>
            </a:r>
          </a:p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সময়ঃ ৩৫ মিনিট </a:t>
            </a:r>
            <a:endParaRPr lang="en-US" sz="48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990600" y="0"/>
            <a:ext cx="6858000" cy="1600200"/>
          </a:xfrm>
          <a:prstGeom prst="flowChartDecisi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শিখনফল</a:t>
            </a:r>
            <a:r>
              <a:rPr lang="bn-BD" sz="6600" b="1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6600" b="1" dirty="0">
              <a:solidFill>
                <a:srgbClr val="00B0F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4-Point Star 2"/>
          <p:cNvSpPr/>
          <p:nvPr/>
        </p:nvSpPr>
        <p:spPr>
          <a:xfrm>
            <a:off x="293077" y="2094257"/>
            <a:ext cx="456467" cy="3429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US" sz="16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4-Point Star 3"/>
          <p:cNvSpPr/>
          <p:nvPr/>
        </p:nvSpPr>
        <p:spPr>
          <a:xfrm>
            <a:off x="304800" y="2931215"/>
            <a:ext cx="521677" cy="3429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4-Point Star 4"/>
          <p:cNvSpPr/>
          <p:nvPr/>
        </p:nvSpPr>
        <p:spPr>
          <a:xfrm>
            <a:off x="404446" y="3754115"/>
            <a:ext cx="456467" cy="285750"/>
          </a:xfrm>
          <a:prstGeom prst="star4">
            <a:avLst>
              <a:gd name="adj" fmla="val 176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304800" y="1657350"/>
            <a:ext cx="8001000" cy="1085850"/>
          </a:xfrm>
          <a:prstGeom prst="flowChartTerminator">
            <a:avLst/>
          </a:prstGeom>
          <a:noFill/>
          <a:ln w="571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2323" y="2743200"/>
            <a:ext cx="7467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4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পরিচিত পাখির বৈশিষ্ট্য বর্ণনা করতে </a:t>
            </a:r>
            <a:r>
              <a:rPr lang="bn-BD" sz="34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পারবে।</a:t>
            </a:r>
            <a:endParaRPr lang="en-US" sz="34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4722" y="3613920"/>
            <a:ext cx="7913077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4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বিভিন্ন </a:t>
            </a:r>
            <a:r>
              <a:rPr lang="bn-BD" sz="34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পাখি</a:t>
            </a:r>
            <a:r>
              <a:rPr lang="bn-IN" sz="34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র নামের তালিকা</a:t>
            </a:r>
            <a:r>
              <a:rPr lang="bn-BD" sz="34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34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তৈরি </a:t>
            </a:r>
            <a:r>
              <a:rPr lang="bn-BD" sz="34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34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করতে </a:t>
            </a:r>
            <a:r>
              <a:rPr lang="bn-BD" sz="34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পারবে</a:t>
            </a:r>
            <a:r>
              <a:rPr lang="bn-BD" sz="3400" b="1" dirty="0" smtClean="0">
                <a:latin typeface="Kalpurush" pitchFamily="2" charset="0"/>
                <a:cs typeface="Kalpurush" pitchFamily="2" charset="0"/>
              </a:rPr>
              <a:t>। </a:t>
            </a:r>
            <a:endParaRPr lang="en-US" sz="3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000250"/>
            <a:ext cx="6858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4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পাঠ্যাংশটি প্রমিত উচ্চারনে পড়তে পারবে। </a:t>
            </a:r>
            <a:endParaRPr lang="en-US" sz="34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animBg="1"/>
      <p:bldP spid="5" grpId="0" animBg="1"/>
      <p:bldP spid="8" grpId="0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6016" y="102289"/>
            <a:ext cx="9013569" cy="4958117"/>
            <a:chOff x="46016" y="102289"/>
            <a:chExt cx="9013569" cy="4958117"/>
          </a:xfrm>
        </p:grpSpPr>
        <p:pic>
          <p:nvPicPr>
            <p:cNvPr id="3" name="Picture 2" descr="Birds-of-Bangladesh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62" y="102289"/>
              <a:ext cx="8973023" cy="3101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 descr="Capture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2585" y="3218220"/>
              <a:ext cx="2667000" cy="1842186"/>
            </a:xfrm>
            <a:prstGeom prst="rect">
              <a:avLst/>
            </a:prstGeom>
          </p:spPr>
        </p:pic>
        <p:pic>
          <p:nvPicPr>
            <p:cNvPr id="5" name="Picture 4" descr="4534_Sibl_9780307957900_art_r1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27" y="3218220"/>
              <a:ext cx="3581400" cy="1795549"/>
            </a:xfrm>
            <a:prstGeom prst="rect">
              <a:avLst/>
            </a:prstGeom>
          </p:spPr>
        </p:pic>
        <p:pic>
          <p:nvPicPr>
            <p:cNvPr id="6" name="Picture 5" descr="article-2073276-045BD39E000005DC-977_468x368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9527" y="3173019"/>
              <a:ext cx="2667000" cy="1885950"/>
            </a:xfrm>
            <a:prstGeom prst="rect">
              <a:avLst/>
            </a:prstGeom>
          </p:spPr>
        </p:pic>
        <p:sp>
          <p:nvSpPr>
            <p:cNvPr id="2" name="Explosion 1 1"/>
            <p:cNvSpPr/>
            <p:nvPr/>
          </p:nvSpPr>
          <p:spPr>
            <a:xfrm>
              <a:off x="46016" y="782582"/>
              <a:ext cx="990600" cy="628650"/>
            </a:xfrm>
            <a:prstGeom prst="irregularSeal1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100" b="1" dirty="0" smtClean="0">
                  <a:solidFill>
                    <a:schemeClr val="tx1"/>
                  </a:solidFill>
                  <a:latin typeface="Kalpurush" pitchFamily="2" charset="0"/>
                  <a:cs typeface="Kalpurush" pitchFamily="2" charset="0"/>
                </a:rPr>
                <a:t>দোয়েল</a:t>
              </a:r>
              <a:endParaRPr lang="en-US" sz="11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endParaRPr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4132027" y="1971675"/>
              <a:ext cx="605143" cy="285750"/>
            </a:xfrm>
            <a:prstGeom prst="flowChart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1100" b="1" dirty="0" smtClean="0">
                  <a:latin typeface="Kalpurush" pitchFamily="2" charset="0"/>
                  <a:cs typeface="Kalpurush" pitchFamily="2" charset="0"/>
                </a:rPr>
                <a:t>শালিক</a:t>
              </a:r>
              <a:endParaRPr lang="en-US" sz="1100" b="1" dirty="0">
                <a:latin typeface="Kalpurush" pitchFamily="2" charset="0"/>
                <a:cs typeface="Kalpurush" pitchFamily="2" charset="0"/>
              </a:endParaRPr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3198515" y="1828800"/>
              <a:ext cx="605143" cy="285750"/>
            </a:xfrm>
            <a:prstGeom prst="flowChart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800" b="1" dirty="0" smtClean="0">
                  <a:solidFill>
                    <a:schemeClr val="tx1"/>
                  </a:solidFill>
                  <a:latin typeface="Kalpurush" pitchFamily="2" charset="0"/>
                  <a:cs typeface="Kalpurush" pitchFamily="2" charset="0"/>
                </a:rPr>
                <a:t>হলদে চড়ুই</a:t>
              </a:r>
              <a:endParaRPr lang="en-US" sz="8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endParaRPr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5863642" y="2828925"/>
              <a:ext cx="605143" cy="285750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600" b="1" dirty="0" smtClean="0">
                  <a:solidFill>
                    <a:schemeClr val="tx1"/>
                  </a:solidFill>
                  <a:latin typeface="Kalpurush" pitchFamily="2" charset="0"/>
                  <a:cs typeface="Kalpurush" pitchFamily="2" charset="0"/>
                </a:rPr>
                <a:t>চড়ুই</a:t>
              </a:r>
              <a:endParaRPr lang="en-US" sz="16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endParaRPr>
            </a:p>
          </p:txBody>
        </p:sp>
        <p:sp>
          <p:nvSpPr>
            <p:cNvPr id="17" name="Explosion 1 16"/>
            <p:cNvSpPr/>
            <p:nvPr/>
          </p:nvSpPr>
          <p:spPr>
            <a:xfrm>
              <a:off x="3010948" y="782582"/>
              <a:ext cx="1423651" cy="628650"/>
            </a:xfrm>
            <a:prstGeom prst="irregularSeal1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1100" b="1" dirty="0" smtClean="0">
                  <a:latin typeface="Kalpurush" pitchFamily="2" charset="0"/>
                  <a:cs typeface="Kalpurush" pitchFamily="2" charset="0"/>
                </a:rPr>
                <a:t>মাছরাঙা</a:t>
              </a:r>
              <a:endParaRPr lang="en-US" sz="1100" b="1" dirty="0">
                <a:latin typeface="Kalpurush" pitchFamily="2" charset="0"/>
                <a:cs typeface="Kalpurush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7708229" y="4629150"/>
              <a:ext cx="872576" cy="4000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b="1" dirty="0" smtClean="0">
                  <a:solidFill>
                    <a:schemeClr val="tx1"/>
                  </a:solidFill>
                  <a:latin typeface="Kalpurush" pitchFamily="2" charset="0"/>
                  <a:cs typeface="Kalpurush" pitchFamily="2" charset="0"/>
                </a:rPr>
                <a:t>কোকিল</a:t>
              </a:r>
              <a:endParaRPr lang="en-US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514601" y="4286250"/>
              <a:ext cx="966461" cy="44378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b="1" dirty="0" smtClean="0">
                  <a:solidFill>
                    <a:schemeClr val="tx1"/>
                  </a:solidFill>
                  <a:latin typeface="Kalpurush" pitchFamily="2" charset="0"/>
                  <a:cs typeface="Kalpurush" pitchFamily="2" charset="0"/>
                </a:rPr>
                <a:t>কাক</a:t>
              </a:r>
              <a:endParaRPr lang="en-US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900946" y="2628900"/>
              <a:ext cx="794564" cy="2823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b="1" dirty="0" smtClean="0">
                  <a:solidFill>
                    <a:schemeClr val="tx1"/>
                  </a:solidFill>
                  <a:latin typeface="Kalpurush" pitchFamily="2" charset="0"/>
                  <a:cs typeface="Kalpurush" pitchFamily="2" charset="0"/>
                </a:rPr>
                <a:t>বক</a:t>
              </a:r>
              <a:endParaRPr lang="en-US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898827" y="2402879"/>
              <a:ext cx="911296" cy="36978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b="1" dirty="0" smtClean="0">
                  <a:solidFill>
                    <a:srgbClr val="002060"/>
                  </a:solidFill>
                  <a:latin typeface="Kalpurush" pitchFamily="2" charset="0"/>
                  <a:cs typeface="Kalpurush" pitchFamily="2" charset="0"/>
                </a:rPr>
                <a:t>ঘু</a:t>
              </a:r>
              <a:r>
                <a:rPr lang="bn-BD" sz="2000" b="1" dirty="0" smtClean="0">
                  <a:solidFill>
                    <a:srgbClr val="002060"/>
                  </a:solidFill>
                  <a:latin typeface="Kalpurush" pitchFamily="2" charset="0"/>
                  <a:cs typeface="Kalpurush" pitchFamily="2" charset="0"/>
                </a:rPr>
                <a:t>ঘু</a:t>
              </a:r>
              <a:endParaRPr lang="en-US" sz="20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803658" y="3429000"/>
              <a:ext cx="1073143" cy="40005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b="1" dirty="0" smtClean="0">
                  <a:solidFill>
                    <a:schemeClr val="tx1"/>
                  </a:solidFill>
                  <a:latin typeface="Kalpurush" pitchFamily="2" charset="0"/>
                  <a:cs typeface="Kalpurush" pitchFamily="2" charset="0"/>
                </a:rPr>
                <a:t>বুলবুলি </a:t>
              </a:r>
              <a:endParaRPr lang="en-US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024016" y="1771650"/>
              <a:ext cx="945706" cy="20002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400" b="1" dirty="0" smtClean="0">
                  <a:solidFill>
                    <a:srgbClr val="002060"/>
                  </a:solidFill>
                  <a:latin typeface="Kalpurush" pitchFamily="2" charset="0"/>
                  <a:cs typeface="Kalpurush" pitchFamily="2" charset="0"/>
                </a:rPr>
                <a:t>কাঠ ঠোকরা</a:t>
              </a:r>
              <a:endParaRPr lang="en-US" sz="14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 rot="20605017">
            <a:off x="207776" y="228005"/>
            <a:ext cx="3048000" cy="1559196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ময়না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71600" y="3181350"/>
            <a:ext cx="6400800" cy="16792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bn-IN" sz="2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এই পাখি দেখতে যেমন সুন্দর তেমনি মিষ্টি সুরে গান গায়।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bn-IN" sz="2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এরা মানুষের কথা নকল করতে পারে।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bn-IN" sz="2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চোখের নিচে ও মাথার পেছন দিকে হলুদ চওড়া  রেখা টানা।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bn-IN" sz="20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এদের ঠোঁট কমলা লালে মেশান।</a:t>
            </a:r>
            <a:endParaRPr lang="en-US" sz="20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854679" y="1878312"/>
            <a:ext cx="914400" cy="96013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89782"/>
            <a:ext cx="3276600" cy="2667000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024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 rot="20495458">
            <a:off x="182814" y="224666"/>
            <a:ext cx="3200400" cy="1257300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accent4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দোয়েল</a:t>
            </a:r>
            <a:endParaRPr lang="en-US" sz="5400" b="1" dirty="0">
              <a:solidFill>
                <a:schemeClr val="accent4">
                  <a:lumMod val="50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97"/>
          <a:stretch/>
        </p:blipFill>
        <p:spPr bwMode="auto">
          <a:xfrm>
            <a:off x="4800600" y="114300"/>
            <a:ext cx="3824654" cy="245745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orizontal Scroll 3"/>
          <p:cNvSpPr/>
          <p:nvPr/>
        </p:nvSpPr>
        <p:spPr>
          <a:xfrm>
            <a:off x="1905000" y="2667000"/>
            <a:ext cx="6705600" cy="2438400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bn-IN" sz="32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দোয়েল আমাদের জাতীয় পাখি।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IN" sz="32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এরা মিষ্টি সুরে গান গায়।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IN" sz="32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নরম সুরে শিস দেয়।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IN" sz="32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এদের লেজ বেশ লম্বা। </a:t>
            </a:r>
            <a:endParaRPr lang="en-US" sz="32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05000" y="1657350"/>
            <a:ext cx="914400" cy="131445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67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7654" y="219323"/>
            <a:ext cx="4405746" cy="280962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57150">
            <a:solidFill>
              <a:srgbClr val="0070C0"/>
            </a:solidFill>
          </a:ln>
        </p:spPr>
      </p:pic>
      <p:sp>
        <p:nvSpPr>
          <p:cNvPr id="6" name="Flowchart: Preparation 5"/>
          <p:cNvSpPr/>
          <p:nvPr/>
        </p:nvSpPr>
        <p:spPr>
          <a:xfrm rot="20431749">
            <a:off x="177857" y="277170"/>
            <a:ext cx="2920195" cy="1176127"/>
          </a:xfrm>
          <a:prstGeom prst="flowChartPreparation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কাক</a:t>
            </a:r>
            <a:r>
              <a:rPr lang="bn-BD" sz="1600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16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 rot="21292440">
            <a:off x="993169" y="3406655"/>
            <a:ext cx="6809142" cy="1340957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bn-IN" sz="2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এই পাখির শরীর কাল পালকে ঢাকা থাকে।</a:t>
            </a:r>
            <a:endParaRPr lang="bn-IN" sz="28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bn-IN" sz="2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এরা সাধারনত ঝাঁক বেঁধে চলে।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2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কাক ডাকে কা কা করে। </a:t>
            </a:r>
            <a:endParaRPr lang="en-US" sz="28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21534" y="1526211"/>
            <a:ext cx="974066" cy="1959940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</TotalTime>
  <Words>328</Words>
  <Application>Microsoft Office PowerPoint</Application>
  <PresentationFormat>On-screen Show (16:9)</PresentationFormat>
  <Paragraphs>89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pz</cp:lastModifiedBy>
  <cp:revision>332</cp:revision>
  <dcterms:created xsi:type="dcterms:W3CDTF">2006-08-16T00:00:00Z</dcterms:created>
  <dcterms:modified xsi:type="dcterms:W3CDTF">2019-08-10T09:42:43Z</dcterms:modified>
</cp:coreProperties>
</file>