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5" r:id="rId7"/>
    <p:sldId id="261" r:id="rId8"/>
    <p:sldId id="262" r:id="rId9"/>
    <p:sldId id="263" r:id="rId10"/>
    <p:sldId id="264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948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228600"/>
            <a:ext cx="7239000" cy="10156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" pitchFamily="2" charset="0"/>
                <a:cs typeface="Nikosh" pitchFamily="2" charset="0"/>
              </a:rPr>
              <a:t>শুভেচ্ছা</a:t>
            </a:r>
            <a:r>
              <a:rPr lang="en-US" sz="6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6000" dirty="0" err="1" smtClean="0">
                <a:latin typeface="Nikosh" pitchFamily="2" charset="0"/>
                <a:cs typeface="Nikosh" pitchFamily="2" charset="0"/>
              </a:rPr>
              <a:t>স্বাগতম</a:t>
            </a:r>
            <a:r>
              <a:rPr lang="en-US" sz="6000" dirty="0" smtClean="0">
                <a:latin typeface="Nikosh" pitchFamily="2" charset="0"/>
                <a:cs typeface="Nikosh" pitchFamily="2" charset="0"/>
              </a:rPr>
              <a:t> </a:t>
            </a:r>
            <a:endParaRPr lang="en-US" sz="60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5" name="Picture 4" descr="Rim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447800"/>
            <a:ext cx="7315200" cy="541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534400" cy="83099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" pitchFamily="2" charset="0"/>
                <a:cs typeface="Nikosh" pitchFamily="2" charset="0"/>
              </a:rPr>
              <a:t>একক কাজঃ </a:t>
            </a:r>
            <a:endParaRPr lang="en-US" sz="48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4" name="Picture 3" descr="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219200"/>
            <a:ext cx="7518710" cy="5638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43000" y="5486400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 smtClean="0">
                <a:latin typeface="Nikosh" pitchFamily="2" charset="0"/>
                <a:cs typeface="Nikosh" pitchFamily="2" charset="0"/>
              </a:rPr>
              <a:t>ভরসংখ্যা=</a:t>
            </a:r>
            <a:endParaRPr lang="en-US" sz="20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33600" y="5486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১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581400" y="586740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 smtClean="0">
                <a:latin typeface="Nikosh" pitchFamily="2" charset="0"/>
                <a:cs typeface="Nikosh" pitchFamily="2" charset="0"/>
              </a:rPr>
              <a:t>ভরসংখ্যা=</a:t>
            </a:r>
            <a:endParaRPr lang="en-US" sz="20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8200" y="5867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" pitchFamily="2" charset="0"/>
                <a:cs typeface="Nikosh" pitchFamily="2" charset="0"/>
              </a:rPr>
              <a:t>২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1828800" y="4267200"/>
            <a:ext cx="484632" cy="7498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4038600" y="43434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457200"/>
            <a:ext cx="8458200" cy="92333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" pitchFamily="2" charset="0"/>
                <a:cs typeface="Nikosh" pitchFamily="2" charset="0"/>
              </a:rPr>
              <a:t>মূল্যায়নঃ</a:t>
            </a:r>
            <a:endParaRPr lang="en-US" sz="5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524000"/>
            <a:ext cx="838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১। পারমাণবিক সংখ্যা কাকে বলে?</a:t>
            </a:r>
          </a:p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২। ভরসংখ্যা কাকে বলে?</a:t>
            </a:r>
          </a:p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৩। আইসোটোপ কাকে বলে?</a:t>
            </a:r>
          </a:p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৪। ভরসংখ্যা=?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8534400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" pitchFamily="2" charset="0"/>
                <a:cs typeface="Nikosh" pitchFamily="2" charset="0"/>
              </a:rPr>
              <a:t>বাড়ির কাজঃ</a:t>
            </a:r>
            <a:endParaRPr lang="en-US" sz="5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600200"/>
            <a:ext cx="9144000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" pitchFamily="2" charset="0"/>
                <a:cs typeface="Nikosh" pitchFamily="2" charset="0"/>
              </a:rPr>
              <a:t>১। কার্বন পরমাণুর পারমাণবিক ভর ৬ । ভরসংখ্যা ১৪। কার্বন                                                                 পরমাণুর ইলেকট্রন, প্রোটন ও নিউট্রন সংখ্যা নির্নয় কর ।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686800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7200" dirty="0" smtClean="0">
                <a:latin typeface="Nikosh" pitchFamily="2" charset="0"/>
                <a:cs typeface="Nikosh" pitchFamily="2" charset="0"/>
              </a:rPr>
              <a:t>ধন্যবাদ</a:t>
            </a:r>
            <a:endParaRPr lang="en-US" sz="72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7" name="Picture 6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320800"/>
            <a:ext cx="7848600" cy="553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33400"/>
            <a:ext cx="8077200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শিক্ষক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পরিচিতি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 </a:t>
            </a:r>
            <a:endParaRPr lang="en-US" sz="4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600200"/>
            <a:ext cx="7315200" cy="255454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" pitchFamily="2" charset="0"/>
                <a:cs typeface="Nikosh" pitchFamily="2" charset="0"/>
              </a:rPr>
              <a:t> মোঃ সামছুল হক </a:t>
            </a:r>
          </a:p>
          <a:p>
            <a:r>
              <a:rPr lang="bn-IN" sz="3200" dirty="0" smtClean="0">
                <a:latin typeface="Nikosh" pitchFamily="2" charset="0"/>
                <a:cs typeface="Nikosh" pitchFamily="2" charset="0"/>
              </a:rPr>
              <a:t>সহকারী শিক্ষক </a:t>
            </a:r>
          </a:p>
          <a:p>
            <a:r>
              <a:rPr lang="bn-IN" sz="3200" dirty="0" smtClean="0">
                <a:latin typeface="Nikosh" pitchFamily="2" charset="0"/>
                <a:cs typeface="Nikosh" pitchFamily="2" charset="0"/>
              </a:rPr>
              <a:t>দারুল ইসলাম বালিকা উচ্চ বিদ্যালয় </a:t>
            </a:r>
          </a:p>
          <a:p>
            <a:r>
              <a:rPr lang="bn-IN" sz="3200" dirty="0" smtClean="0">
                <a:latin typeface="Nikosh" pitchFamily="2" charset="0"/>
                <a:cs typeface="Nikosh" pitchFamily="2" charset="0"/>
              </a:rPr>
              <a:t>বদলকোট, চাটখিল, নোয়াখালী </a:t>
            </a:r>
          </a:p>
          <a:p>
            <a:r>
              <a:rPr lang="bn-IN" sz="3200" dirty="0" smtClean="0">
                <a:latin typeface="Nikosh" pitchFamily="2" charset="0"/>
                <a:cs typeface="Nikosh" pitchFamily="2" charset="0"/>
              </a:rPr>
              <a:t>ফোনঃ ০১৭৩৪০৬৩৭৭৭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609600"/>
            <a:ext cx="8001000" cy="92333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" pitchFamily="2" charset="0"/>
                <a:cs typeface="Nikosh" pitchFamily="2" charset="0"/>
              </a:rPr>
              <a:t>পাঠ পরিচিতি </a:t>
            </a:r>
            <a:endParaRPr lang="en-US" sz="5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2133600"/>
            <a:ext cx="8001000" cy="175432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" pitchFamily="2" charset="0"/>
                <a:cs typeface="Nikosh" pitchFamily="2" charset="0"/>
              </a:rPr>
              <a:t>শ্রেণিঃ   অষ্টম </a:t>
            </a:r>
          </a:p>
          <a:p>
            <a:r>
              <a:rPr lang="bn-IN" sz="3600" dirty="0" smtClean="0">
                <a:latin typeface="Nikosh" pitchFamily="2" charset="0"/>
                <a:cs typeface="Nikosh" pitchFamily="2" charset="0"/>
              </a:rPr>
              <a:t>অধ্যায়ঃ   ষষ্ঠ </a:t>
            </a:r>
          </a:p>
          <a:p>
            <a:r>
              <a:rPr lang="bn-IN" sz="3600" dirty="0" smtClean="0">
                <a:latin typeface="Nikosh" pitchFamily="2" charset="0"/>
                <a:cs typeface="Nikosh" pitchFamily="2" charset="0"/>
              </a:rPr>
              <a:t>পাঠঃ   পারমাণবিক সংখ্যা, ভরসংখ্যা, ও আইসোটপ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304800"/>
            <a:ext cx="746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ছবি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দেখে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চিন্তা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করঃ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9" name="Picture 8" descr="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447800"/>
            <a:ext cx="3581400" cy="286797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419600" y="14478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2" name="Picture 11" descr="Ridoy 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1600200"/>
            <a:ext cx="3664262" cy="266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533400"/>
            <a:ext cx="7467600" cy="1015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" pitchFamily="2" charset="0"/>
                <a:cs typeface="Nikosh" pitchFamily="2" charset="0"/>
              </a:rPr>
              <a:t>পাঠ শিরোনামঃ </a:t>
            </a:r>
            <a:endParaRPr lang="en-US" sz="60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981200"/>
            <a:ext cx="7696200" cy="70788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" pitchFamily="2" charset="0"/>
                <a:cs typeface="Nikosh" pitchFamily="2" charset="0"/>
              </a:rPr>
              <a:t>পারমাণবিক সংখ্যা, ভরসংখ্যা ও আইসোটোপ </a:t>
            </a:r>
            <a:endParaRPr lang="en-US" sz="40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228600"/>
            <a:ext cx="86106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" pitchFamily="2" charset="0"/>
                <a:cs typeface="Nikosh" pitchFamily="2" charset="0"/>
              </a:rPr>
              <a:t>শিখনফলঃ </a:t>
            </a:r>
            <a:endParaRPr lang="en-US" sz="5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676400"/>
            <a:ext cx="8610600" cy="181588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১। পরমাণুবিক সংখ্যা </a:t>
            </a:r>
            <a:r>
              <a:rPr lang="bn-IN" sz="2800" dirty="0" smtClean="0">
                <a:latin typeface="Nikosh" pitchFamily="2" charset="0"/>
                <a:cs typeface="Nikosh" pitchFamily="2" charset="0"/>
              </a:rPr>
              <a:t>ব্যাখ্যা করতে পারবে ।</a:t>
            </a:r>
          </a:p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২। ভর </a:t>
            </a:r>
            <a:r>
              <a:rPr lang="bn-IN" sz="2800" dirty="0" smtClean="0">
                <a:latin typeface="Nikosh" pitchFamily="2" charset="0"/>
                <a:cs typeface="Nikosh" pitchFamily="2" charset="0"/>
              </a:rPr>
              <a:t>সংখ্যা ব্যাখ্যা করতে পারবে । </a:t>
            </a:r>
          </a:p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৩। আইসোটোপ ব্যাখ্যা করতে পারবে । </a:t>
            </a:r>
          </a:p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৪। পরমাণুর ইলেকট্রন, প্রোটন ও নিউট্রন সংখ্যা নির্ণয় করতে পারবে ।</a:t>
            </a:r>
            <a:endParaRPr lang="en-US" sz="2800" dirty="0" smtClean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am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762000"/>
            <a:ext cx="5753100" cy="3352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038600" y="1066800"/>
            <a:ext cx="16002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ইলেকট্রন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14800" y="2286000"/>
            <a:ext cx="21336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প্রোটন ও নিউট্রন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038600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 </a:t>
            </a:r>
            <a:r>
              <a:rPr lang="bn-IN" sz="2800" dirty="0" smtClean="0">
                <a:latin typeface="Nikosh" pitchFamily="2" charset="0"/>
                <a:cs typeface="Nikosh" pitchFamily="2" charset="0"/>
              </a:rPr>
              <a:t>কোন মৌলের একটি </a:t>
            </a:r>
            <a:r>
              <a:rPr lang="bn-IN" sz="2800" dirty="0" smtClean="0">
                <a:latin typeface="Nikosh" pitchFamily="2" charset="0"/>
                <a:cs typeface="Nikosh" pitchFamily="2" charset="0"/>
              </a:rPr>
              <a:t>পরমাণুতে </a:t>
            </a:r>
            <a:r>
              <a:rPr lang="bn-IN" sz="2800" dirty="0" smtClean="0">
                <a:latin typeface="Nikosh" pitchFamily="2" charset="0"/>
                <a:cs typeface="Nikosh" pitchFamily="2" charset="0"/>
              </a:rPr>
              <a:t>প্রোটনের সংখ্যাকে পারমাণবিক সংখ্যা বলে ।</a:t>
            </a:r>
            <a:endParaRPr lang="en-US" sz="2800" dirty="0" smtClean="0">
              <a:latin typeface="Nikosh" pitchFamily="2" charset="0"/>
              <a:cs typeface="Nikosh" pitchFamily="2" charset="0"/>
            </a:endParaRPr>
          </a:p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একটি পরমাণুতে প্রোটন আর ইলেকট্রন সংখ্যা সমান</a:t>
            </a:r>
          </a:p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কোনো মৌলের পরমাণুতে প্রোটন ও নিউট্রনের সমষ্টিকে ভরসংখ্যা বলে । </a:t>
            </a:r>
          </a:p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কোনো মৌলের ভরসংখ্যা = ঐ মৌলের পরমাণুতে প্রোটনের সংখ্যা + নিউট্রনের সংখ্যা 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81000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 descr="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600201"/>
            <a:ext cx="4648200" cy="28956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28600" y="304800"/>
            <a:ext cx="876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অক্সিজেন পরমাণুতে ৮টি প্রোটন আর ৮টি নিউট্রন থাকে । তাই অক্সিজেনের ভরসংখ্যা ১৬ । </a:t>
            </a:r>
          </a:p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সোডিয়ামের একটি পরমাণুতে ১১টি প্রোটন ও ১২টি নিউট্রন আছে ।</a:t>
            </a:r>
          </a:p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তাই সোডিয়ামের ভরসংখ্যা ১১+১২=২৩ ।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1000" y="4648200"/>
            <a:ext cx="861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কোনো মৌলের ভিন্ন ধরনের পরমাণু যাদের প্রোটন বা পারমাণবিক সংখ্যা সমান কিন্তু ভরসংখ্যা ভিন্ন তাদেরকে ঐ মৌলের আইসোটোপ বলে ।</a:t>
            </a:r>
          </a:p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কার্বনের বেশিরভাগ পরমাণুতে ৬টি প্রোটন ও ৬টি নিউট্রন রয়েছে । কিন্তু কার্বনের কিছু পরমাণুতে ৭টি বা ৮টি নিউট্রনও থাকে । তাই কার্বনের তিনটি আইসোটোপ রয়েছে ।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28600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প্রশ্নঃ </a:t>
            </a:r>
          </a:p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ক্লোরিনের একটি মৌলের পারমাণবিক সংখ্যা ১৭ ও ভরসংখ্যা ৩৫। ঐ মৌলের একটি পরমাণুতে কয়টি করে ইলেকট্রন, প্রোটন ও নিউট্রন আছে?</a:t>
            </a:r>
          </a:p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সমাধানঃ </a:t>
            </a:r>
          </a:p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মৌলটির পারমাণবিক সংখ্যা আসলে ঐ মৌলের পরমাণুতে প্রোটন সংখ্যা= ১৭ ।</a:t>
            </a:r>
          </a:p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পরমাণুতে প্রোটন সংখ্যা= ইলেকট্রন সংখ্যা=১৭ ।</a:t>
            </a:r>
          </a:p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মৌলের ভরসংখ্যা = প্রোটন সংখ্যা+নিউট্রন সংখ্যা </a:t>
            </a:r>
          </a:p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মৌলের নিউট্রন সংখ্যা=মৌলের ভরসংখ্যা – মৌলের প্রোটন সংখ্যা </a:t>
            </a:r>
          </a:p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IN" sz="2400" dirty="0" smtClean="0">
                <a:latin typeface="Nikosh" pitchFamily="2" charset="0"/>
                <a:cs typeface="Nikosh" pitchFamily="2" charset="0"/>
              </a:rPr>
              <a:t>                          =৩৫- ১৭</a:t>
            </a:r>
          </a:p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IN" sz="2400" dirty="0" smtClean="0">
                <a:latin typeface="Nikosh" pitchFamily="2" charset="0"/>
                <a:cs typeface="Nikosh" pitchFamily="2" charset="0"/>
              </a:rPr>
              <a:t>                          =১৮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327</Words>
  <Application>Microsoft Office PowerPoint</Application>
  <PresentationFormat>On-screen Show (4:3)</PresentationFormat>
  <Paragraphs>52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Computer City</dc:creator>
  <cp:lastModifiedBy>Computer City</cp:lastModifiedBy>
  <cp:revision>54</cp:revision>
  <dcterms:created xsi:type="dcterms:W3CDTF">2006-08-16T00:00:00Z</dcterms:created>
  <dcterms:modified xsi:type="dcterms:W3CDTF">2019-10-04T05:52:17Z</dcterms:modified>
</cp:coreProperties>
</file>