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79" r:id="rId2"/>
    <p:sldId id="275" r:id="rId3"/>
    <p:sldId id="261" r:id="rId4"/>
    <p:sldId id="258" r:id="rId5"/>
    <p:sldId id="277" r:id="rId6"/>
    <p:sldId id="27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3C00-2F9C-40A5-A075-11131DD03353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1175B-7F5A-47CE-9C8E-8AEEC49CC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706127-353B-4AD1-A965-C240D50398A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04C65F-80EB-4F12-B4CF-C0490A349B4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D5307-B2ED-47A8-AC59-CFF676AA53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92580554"/>
      </p:ext>
    </p:extLst>
  </p:cSld>
  <p:clrMapOvr>
    <a:masterClrMapping/>
  </p:clrMapOvr>
  <p:transition spd="slow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C0FC79-A4E2-415A-AAAC-530FD485C90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0FC79-A4E2-415A-AAAC-530FD485C90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2C0FC79-A4E2-415A-AAAC-530FD485C90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1" name="arrow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2C0FC79-A4E2-415A-AAAC-530FD485C904}" type="datetimeFigureOut">
              <a:rPr lang="en-US" smtClean="0"/>
              <a:pPr/>
              <a:t>10/11/2019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6329028-E691-4851-A80E-7F9CDA73D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dissolve/>
    <p:sndAc>
      <p:stSnd>
        <p:snd r:embed="rId14" name="arrow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7200" y="3929152"/>
            <a:ext cx="3581430" cy="18620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7772400" cy="617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3743019"/>
      </p:ext>
    </p:extLst>
  </p:cSld>
  <p:clrMapOvr>
    <a:masterClrMapping/>
  </p:clrMapOvr>
  <p:transition spd="slow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6"/>
          <p:cNvGrpSpPr>
            <a:grpSpLocks/>
          </p:cNvGrpSpPr>
          <p:nvPr/>
        </p:nvGrpSpPr>
        <p:grpSpPr bwMode="auto">
          <a:xfrm>
            <a:off x="685800" y="2057400"/>
            <a:ext cx="5486400" cy="3200400"/>
            <a:chOff x="432" y="1680"/>
            <a:chExt cx="3456" cy="2016"/>
          </a:xfrm>
        </p:grpSpPr>
        <p:grpSp>
          <p:nvGrpSpPr>
            <p:cNvPr id="3" name="Group 195"/>
            <p:cNvGrpSpPr>
              <a:grpSpLocks/>
            </p:cNvGrpSpPr>
            <p:nvPr/>
          </p:nvGrpSpPr>
          <p:grpSpPr bwMode="auto">
            <a:xfrm>
              <a:off x="432" y="1680"/>
              <a:ext cx="3456" cy="2016"/>
              <a:chOff x="432" y="1680"/>
              <a:chExt cx="3456" cy="2016"/>
            </a:xfrm>
          </p:grpSpPr>
          <p:sp>
            <p:nvSpPr>
              <p:cNvPr id="7" name="Line 73"/>
              <p:cNvSpPr>
                <a:spLocks noChangeShapeType="1"/>
              </p:cNvSpPr>
              <p:nvPr/>
            </p:nvSpPr>
            <p:spPr bwMode="auto">
              <a:xfrm flipV="1">
                <a:off x="576" y="172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74"/>
              <p:cNvSpPr>
                <a:spLocks noChangeShapeType="1"/>
              </p:cNvSpPr>
              <p:nvPr/>
            </p:nvSpPr>
            <p:spPr bwMode="auto">
              <a:xfrm>
                <a:off x="576" y="22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" name="Line 75"/>
              <p:cNvSpPr>
                <a:spLocks noChangeShapeType="1"/>
              </p:cNvSpPr>
              <p:nvPr/>
            </p:nvSpPr>
            <p:spPr bwMode="auto">
              <a:xfrm>
                <a:off x="432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" name="Line 76"/>
              <p:cNvSpPr>
                <a:spLocks noChangeShapeType="1"/>
              </p:cNvSpPr>
              <p:nvPr/>
            </p:nvSpPr>
            <p:spPr bwMode="auto">
              <a:xfrm>
                <a:off x="480" y="25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" name="Line 77"/>
              <p:cNvSpPr>
                <a:spLocks noChangeShapeType="1"/>
              </p:cNvSpPr>
              <p:nvPr/>
            </p:nvSpPr>
            <p:spPr bwMode="auto">
              <a:xfrm>
                <a:off x="528" y="26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" name="Text Box 78"/>
              <p:cNvSpPr txBox="1">
                <a:spLocks noChangeArrowheads="1"/>
              </p:cNvSpPr>
              <p:nvPr/>
            </p:nvSpPr>
            <p:spPr bwMode="auto">
              <a:xfrm>
                <a:off x="576" y="1680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/>
                  <a:t>5v</a:t>
                </a:r>
              </a:p>
            </p:txBody>
          </p:sp>
          <p:sp>
            <p:nvSpPr>
              <p:cNvPr id="13" name="Line 79"/>
              <p:cNvSpPr>
                <a:spLocks noChangeShapeType="1"/>
              </p:cNvSpPr>
              <p:nvPr/>
            </p:nvSpPr>
            <p:spPr bwMode="auto">
              <a:xfrm flipV="1">
                <a:off x="720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Line 81"/>
              <p:cNvSpPr>
                <a:spLocks noChangeShapeType="1"/>
              </p:cNvSpPr>
              <p:nvPr/>
            </p:nvSpPr>
            <p:spPr bwMode="auto">
              <a:xfrm>
                <a:off x="3216" y="268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82"/>
              <p:cNvSpPr>
                <a:spLocks noChangeShapeType="1"/>
              </p:cNvSpPr>
              <p:nvPr/>
            </p:nvSpPr>
            <p:spPr bwMode="auto">
              <a:xfrm>
                <a:off x="3552" y="25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Line 83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Line 84"/>
              <p:cNvSpPr>
                <a:spLocks noChangeShapeType="1"/>
              </p:cNvSpPr>
              <p:nvPr/>
            </p:nvSpPr>
            <p:spPr bwMode="auto">
              <a:xfrm>
                <a:off x="3600" y="29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" name="Line 85"/>
              <p:cNvSpPr>
                <a:spLocks noChangeShapeType="1"/>
              </p:cNvSpPr>
              <p:nvPr/>
            </p:nvSpPr>
            <p:spPr bwMode="auto">
              <a:xfrm>
                <a:off x="3648" y="30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" name="Line 86"/>
              <p:cNvSpPr>
                <a:spLocks noChangeShapeType="1"/>
              </p:cNvSpPr>
              <p:nvPr/>
            </p:nvSpPr>
            <p:spPr bwMode="auto">
              <a:xfrm>
                <a:off x="3696" y="30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87"/>
              <p:cNvSpPr>
                <a:spLocks noChangeShapeType="1"/>
              </p:cNvSpPr>
              <p:nvPr/>
            </p:nvSpPr>
            <p:spPr bwMode="auto">
              <a:xfrm flipV="1">
                <a:off x="2016" y="22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Text Box 88"/>
              <p:cNvSpPr txBox="1">
                <a:spLocks noChangeArrowheads="1"/>
              </p:cNvSpPr>
              <p:nvPr/>
            </p:nvSpPr>
            <p:spPr bwMode="auto">
              <a:xfrm>
                <a:off x="2016" y="2208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tx2"/>
                    </a:solidFill>
                  </a:rPr>
                  <a:t>5v</a:t>
                </a:r>
              </a:p>
            </p:txBody>
          </p:sp>
          <p:sp>
            <p:nvSpPr>
              <p:cNvPr id="22" name="Line 89"/>
              <p:cNvSpPr>
                <a:spLocks noChangeShapeType="1"/>
              </p:cNvSpPr>
              <p:nvPr/>
            </p:nvSpPr>
            <p:spPr bwMode="auto">
              <a:xfrm>
                <a:off x="2016" y="28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" name="Line 90"/>
              <p:cNvSpPr>
                <a:spLocks noChangeShapeType="1"/>
              </p:cNvSpPr>
              <p:nvPr/>
            </p:nvSpPr>
            <p:spPr bwMode="auto">
              <a:xfrm>
                <a:off x="1872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91"/>
              <p:cNvSpPr>
                <a:spLocks noChangeShapeType="1"/>
              </p:cNvSpPr>
              <p:nvPr/>
            </p:nvSpPr>
            <p:spPr bwMode="auto">
              <a:xfrm>
                <a:off x="1920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92"/>
              <p:cNvSpPr>
                <a:spLocks noChangeShapeType="1"/>
              </p:cNvSpPr>
              <p:nvPr/>
            </p:nvSpPr>
            <p:spPr bwMode="auto">
              <a:xfrm>
                <a:off x="1968" y="32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" name="Freeform 93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7" name="Line 94"/>
              <p:cNvSpPr>
                <a:spLocks noChangeShapeType="1"/>
              </p:cNvSpPr>
              <p:nvPr/>
            </p:nvSpPr>
            <p:spPr bwMode="auto">
              <a:xfrm flipV="1">
                <a:off x="576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" name="Line 95"/>
              <p:cNvSpPr>
                <a:spLocks noChangeShapeType="1"/>
              </p:cNvSpPr>
              <p:nvPr/>
            </p:nvSpPr>
            <p:spPr bwMode="auto">
              <a:xfrm>
                <a:off x="576" y="33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9" name="Line 96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" name="Line 97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1" name="Line 98"/>
              <p:cNvSpPr>
                <a:spLocks noChangeShapeType="1"/>
              </p:cNvSpPr>
              <p:nvPr/>
            </p:nvSpPr>
            <p:spPr bwMode="auto">
              <a:xfrm>
                <a:off x="528" y="369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2" name="Text Box 99"/>
              <p:cNvSpPr txBox="1">
                <a:spLocks noChangeArrowheads="1"/>
              </p:cNvSpPr>
              <p:nvPr/>
            </p:nvSpPr>
            <p:spPr bwMode="auto">
              <a:xfrm>
                <a:off x="576" y="2736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5v</a:t>
                </a:r>
              </a:p>
            </p:txBody>
          </p:sp>
          <p:sp>
            <p:nvSpPr>
              <p:cNvPr id="33" name="Line 100"/>
              <p:cNvSpPr>
                <a:spLocks noChangeShapeType="1"/>
              </p:cNvSpPr>
              <p:nvPr/>
            </p:nvSpPr>
            <p:spPr bwMode="auto">
              <a:xfrm flipV="1">
                <a:off x="720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" name="Line 101"/>
              <p:cNvSpPr>
                <a:spLocks noChangeShapeType="1"/>
              </p:cNvSpPr>
              <p:nvPr/>
            </p:nvSpPr>
            <p:spPr bwMode="auto">
              <a:xfrm>
                <a:off x="960" y="216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5" name="Line 102"/>
              <p:cNvSpPr>
                <a:spLocks noChangeShapeType="1"/>
              </p:cNvSpPr>
              <p:nvPr/>
            </p:nvSpPr>
            <p:spPr bwMode="auto">
              <a:xfrm flipV="1">
                <a:off x="129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" name="Line 103"/>
              <p:cNvSpPr>
                <a:spLocks noChangeShapeType="1"/>
              </p:cNvSpPr>
              <p:nvPr/>
            </p:nvSpPr>
            <p:spPr bwMode="auto">
              <a:xfrm>
                <a:off x="960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7" name="Line 104"/>
              <p:cNvSpPr>
                <a:spLocks noChangeShapeType="1"/>
              </p:cNvSpPr>
              <p:nvPr/>
            </p:nvSpPr>
            <p:spPr bwMode="auto">
              <a:xfrm flipV="1">
                <a:off x="1296" y="278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" name="Line 105"/>
            <p:cNvSpPr>
              <a:spLocks noChangeShapeType="1"/>
            </p:cNvSpPr>
            <p:nvPr/>
          </p:nvSpPr>
          <p:spPr bwMode="auto">
            <a:xfrm flipH="1">
              <a:off x="2736" y="268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057400" y="2667000"/>
            <a:ext cx="2590800" cy="1295400"/>
            <a:chOff x="2064" y="2016"/>
            <a:chExt cx="1632" cy="816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496" y="2448"/>
              <a:ext cx="768" cy="384"/>
              <a:chOff x="4032" y="1920"/>
              <a:chExt cx="384" cy="192"/>
            </a:xfrm>
          </p:grpSpPr>
          <p:sp>
            <p:nvSpPr>
              <p:cNvPr id="47" name="AutoShape 6"/>
              <p:cNvSpPr>
                <a:spLocks noChangeArrowheads="1"/>
              </p:cNvSpPr>
              <p:nvPr/>
            </p:nvSpPr>
            <p:spPr bwMode="auto">
              <a:xfrm>
                <a:off x="4128" y="1920"/>
                <a:ext cx="192" cy="192"/>
              </a:xfrm>
              <a:prstGeom prst="flowChartDelay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H="1">
                <a:off x="4032" y="206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 flipH="1">
                <a:off x="4032" y="196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" name="Line 9"/>
              <p:cNvSpPr>
                <a:spLocks noChangeShapeType="1"/>
              </p:cNvSpPr>
              <p:nvPr/>
            </p:nvSpPr>
            <p:spPr bwMode="auto">
              <a:xfrm flipH="1">
                <a:off x="4320" y="20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3168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2064" y="2256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Input A</a:t>
              </a: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3168" y="2352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Output X</a:t>
              </a: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2064" y="2544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Input B</a:t>
              </a:r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2640" y="2016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AND</a:t>
              </a:r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>
              <a:off x="2064" y="273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2064" y="254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8" name="Group 159"/>
          <p:cNvGrpSpPr>
            <a:grpSpLocks/>
          </p:cNvGrpSpPr>
          <p:nvPr/>
        </p:nvGrpSpPr>
        <p:grpSpPr bwMode="auto">
          <a:xfrm>
            <a:off x="838200" y="2819400"/>
            <a:ext cx="7924800" cy="2057400"/>
            <a:chOff x="528" y="2160"/>
            <a:chExt cx="4992" cy="1296"/>
          </a:xfrm>
        </p:grpSpPr>
        <p:grpSp>
          <p:nvGrpSpPr>
            <p:cNvPr id="39" name="Group 160"/>
            <p:cNvGrpSpPr>
              <a:grpSpLocks/>
            </p:cNvGrpSpPr>
            <p:nvPr/>
          </p:nvGrpSpPr>
          <p:grpSpPr bwMode="auto">
            <a:xfrm>
              <a:off x="528" y="2160"/>
              <a:ext cx="3888" cy="1296"/>
              <a:chOff x="528" y="2160"/>
              <a:chExt cx="3888" cy="1296"/>
            </a:xfrm>
          </p:grpSpPr>
          <p:sp>
            <p:nvSpPr>
              <p:cNvPr id="54" name="Line 161"/>
              <p:cNvSpPr>
                <a:spLocks noChangeShapeType="1"/>
              </p:cNvSpPr>
              <p:nvPr/>
            </p:nvSpPr>
            <p:spPr bwMode="auto">
              <a:xfrm flipH="1">
                <a:off x="528" y="2160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" name="Text Box 162"/>
              <p:cNvSpPr txBox="1">
                <a:spLocks noChangeArrowheads="1"/>
              </p:cNvSpPr>
              <p:nvPr/>
            </p:nvSpPr>
            <p:spPr bwMode="auto">
              <a:xfrm>
                <a:off x="816" y="2208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56" name="Freeform 163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7" name="Text Box 164"/>
              <p:cNvSpPr txBox="1">
                <a:spLocks noChangeArrowheads="1"/>
              </p:cNvSpPr>
              <p:nvPr/>
            </p:nvSpPr>
            <p:spPr bwMode="auto">
              <a:xfrm>
                <a:off x="3552" y="2400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58" name="Line 165"/>
              <p:cNvSpPr>
                <a:spLocks noChangeShapeType="1"/>
              </p:cNvSpPr>
              <p:nvPr/>
            </p:nvSpPr>
            <p:spPr bwMode="auto">
              <a:xfrm flipH="1">
                <a:off x="528" y="3216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" name="Text Box 166"/>
              <p:cNvSpPr txBox="1">
                <a:spLocks noChangeArrowheads="1"/>
              </p:cNvSpPr>
              <p:nvPr/>
            </p:nvSpPr>
            <p:spPr bwMode="auto">
              <a:xfrm>
                <a:off x="816" y="3264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</p:grpSp>
        <p:sp>
          <p:nvSpPr>
            <p:cNvPr id="53" name="Rectangle 167"/>
            <p:cNvSpPr>
              <a:spLocks noChangeArrowheads="1"/>
            </p:cNvSpPr>
            <p:nvPr/>
          </p:nvSpPr>
          <p:spPr bwMode="auto">
            <a:xfrm>
              <a:off x="4416" y="2496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168"/>
          <p:cNvGrpSpPr>
            <a:grpSpLocks/>
          </p:cNvGrpSpPr>
          <p:nvPr/>
        </p:nvGrpSpPr>
        <p:grpSpPr bwMode="auto">
          <a:xfrm>
            <a:off x="838200" y="2819400"/>
            <a:ext cx="7924800" cy="2057400"/>
            <a:chOff x="528" y="2160"/>
            <a:chExt cx="4992" cy="1296"/>
          </a:xfrm>
        </p:grpSpPr>
        <p:grpSp>
          <p:nvGrpSpPr>
            <p:cNvPr id="52" name="Group 169"/>
            <p:cNvGrpSpPr>
              <a:grpSpLocks/>
            </p:cNvGrpSpPr>
            <p:nvPr/>
          </p:nvGrpSpPr>
          <p:grpSpPr bwMode="auto">
            <a:xfrm>
              <a:off x="528" y="2160"/>
              <a:ext cx="3888" cy="1296"/>
              <a:chOff x="528" y="2160"/>
              <a:chExt cx="3888" cy="1296"/>
            </a:xfrm>
          </p:grpSpPr>
          <p:sp>
            <p:nvSpPr>
              <p:cNvPr id="63" name="Line 170"/>
              <p:cNvSpPr>
                <a:spLocks noChangeShapeType="1"/>
              </p:cNvSpPr>
              <p:nvPr/>
            </p:nvSpPr>
            <p:spPr bwMode="auto">
              <a:xfrm flipH="1">
                <a:off x="528" y="2160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4" name="Text Box 171"/>
              <p:cNvSpPr txBox="1">
                <a:spLocks noChangeArrowheads="1"/>
              </p:cNvSpPr>
              <p:nvPr/>
            </p:nvSpPr>
            <p:spPr bwMode="auto">
              <a:xfrm>
                <a:off x="816" y="2208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65" name="Freeform 172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" name="Text Box 173"/>
              <p:cNvSpPr txBox="1">
                <a:spLocks noChangeArrowheads="1"/>
              </p:cNvSpPr>
              <p:nvPr/>
            </p:nvSpPr>
            <p:spPr bwMode="auto">
              <a:xfrm>
                <a:off x="3552" y="2400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67" name="Line 174"/>
              <p:cNvSpPr>
                <a:spLocks noChangeShapeType="1"/>
              </p:cNvSpPr>
              <p:nvPr/>
            </p:nvSpPr>
            <p:spPr bwMode="auto">
              <a:xfrm flipH="1" flipV="1">
                <a:off x="528" y="3120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8" name="Text Box 175"/>
              <p:cNvSpPr txBox="1">
                <a:spLocks noChangeArrowheads="1"/>
              </p:cNvSpPr>
              <p:nvPr/>
            </p:nvSpPr>
            <p:spPr bwMode="auto">
              <a:xfrm>
                <a:off x="816" y="3264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</p:grpSp>
        <p:sp>
          <p:nvSpPr>
            <p:cNvPr id="62" name="Rectangle 176"/>
            <p:cNvSpPr>
              <a:spLocks noChangeArrowheads="1"/>
            </p:cNvSpPr>
            <p:nvPr/>
          </p:nvSpPr>
          <p:spPr bwMode="auto">
            <a:xfrm>
              <a:off x="4416" y="2640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" name="Group 177"/>
          <p:cNvGrpSpPr>
            <a:grpSpLocks/>
          </p:cNvGrpSpPr>
          <p:nvPr/>
        </p:nvGrpSpPr>
        <p:grpSpPr bwMode="auto">
          <a:xfrm>
            <a:off x="838200" y="2667000"/>
            <a:ext cx="7924800" cy="2209800"/>
            <a:chOff x="624" y="1536"/>
            <a:chExt cx="4992" cy="1392"/>
          </a:xfrm>
        </p:grpSpPr>
        <p:grpSp>
          <p:nvGrpSpPr>
            <p:cNvPr id="61" name="Group 178"/>
            <p:cNvGrpSpPr>
              <a:grpSpLocks/>
            </p:cNvGrpSpPr>
            <p:nvPr/>
          </p:nvGrpSpPr>
          <p:grpSpPr bwMode="auto">
            <a:xfrm>
              <a:off x="624" y="1536"/>
              <a:ext cx="3888" cy="1392"/>
              <a:chOff x="624" y="1536"/>
              <a:chExt cx="3888" cy="1392"/>
            </a:xfrm>
          </p:grpSpPr>
          <p:sp>
            <p:nvSpPr>
              <p:cNvPr id="72" name="Line 179"/>
              <p:cNvSpPr>
                <a:spLocks noChangeShapeType="1"/>
              </p:cNvSpPr>
              <p:nvPr/>
            </p:nvSpPr>
            <p:spPr bwMode="auto">
              <a:xfrm flipH="1" flipV="1">
                <a:off x="624" y="1536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" name="Text Box 180"/>
              <p:cNvSpPr txBox="1">
                <a:spLocks noChangeArrowheads="1"/>
              </p:cNvSpPr>
              <p:nvPr/>
            </p:nvSpPr>
            <p:spPr bwMode="auto">
              <a:xfrm>
                <a:off x="912" y="1680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  <p:sp>
            <p:nvSpPr>
              <p:cNvPr id="74" name="Freeform 181"/>
              <p:cNvSpPr>
                <a:spLocks/>
              </p:cNvSpPr>
              <p:nvPr/>
            </p:nvSpPr>
            <p:spPr bwMode="auto">
              <a:xfrm>
                <a:off x="3504" y="2064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" name="Text Box 182"/>
              <p:cNvSpPr txBox="1">
                <a:spLocks noChangeArrowheads="1"/>
              </p:cNvSpPr>
              <p:nvPr/>
            </p:nvSpPr>
            <p:spPr bwMode="auto">
              <a:xfrm>
                <a:off x="3648" y="1872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76" name="Line 183"/>
              <p:cNvSpPr>
                <a:spLocks noChangeShapeType="1"/>
              </p:cNvSpPr>
              <p:nvPr/>
            </p:nvSpPr>
            <p:spPr bwMode="auto">
              <a:xfrm flipH="1">
                <a:off x="624" y="2688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" name="Text Box 184"/>
              <p:cNvSpPr txBox="1">
                <a:spLocks noChangeArrowheads="1"/>
              </p:cNvSpPr>
              <p:nvPr/>
            </p:nvSpPr>
            <p:spPr bwMode="auto">
              <a:xfrm>
                <a:off x="912" y="2736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</p:grpSp>
        <p:sp>
          <p:nvSpPr>
            <p:cNvPr id="71" name="Rectangle 185"/>
            <p:cNvSpPr>
              <a:spLocks noChangeArrowheads="1"/>
            </p:cNvSpPr>
            <p:nvPr/>
          </p:nvSpPr>
          <p:spPr bwMode="auto">
            <a:xfrm>
              <a:off x="4512" y="2304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Group 186"/>
          <p:cNvGrpSpPr>
            <a:grpSpLocks/>
          </p:cNvGrpSpPr>
          <p:nvPr/>
        </p:nvGrpSpPr>
        <p:grpSpPr bwMode="auto">
          <a:xfrm>
            <a:off x="838200" y="2667000"/>
            <a:ext cx="7924800" cy="2209800"/>
            <a:chOff x="384" y="240"/>
            <a:chExt cx="4992" cy="1392"/>
          </a:xfrm>
        </p:grpSpPr>
        <p:grpSp>
          <p:nvGrpSpPr>
            <p:cNvPr id="70" name="Group 187"/>
            <p:cNvGrpSpPr>
              <a:grpSpLocks/>
            </p:cNvGrpSpPr>
            <p:nvPr/>
          </p:nvGrpSpPr>
          <p:grpSpPr bwMode="auto">
            <a:xfrm>
              <a:off x="384" y="240"/>
              <a:ext cx="3888" cy="1392"/>
              <a:chOff x="384" y="240"/>
              <a:chExt cx="3888" cy="1392"/>
            </a:xfrm>
          </p:grpSpPr>
          <p:sp>
            <p:nvSpPr>
              <p:cNvPr id="81" name="Line 188"/>
              <p:cNvSpPr>
                <a:spLocks noChangeShapeType="1"/>
              </p:cNvSpPr>
              <p:nvPr/>
            </p:nvSpPr>
            <p:spPr bwMode="auto">
              <a:xfrm flipH="1" flipV="1">
                <a:off x="384" y="240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" name="Text Box 189"/>
              <p:cNvSpPr txBox="1">
                <a:spLocks noChangeArrowheads="1"/>
              </p:cNvSpPr>
              <p:nvPr/>
            </p:nvSpPr>
            <p:spPr bwMode="auto">
              <a:xfrm>
                <a:off x="672" y="384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  <p:sp>
            <p:nvSpPr>
              <p:cNvPr id="83" name="Freeform 190"/>
              <p:cNvSpPr>
                <a:spLocks/>
              </p:cNvSpPr>
              <p:nvPr/>
            </p:nvSpPr>
            <p:spPr bwMode="auto">
              <a:xfrm>
                <a:off x="3264" y="76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" name="Text Box 191"/>
              <p:cNvSpPr txBox="1">
                <a:spLocks noChangeArrowheads="1"/>
              </p:cNvSpPr>
              <p:nvPr/>
            </p:nvSpPr>
            <p:spPr bwMode="auto">
              <a:xfrm>
                <a:off x="3408" y="576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</a:t>
                </a:r>
                <a:r>
                  <a:rPr lang="en-US" sz="1400"/>
                  <a:t> </a:t>
                </a:r>
              </a:p>
            </p:txBody>
          </p:sp>
          <p:sp>
            <p:nvSpPr>
              <p:cNvPr id="85" name="Line 192"/>
              <p:cNvSpPr>
                <a:spLocks noChangeShapeType="1"/>
              </p:cNvSpPr>
              <p:nvPr/>
            </p:nvSpPr>
            <p:spPr bwMode="auto">
              <a:xfrm flipH="1" flipV="1">
                <a:off x="384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6" name="Text Box 193"/>
              <p:cNvSpPr txBox="1">
                <a:spLocks noChangeArrowheads="1"/>
              </p:cNvSpPr>
              <p:nvPr/>
            </p:nvSpPr>
            <p:spPr bwMode="auto">
              <a:xfrm>
                <a:off x="672" y="1440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</a:t>
                </a:r>
                <a:r>
                  <a:rPr lang="en-US" sz="1400"/>
                  <a:t> </a:t>
                </a:r>
              </a:p>
            </p:txBody>
          </p:sp>
        </p:grpSp>
        <p:sp>
          <p:nvSpPr>
            <p:cNvPr id="80" name="Rectangle 194"/>
            <p:cNvSpPr>
              <a:spLocks noChangeArrowheads="1"/>
            </p:cNvSpPr>
            <p:nvPr/>
          </p:nvSpPr>
          <p:spPr bwMode="auto">
            <a:xfrm>
              <a:off x="4272" y="1152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7" name="Group 18"/>
          <p:cNvGraphicFramePr>
            <a:graphicFrameLocks noGrp="1"/>
          </p:cNvGraphicFramePr>
          <p:nvPr/>
        </p:nvGraphicFramePr>
        <p:xfrm>
          <a:off x="7010400" y="3048000"/>
          <a:ext cx="1524000" cy="140208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711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8" name="Picture 87" descr="a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066800"/>
            <a:ext cx="8229600" cy="5149001"/>
          </a:xfrm>
          <a:prstGeom prst="rect">
            <a:avLst/>
          </a:prstGeom>
        </p:spPr>
      </p:pic>
      <p:sp>
        <p:nvSpPr>
          <p:cNvPr id="8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Gate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Picture 89" descr="aa-sw-an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143000"/>
            <a:ext cx="7886701" cy="4800601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7010400" y="2667000"/>
            <a:ext cx="16764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Truth Table</a:t>
            </a:r>
            <a:endParaRPr lang="en-US" dirty="0"/>
          </a:p>
        </p:txBody>
      </p:sp>
    </p:spTree>
  </p:cSld>
  <p:clrMapOvr>
    <a:masterClrMapping/>
  </p:clrMapOvr>
  <p:transition spd="slow">
    <p:dissolv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গেট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1524000"/>
            <a:ext cx="25908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সত্যক সারণি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13" name="Picture 12" descr="not.JPG"/>
          <p:cNvPicPr>
            <a:picLocks noChangeAspect="1"/>
          </p:cNvPicPr>
          <p:nvPr/>
        </p:nvPicPr>
        <p:blipFill>
          <a:blip r:embed="rId4"/>
          <a:srcRect r="38211"/>
          <a:stretch>
            <a:fillRect/>
          </a:stretch>
        </p:blipFill>
        <p:spPr>
          <a:xfrm>
            <a:off x="457200" y="1447800"/>
            <a:ext cx="2362200" cy="1219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15000" y="2133600"/>
            <a:ext cx="25908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NOT Gate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715000" y="2611585"/>
          <a:ext cx="2590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295400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Picture 23" descr="not_ga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743200"/>
            <a:ext cx="2343150" cy="2585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3056999"/>
      </p:ext>
    </p:extLst>
  </p:cSld>
  <p:clrMapOvr>
    <a:masterClrMapping/>
  </p:clrMapOvr>
  <p:transition spd="slow">
    <p:dissolv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7"/>
          <p:cNvGrpSpPr>
            <a:grpSpLocks/>
          </p:cNvGrpSpPr>
          <p:nvPr/>
        </p:nvGrpSpPr>
        <p:grpSpPr bwMode="auto">
          <a:xfrm>
            <a:off x="1752600" y="3352800"/>
            <a:ext cx="5486400" cy="1524000"/>
            <a:chOff x="1104" y="2112"/>
            <a:chExt cx="3456" cy="960"/>
          </a:xfrm>
        </p:grpSpPr>
        <p:grpSp>
          <p:nvGrpSpPr>
            <p:cNvPr id="3" name="Group 346"/>
            <p:cNvGrpSpPr>
              <a:grpSpLocks/>
            </p:cNvGrpSpPr>
            <p:nvPr/>
          </p:nvGrpSpPr>
          <p:grpSpPr bwMode="auto">
            <a:xfrm>
              <a:off x="1104" y="2112"/>
              <a:ext cx="3456" cy="960"/>
              <a:chOff x="1104" y="2112"/>
              <a:chExt cx="3456" cy="960"/>
            </a:xfrm>
          </p:grpSpPr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 flipV="1">
                <a:off x="1248" y="216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>
                <a:off x="1248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>
                <a:off x="1104" y="29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" name="Line 15"/>
              <p:cNvSpPr>
                <a:spLocks noChangeShapeType="1"/>
              </p:cNvSpPr>
              <p:nvPr/>
            </p:nvSpPr>
            <p:spPr bwMode="auto">
              <a:xfrm>
                <a:off x="1152" y="30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>
                <a:off x="1200" y="30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1248" y="2112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5v</a:t>
                </a:r>
              </a:p>
            </p:txBody>
          </p:sp>
          <p:sp>
            <p:nvSpPr>
              <p:cNvPr id="13" name="Line 18"/>
              <p:cNvSpPr>
                <a:spLocks noChangeShapeType="1"/>
              </p:cNvSpPr>
              <p:nvPr/>
            </p:nvSpPr>
            <p:spPr bwMode="auto">
              <a:xfrm>
                <a:off x="1392" y="2592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>
                <a:off x="3408" y="259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>
                <a:off x="3888" y="259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>
                <a:off x="4224" y="249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>
                <a:off x="4416" y="259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>
                <a:off x="4272" y="288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>
                <a:off x="4320" y="292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28"/>
              <p:cNvSpPr>
                <a:spLocks noChangeShapeType="1"/>
              </p:cNvSpPr>
              <p:nvPr/>
            </p:nvSpPr>
            <p:spPr bwMode="auto">
              <a:xfrm>
                <a:off x="4368" y="297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auto">
            <a:xfrm>
              <a:off x="4128" y="2496"/>
              <a:ext cx="9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96" y="96"/>
                </a:cxn>
                <a:cxn ang="0">
                  <a:pos x="0" y="0"/>
                </a:cxn>
              </a:cxnLst>
              <a:rect l="0" t="0" r="r" b="b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80"/>
          <p:cNvGrpSpPr>
            <a:grpSpLocks/>
          </p:cNvGrpSpPr>
          <p:nvPr/>
        </p:nvGrpSpPr>
        <p:grpSpPr bwMode="auto">
          <a:xfrm>
            <a:off x="3200400" y="3505200"/>
            <a:ext cx="2667000" cy="914400"/>
            <a:chOff x="1968" y="2208"/>
            <a:chExt cx="1680" cy="576"/>
          </a:xfrm>
        </p:grpSpPr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2064" y="25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2928" y="259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1968" y="2208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Input A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120" y="2208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Output X</a:t>
              </a:r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2544" y="2400"/>
              <a:ext cx="288" cy="384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288" y="192"/>
                </a:cxn>
                <a:cxn ang="0">
                  <a:pos x="0" y="384"/>
                </a:cxn>
                <a:cxn ang="0">
                  <a:pos x="0" y="288"/>
                </a:cxn>
              </a:cxnLst>
              <a:rect l="0" t="0" r="r" b="b"/>
              <a:pathLst>
                <a:path w="288" h="384">
                  <a:moveTo>
                    <a:pt x="0" y="288"/>
                  </a:moveTo>
                  <a:lnTo>
                    <a:pt x="0" y="0"/>
                  </a:lnTo>
                  <a:lnTo>
                    <a:pt x="288" y="192"/>
                  </a:lnTo>
                  <a:lnTo>
                    <a:pt x="0" y="384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Oval 57"/>
            <p:cNvSpPr>
              <a:spLocks noChangeArrowheads="1"/>
            </p:cNvSpPr>
            <p:nvPr/>
          </p:nvSpPr>
          <p:spPr bwMode="auto">
            <a:xfrm>
              <a:off x="2832" y="25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8" name="Group 179"/>
          <p:cNvGraphicFramePr>
            <a:graphicFrameLocks noGrp="1"/>
          </p:cNvGraphicFramePr>
          <p:nvPr/>
        </p:nvGraphicFramePr>
        <p:xfrm>
          <a:off x="7848600" y="3733800"/>
          <a:ext cx="838200" cy="853440"/>
        </p:xfrm>
        <a:graphic>
          <a:graphicData uri="http://schemas.openxmlformats.org/drawingml/2006/table">
            <a:tbl>
              <a:tblPr/>
              <a:tblGrid>
                <a:gridCol w="406400"/>
                <a:gridCol w="431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298"/>
          <p:cNvGrpSpPr>
            <a:grpSpLocks/>
          </p:cNvGrpSpPr>
          <p:nvPr/>
        </p:nvGrpSpPr>
        <p:grpSpPr bwMode="auto">
          <a:xfrm>
            <a:off x="1905000" y="3657600"/>
            <a:ext cx="5257800" cy="609600"/>
            <a:chOff x="1104" y="96"/>
            <a:chExt cx="3312" cy="384"/>
          </a:xfrm>
        </p:grpSpPr>
        <p:grpSp>
          <p:nvGrpSpPr>
            <p:cNvPr id="21" name="Group 299"/>
            <p:cNvGrpSpPr>
              <a:grpSpLocks/>
            </p:cNvGrpSpPr>
            <p:nvPr/>
          </p:nvGrpSpPr>
          <p:grpSpPr bwMode="auto">
            <a:xfrm>
              <a:off x="1104" y="192"/>
              <a:ext cx="3024" cy="288"/>
              <a:chOff x="1104" y="192"/>
              <a:chExt cx="3024" cy="288"/>
            </a:xfrm>
          </p:grpSpPr>
          <p:grpSp>
            <p:nvGrpSpPr>
              <p:cNvPr id="29" name="Group 300"/>
              <p:cNvGrpSpPr>
                <a:grpSpLocks/>
              </p:cNvGrpSpPr>
              <p:nvPr/>
            </p:nvGrpSpPr>
            <p:grpSpPr bwMode="auto">
              <a:xfrm>
                <a:off x="1104" y="192"/>
                <a:ext cx="912" cy="195"/>
                <a:chOff x="432" y="3168"/>
                <a:chExt cx="912" cy="195"/>
              </a:xfrm>
            </p:grpSpPr>
            <p:sp>
              <p:nvSpPr>
                <p:cNvPr id="34" name="Line 301"/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3264"/>
                  <a:ext cx="204" cy="9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5" name="Text Box 302"/>
                <p:cNvSpPr txBox="1">
                  <a:spLocks noChangeArrowheads="1"/>
                </p:cNvSpPr>
                <p:nvPr/>
              </p:nvSpPr>
              <p:spPr bwMode="auto">
                <a:xfrm>
                  <a:off x="720" y="3168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solidFill>
                        <a:srgbClr val="FF0000"/>
                      </a:solidFill>
                    </a:rPr>
                    <a:t>Logic 1</a:t>
                  </a:r>
                </a:p>
              </p:txBody>
            </p:sp>
          </p:grpSp>
          <p:sp>
            <p:nvSpPr>
              <p:cNvPr id="33" name="Freeform 303"/>
              <p:cNvSpPr>
                <a:spLocks/>
              </p:cNvSpPr>
              <p:nvPr/>
            </p:nvSpPr>
            <p:spPr bwMode="auto">
              <a:xfrm>
                <a:off x="4032" y="28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1" name="Text Box 304"/>
            <p:cNvSpPr txBox="1">
              <a:spLocks noChangeArrowheads="1"/>
            </p:cNvSpPr>
            <p:nvPr/>
          </p:nvSpPr>
          <p:spPr bwMode="auto">
            <a:xfrm>
              <a:off x="3936" y="96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/>
                <a:t>OFF</a:t>
              </a:r>
            </a:p>
          </p:txBody>
        </p:sp>
      </p:grpSp>
      <p:grpSp>
        <p:nvGrpSpPr>
          <p:cNvPr id="30" name="Group 305"/>
          <p:cNvGrpSpPr>
            <a:grpSpLocks/>
          </p:cNvGrpSpPr>
          <p:nvPr/>
        </p:nvGrpSpPr>
        <p:grpSpPr bwMode="auto">
          <a:xfrm>
            <a:off x="1905000" y="3657600"/>
            <a:ext cx="5029200" cy="838200"/>
            <a:chOff x="1104" y="480"/>
            <a:chExt cx="3168" cy="528"/>
          </a:xfrm>
        </p:grpSpPr>
        <p:grpSp>
          <p:nvGrpSpPr>
            <p:cNvPr id="32" name="Group 306"/>
            <p:cNvGrpSpPr>
              <a:grpSpLocks/>
            </p:cNvGrpSpPr>
            <p:nvPr/>
          </p:nvGrpSpPr>
          <p:grpSpPr bwMode="auto">
            <a:xfrm>
              <a:off x="1104" y="672"/>
              <a:ext cx="3024" cy="336"/>
              <a:chOff x="1104" y="672"/>
              <a:chExt cx="3024" cy="336"/>
            </a:xfrm>
          </p:grpSpPr>
          <p:grpSp>
            <p:nvGrpSpPr>
              <p:cNvPr id="36" name="Group 307"/>
              <p:cNvGrpSpPr>
                <a:grpSpLocks/>
              </p:cNvGrpSpPr>
              <p:nvPr/>
            </p:nvGrpSpPr>
            <p:grpSpPr bwMode="auto">
              <a:xfrm>
                <a:off x="1104" y="768"/>
                <a:ext cx="912" cy="240"/>
                <a:chOff x="816" y="3552"/>
                <a:chExt cx="912" cy="240"/>
              </a:xfrm>
            </p:grpSpPr>
            <p:sp>
              <p:nvSpPr>
                <p:cNvPr id="41" name="Line 308"/>
                <p:cNvSpPr>
                  <a:spLocks noChangeShapeType="1"/>
                </p:cNvSpPr>
                <p:nvPr/>
              </p:nvSpPr>
              <p:spPr bwMode="auto">
                <a:xfrm flipH="1">
                  <a:off x="816" y="3552"/>
                  <a:ext cx="24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" name="Text Box 309"/>
                <p:cNvSpPr txBox="1">
                  <a:spLocks noChangeArrowheads="1"/>
                </p:cNvSpPr>
                <p:nvPr/>
              </p:nvSpPr>
              <p:spPr bwMode="auto">
                <a:xfrm>
                  <a:off x="1104" y="3600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/>
                    <a:t>Logic 0 </a:t>
                  </a:r>
                </a:p>
              </p:txBody>
            </p:sp>
          </p:grpSp>
          <p:sp>
            <p:nvSpPr>
              <p:cNvPr id="40" name="Freeform 310"/>
              <p:cNvSpPr>
                <a:spLocks/>
              </p:cNvSpPr>
              <p:nvPr/>
            </p:nvSpPr>
            <p:spPr bwMode="auto">
              <a:xfrm>
                <a:off x="4032" y="67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8" name="Text Box 311"/>
            <p:cNvSpPr txBox="1">
              <a:spLocks noChangeArrowheads="1"/>
            </p:cNvSpPr>
            <p:nvPr/>
          </p:nvSpPr>
          <p:spPr bwMode="auto">
            <a:xfrm>
              <a:off x="3936" y="480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>
                  <a:solidFill>
                    <a:srgbClr val="FF0000"/>
                  </a:solidFill>
                </a:rPr>
                <a:t>ON</a:t>
              </a:r>
            </a:p>
          </p:txBody>
        </p:sp>
      </p:grpSp>
      <p:grpSp>
        <p:nvGrpSpPr>
          <p:cNvPr id="37" name="Group 318"/>
          <p:cNvGrpSpPr>
            <a:grpSpLocks/>
          </p:cNvGrpSpPr>
          <p:nvPr/>
        </p:nvGrpSpPr>
        <p:grpSpPr bwMode="auto">
          <a:xfrm>
            <a:off x="1905000" y="3657600"/>
            <a:ext cx="5257800" cy="609600"/>
            <a:chOff x="1104" y="96"/>
            <a:chExt cx="3312" cy="384"/>
          </a:xfrm>
        </p:grpSpPr>
        <p:grpSp>
          <p:nvGrpSpPr>
            <p:cNvPr id="39" name="Group 319"/>
            <p:cNvGrpSpPr>
              <a:grpSpLocks/>
            </p:cNvGrpSpPr>
            <p:nvPr/>
          </p:nvGrpSpPr>
          <p:grpSpPr bwMode="auto">
            <a:xfrm>
              <a:off x="1104" y="192"/>
              <a:ext cx="3024" cy="288"/>
              <a:chOff x="1104" y="192"/>
              <a:chExt cx="3024" cy="288"/>
            </a:xfrm>
          </p:grpSpPr>
          <p:grpSp>
            <p:nvGrpSpPr>
              <p:cNvPr id="43" name="Group 320"/>
              <p:cNvGrpSpPr>
                <a:grpSpLocks/>
              </p:cNvGrpSpPr>
              <p:nvPr/>
            </p:nvGrpSpPr>
            <p:grpSpPr bwMode="auto">
              <a:xfrm>
                <a:off x="1104" y="192"/>
                <a:ext cx="912" cy="195"/>
                <a:chOff x="432" y="3168"/>
                <a:chExt cx="912" cy="195"/>
              </a:xfrm>
            </p:grpSpPr>
            <p:sp>
              <p:nvSpPr>
                <p:cNvPr id="48" name="Line 321"/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3264"/>
                  <a:ext cx="204" cy="9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9" name="Text Box 322"/>
                <p:cNvSpPr txBox="1">
                  <a:spLocks noChangeArrowheads="1"/>
                </p:cNvSpPr>
                <p:nvPr/>
              </p:nvSpPr>
              <p:spPr bwMode="auto">
                <a:xfrm>
                  <a:off x="720" y="3168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solidFill>
                        <a:srgbClr val="FF0000"/>
                      </a:solidFill>
                    </a:rPr>
                    <a:t>Logic 1</a:t>
                  </a:r>
                </a:p>
              </p:txBody>
            </p:sp>
          </p:grpSp>
          <p:sp>
            <p:nvSpPr>
              <p:cNvPr id="47" name="Freeform 323"/>
              <p:cNvSpPr>
                <a:spLocks/>
              </p:cNvSpPr>
              <p:nvPr/>
            </p:nvSpPr>
            <p:spPr bwMode="auto">
              <a:xfrm>
                <a:off x="4032" y="28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5" name="Text Box 324"/>
            <p:cNvSpPr txBox="1">
              <a:spLocks noChangeArrowheads="1"/>
            </p:cNvSpPr>
            <p:nvPr/>
          </p:nvSpPr>
          <p:spPr bwMode="auto">
            <a:xfrm>
              <a:off x="3936" y="96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/>
                <a:t>OFF</a:t>
              </a:r>
            </a:p>
          </p:txBody>
        </p:sp>
      </p:grpSp>
      <p:grpSp>
        <p:nvGrpSpPr>
          <p:cNvPr id="44" name="Group 325"/>
          <p:cNvGrpSpPr>
            <a:grpSpLocks/>
          </p:cNvGrpSpPr>
          <p:nvPr/>
        </p:nvGrpSpPr>
        <p:grpSpPr bwMode="auto">
          <a:xfrm>
            <a:off x="1905000" y="3657600"/>
            <a:ext cx="5029200" cy="838200"/>
            <a:chOff x="1104" y="480"/>
            <a:chExt cx="3168" cy="528"/>
          </a:xfrm>
        </p:grpSpPr>
        <p:grpSp>
          <p:nvGrpSpPr>
            <p:cNvPr id="46" name="Group 326"/>
            <p:cNvGrpSpPr>
              <a:grpSpLocks/>
            </p:cNvGrpSpPr>
            <p:nvPr/>
          </p:nvGrpSpPr>
          <p:grpSpPr bwMode="auto">
            <a:xfrm>
              <a:off x="1104" y="672"/>
              <a:ext cx="3024" cy="336"/>
              <a:chOff x="1104" y="672"/>
              <a:chExt cx="3024" cy="336"/>
            </a:xfrm>
          </p:grpSpPr>
          <p:grpSp>
            <p:nvGrpSpPr>
              <p:cNvPr id="50" name="Group 327"/>
              <p:cNvGrpSpPr>
                <a:grpSpLocks/>
              </p:cNvGrpSpPr>
              <p:nvPr/>
            </p:nvGrpSpPr>
            <p:grpSpPr bwMode="auto">
              <a:xfrm>
                <a:off x="1104" y="768"/>
                <a:ext cx="912" cy="240"/>
                <a:chOff x="816" y="3552"/>
                <a:chExt cx="912" cy="240"/>
              </a:xfrm>
            </p:grpSpPr>
            <p:sp>
              <p:nvSpPr>
                <p:cNvPr id="55" name="Line 328"/>
                <p:cNvSpPr>
                  <a:spLocks noChangeShapeType="1"/>
                </p:cNvSpPr>
                <p:nvPr/>
              </p:nvSpPr>
              <p:spPr bwMode="auto">
                <a:xfrm flipH="1">
                  <a:off x="816" y="3552"/>
                  <a:ext cx="24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6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1104" y="3600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/>
                    <a:t>Logic 0 </a:t>
                  </a:r>
                </a:p>
              </p:txBody>
            </p:sp>
          </p:grpSp>
          <p:sp>
            <p:nvSpPr>
              <p:cNvPr id="54" name="Freeform 330"/>
              <p:cNvSpPr>
                <a:spLocks/>
              </p:cNvSpPr>
              <p:nvPr/>
            </p:nvSpPr>
            <p:spPr bwMode="auto">
              <a:xfrm>
                <a:off x="4032" y="67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2" name="Text Box 331"/>
            <p:cNvSpPr txBox="1">
              <a:spLocks noChangeArrowheads="1"/>
            </p:cNvSpPr>
            <p:nvPr/>
          </p:nvSpPr>
          <p:spPr bwMode="auto">
            <a:xfrm>
              <a:off x="3936" y="480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>
                  <a:solidFill>
                    <a:srgbClr val="FF0000"/>
                  </a:solidFill>
                </a:rPr>
                <a:t>ON</a:t>
              </a:r>
            </a:p>
          </p:txBody>
        </p:sp>
      </p:grpSp>
      <p:grpSp>
        <p:nvGrpSpPr>
          <p:cNvPr id="51" name="Group 332"/>
          <p:cNvGrpSpPr>
            <a:grpSpLocks/>
          </p:cNvGrpSpPr>
          <p:nvPr/>
        </p:nvGrpSpPr>
        <p:grpSpPr bwMode="auto">
          <a:xfrm>
            <a:off x="1905000" y="3657600"/>
            <a:ext cx="5257800" cy="609600"/>
            <a:chOff x="1104" y="96"/>
            <a:chExt cx="3312" cy="384"/>
          </a:xfrm>
        </p:grpSpPr>
        <p:grpSp>
          <p:nvGrpSpPr>
            <p:cNvPr id="53" name="Group 333"/>
            <p:cNvGrpSpPr>
              <a:grpSpLocks/>
            </p:cNvGrpSpPr>
            <p:nvPr/>
          </p:nvGrpSpPr>
          <p:grpSpPr bwMode="auto">
            <a:xfrm>
              <a:off x="1104" y="192"/>
              <a:ext cx="3024" cy="288"/>
              <a:chOff x="1104" y="192"/>
              <a:chExt cx="3024" cy="288"/>
            </a:xfrm>
          </p:grpSpPr>
          <p:grpSp>
            <p:nvGrpSpPr>
              <p:cNvPr id="57" name="Group 334"/>
              <p:cNvGrpSpPr>
                <a:grpSpLocks/>
              </p:cNvGrpSpPr>
              <p:nvPr/>
            </p:nvGrpSpPr>
            <p:grpSpPr bwMode="auto">
              <a:xfrm>
                <a:off x="1104" y="192"/>
                <a:ext cx="912" cy="195"/>
                <a:chOff x="432" y="3168"/>
                <a:chExt cx="912" cy="195"/>
              </a:xfrm>
            </p:grpSpPr>
            <p:sp>
              <p:nvSpPr>
                <p:cNvPr id="62" name="Line 335"/>
                <p:cNvSpPr>
                  <a:spLocks noChangeShapeType="1"/>
                </p:cNvSpPr>
                <p:nvPr/>
              </p:nvSpPr>
              <p:spPr bwMode="auto">
                <a:xfrm flipH="1" flipV="1">
                  <a:off x="432" y="3264"/>
                  <a:ext cx="204" cy="99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3" name="Text Box 336"/>
                <p:cNvSpPr txBox="1">
                  <a:spLocks noChangeArrowheads="1"/>
                </p:cNvSpPr>
                <p:nvPr/>
              </p:nvSpPr>
              <p:spPr bwMode="auto">
                <a:xfrm>
                  <a:off x="720" y="3168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solidFill>
                        <a:srgbClr val="FF0000"/>
                      </a:solidFill>
                    </a:rPr>
                    <a:t>Logic 1</a:t>
                  </a:r>
                </a:p>
              </p:txBody>
            </p:sp>
          </p:grpSp>
          <p:sp>
            <p:nvSpPr>
              <p:cNvPr id="61" name="Freeform 337"/>
              <p:cNvSpPr>
                <a:spLocks/>
              </p:cNvSpPr>
              <p:nvPr/>
            </p:nvSpPr>
            <p:spPr bwMode="auto">
              <a:xfrm>
                <a:off x="4032" y="28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9" name="Text Box 338"/>
            <p:cNvSpPr txBox="1">
              <a:spLocks noChangeArrowheads="1"/>
            </p:cNvSpPr>
            <p:nvPr/>
          </p:nvSpPr>
          <p:spPr bwMode="auto">
            <a:xfrm>
              <a:off x="3936" y="96"/>
              <a:ext cx="4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/>
                <a:t>OFF</a:t>
              </a:r>
            </a:p>
          </p:txBody>
        </p:sp>
      </p:grpSp>
      <p:grpSp>
        <p:nvGrpSpPr>
          <p:cNvPr id="58" name="Group 339"/>
          <p:cNvGrpSpPr>
            <a:grpSpLocks/>
          </p:cNvGrpSpPr>
          <p:nvPr/>
        </p:nvGrpSpPr>
        <p:grpSpPr bwMode="auto">
          <a:xfrm>
            <a:off x="1905000" y="3657600"/>
            <a:ext cx="5029200" cy="838200"/>
            <a:chOff x="1104" y="480"/>
            <a:chExt cx="3168" cy="528"/>
          </a:xfrm>
        </p:grpSpPr>
        <p:grpSp>
          <p:nvGrpSpPr>
            <p:cNvPr id="60" name="Group 340"/>
            <p:cNvGrpSpPr>
              <a:grpSpLocks/>
            </p:cNvGrpSpPr>
            <p:nvPr/>
          </p:nvGrpSpPr>
          <p:grpSpPr bwMode="auto">
            <a:xfrm>
              <a:off x="1104" y="672"/>
              <a:ext cx="3024" cy="336"/>
              <a:chOff x="1104" y="672"/>
              <a:chExt cx="3024" cy="336"/>
            </a:xfrm>
          </p:grpSpPr>
          <p:grpSp>
            <p:nvGrpSpPr>
              <p:cNvPr id="64" name="Group 341"/>
              <p:cNvGrpSpPr>
                <a:grpSpLocks/>
              </p:cNvGrpSpPr>
              <p:nvPr/>
            </p:nvGrpSpPr>
            <p:grpSpPr bwMode="auto">
              <a:xfrm>
                <a:off x="1104" y="768"/>
                <a:ext cx="912" cy="240"/>
                <a:chOff x="816" y="3552"/>
                <a:chExt cx="912" cy="240"/>
              </a:xfrm>
            </p:grpSpPr>
            <p:sp>
              <p:nvSpPr>
                <p:cNvPr id="69" name="Line 342"/>
                <p:cNvSpPr>
                  <a:spLocks noChangeShapeType="1"/>
                </p:cNvSpPr>
                <p:nvPr/>
              </p:nvSpPr>
              <p:spPr bwMode="auto">
                <a:xfrm flipH="1">
                  <a:off x="816" y="3552"/>
                  <a:ext cx="240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lg" len="lg"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70" name="Text Box 343"/>
                <p:cNvSpPr txBox="1">
                  <a:spLocks noChangeArrowheads="1"/>
                </p:cNvSpPr>
                <p:nvPr/>
              </p:nvSpPr>
              <p:spPr bwMode="auto">
                <a:xfrm>
                  <a:off x="1104" y="3600"/>
                  <a:ext cx="624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/>
                    <a:t>Logic 0 </a:t>
                  </a:r>
                </a:p>
              </p:txBody>
            </p:sp>
          </p:grpSp>
          <p:sp>
            <p:nvSpPr>
              <p:cNvPr id="68" name="Freeform 344"/>
              <p:cNvSpPr>
                <a:spLocks/>
              </p:cNvSpPr>
              <p:nvPr/>
            </p:nvSpPr>
            <p:spPr bwMode="auto">
              <a:xfrm>
                <a:off x="4032" y="67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6" name="Text Box 345"/>
            <p:cNvSpPr txBox="1">
              <a:spLocks noChangeArrowheads="1"/>
            </p:cNvSpPr>
            <p:nvPr/>
          </p:nvSpPr>
          <p:spPr bwMode="auto">
            <a:xfrm>
              <a:off x="3936" y="480"/>
              <a:ext cx="3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1400" b="1">
                  <a:solidFill>
                    <a:srgbClr val="FF0000"/>
                  </a:solidFill>
                </a:rPr>
                <a:t>ON</a:t>
              </a:r>
            </a:p>
          </p:txBody>
        </p:sp>
      </p:grp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গেট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এবার নিচের কাজগুলো দলে কর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024" y="1447800"/>
            <a:ext cx="8236423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প্রতীকগুলো দেখে তাদের নাম ও সত্যক সারণি লেখ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6784879"/>
              </p:ext>
            </p:extLst>
          </p:nvPr>
        </p:nvGraphicFramePr>
        <p:xfrm>
          <a:off x="533400" y="2209800"/>
          <a:ext cx="8035629" cy="387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752"/>
                <a:gridCol w="611406"/>
                <a:gridCol w="3930471"/>
              </a:tblGrid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প্রতীক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ফায়ারফক্স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6808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পিপিলিকা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680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>
                          <a:latin typeface="NikoshBAN" pitchFamily="2" charset="0"/>
                          <a:cs typeface="NikoshBAN" pitchFamily="2" charset="0"/>
                        </a:rPr>
                        <a:t>গুগল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or.jpg"/>
          <p:cNvPicPr>
            <a:picLocks noChangeAspect="1"/>
          </p:cNvPicPr>
          <p:nvPr/>
        </p:nvPicPr>
        <p:blipFill>
          <a:blip r:embed="rId4"/>
          <a:srcRect t="9712" b="58633"/>
          <a:stretch>
            <a:fillRect/>
          </a:stretch>
        </p:blipFill>
        <p:spPr>
          <a:xfrm>
            <a:off x="4724400" y="3048001"/>
            <a:ext cx="3200400" cy="1066800"/>
          </a:xfrm>
          <a:prstGeom prst="rect">
            <a:avLst/>
          </a:prstGeom>
        </p:spPr>
      </p:pic>
      <p:pic>
        <p:nvPicPr>
          <p:cNvPr id="12" name="Picture 11" descr="and.png"/>
          <p:cNvPicPr>
            <a:picLocks noChangeAspect="1"/>
          </p:cNvPicPr>
          <p:nvPr/>
        </p:nvPicPr>
        <p:blipFill>
          <a:blip r:embed="rId5"/>
          <a:srcRect t="12845" b="60009"/>
          <a:stretch>
            <a:fillRect/>
          </a:stretch>
        </p:blipFill>
        <p:spPr>
          <a:xfrm>
            <a:off x="4724400" y="4114800"/>
            <a:ext cx="3200400" cy="983673"/>
          </a:xfrm>
          <a:prstGeom prst="rect">
            <a:avLst/>
          </a:prstGeom>
        </p:spPr>
      </p:pic>
      <p:pic>
        <p:nvPicPr>
          <p:cNvPr id="13" name="Picture 12" descr="not.JPG"/>
          <p:cNvPicPr>
            <a:picLocks noChangeAspect="1"/>
          </p:cNvPicPr>
          <p:nvPr/>
        </p:nvPicPr>
        <p:blipFill>
          <a:blip r:embed="rId6"/>
          <a:srcRect r="38211"/>
          <a:stretch>
            <a:fillRect/>
          </a:stretch>
        </p:blipFill>
        <p:spPr>
          <a:xfrm>
            <a:off x="4724400" y="5029200"/>
            <a:ext cx="2362200" cy="99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2825310"/>
      </p:ext>
    </p:extLst>
  </p:cSld>
  <p:clrMapOvr>
    <a:masterClrMapping/>
  </p:clrMapOvr>
  <p:transition spd="slow">
    <p:dissolv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838200" y="228600"/>
            <a:ext cx="8305800" cy="14700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 নিচের প্রশ্নগুলোর জবাব দাও</a:t>
            </a:r>
            <a:endParaRPr lang="en-US" b="1" dirty="0">
              <a:solidFill>
                <a:srgbClr val="002060"/>
              </a:solidFill>
              <a:latin typeface="RinkiySushreeMJ" pitchFamily="2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838200" y="2057400"/>
            <a:ext cx="8305800" cy="228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লজিক গেট কী?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মৌলিক লজিক গেট কত প্রকার ও কী কী ?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 গেটের ইনপুট ০ এর জন্য আউটপুট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883170024"/>
      </p:ext>
    </p:extLst>
  </p:cSld>
  <p:clrMapOvr>
    <a:masterClrMapping/>
  </p:clrMapOvr>
  <p:transition spd="slow">
    <p:dissolv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743200"/>
            <a:ext cx="8229600" cy="1143000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লজিক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গেটগুলোর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সত্যক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চিত্রসহ লিখে আনবে।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2986831"/>
      </p:ext>
    </p:extLst>
  </p:cSld>
  <p:clrMapOvr>
    <a:masterClrMapping/>
  </p:clrMapOvr>
  <p:transition spd="slow">
    <p:dissolv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133600"/>
            <a:ext cx="8686800" cy="4495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457200"/>
            <a:ext cx="86868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</a:rPr>
              <a:t>ধন্যবাদ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645753"/>
      </p:ext>
    </p:extLst>
  </p:cSld>
  <p:clrMapOvr>
    <a:masterClrMapping/>
  </p:clrMapOvr>
  <p:transition spd="slow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981200" y="228600"/>
            <a:ext cx="5334000" cy="1371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33600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আশরাফুল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শর্ষিনাবাদ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ডিএস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তারাকান্দা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0600" y="2667000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  ৩য়(৩.২)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48200" y="2286000"/>
            <a:ext cx="0" cy="3429000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3163112"/>
      </p:ext>
    </p:extLst>
  </p:cSld>
  <p:clrMapOvr>
    <a:masterClrMapping/>
  </p:clrMapOvr>
  <p:transition spd="slow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5105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algn="just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লজিক গেট কী, তা বলতে পারবে। 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মৌলিক গেটের প্রতীক চিহ্নিত করতে পারবে।</a:t>
            </a:r>
          </a:p>
          <a:p>
            <a:pPr algn="just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 লজিক গেটের সত্যক সারণি লিখতে পারবে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3058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ছবিগুলো দেখ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9" descr="gate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7814" t="6654" r="6165" b="7062"/>
          <a:stretch>
            <a:fillRect/>
          </a:stretch>
        </p:blipFill>
        <p:spPr>
          <a:xfrm>
            <a:off x="228600" y="3886200"/>
            <a:ext cx="8305800" cy="2667000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</p:pic>
      <p:pic>
        <p:nvPicPr>
          <p:cNvPr id="10" name="Content Placeholder 9" descr="gate2.JPG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228600" y="1295400"/>
            <a:ext cx="8305800" cy="2571750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</p:pic>
    </p:spTree>
  </p:cSld>
  <p:clrMapOvr>
    <a:masterClrMapping/>
  </p:clrMapOvr>
  <p:transition spd="slow">
    <p:dissolv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2876550"/>
            <a:ext cx="7854950" cy="6143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sz="6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jwRK</a:t>
            </a:r>
            <a:r>
              <a:rPr lang="fr-FR" sz="6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†MBU</a:t>
            </a:r>
            <a:endParaRPr lang="en-US" sz="6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24050" y="3519488"/>
            <a:ext cx="5446713" cy="625475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b="1" dirty="0" smtClean="0">
                <a:solidFill>
                  <a:srgbClr val="7030A0"/>
                </a:solidFill>
              </a:rPr>
              <a:t>(Logic Gate)</a:t>
            </a:r>
            <a:endParaRPr lang="en-US" dirty="0" smtClean="0">
              <a:solidFill>
                <a:srgbClr val="7030A0"/>
              </a:solidFill>
              <a:latin typeface="KarnaphuliMJ" pitchFamily="2" charset="0"/>
              <a:cs typeface="KarnaphuliMJ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0" y="1492250"/>
            <a:ext cx="8213725" cy="69215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600" b="1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jwRK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MBU 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(</a:t>
            </a:r>
            <a:r>
              <a:rPr lang="fr-FR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Logic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 </a:t>
            </a:r>
            <a:r>
              <a:rPr lang="fr-FR" sz="3200" b="1" dirty="0" err="1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Gate</a:t>
            </a:r>
            <a:r>
              <a:rPr lang="fr-FR" sz="32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SutonnyMJ" pitchFamily="2" charset="0"/>
              </a:rPr>
              <a:t>)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+mn-lt"/>
              <a:cs typeface="SutonnyMJ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425450" y="2184400"/>
            <a:ext cx="8277225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jwRK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†MBU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eywjqvb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A¨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vj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Reivi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MvwYwZK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KvRKg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© B‡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jw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±ªK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mvwK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Ui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¨‡g m¤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úv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`‡bi Rb¨ GK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GKvwaK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B‡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jKwU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ªK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mvwK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Ui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mgš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^‡q ˆ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wWfvBm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¨‡g Dchy³ ˆe`y¨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cwi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e‡k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GKvwaK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BbcyU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w`‡q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AvDUcyU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fr-F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563" y="3246426"/>
            <a:ext cx="6048375" cy="28479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92D05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Gate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or.jpg"/>
          <p:cNvPicPr>
            <a:picLocks noChangeAspect="1"/>
          </p:cNvPicPr>
          <p:nvPr/>
        </p:nvPicPr>
        <p:blipFill>
          <a:blip r:embed="rId4"/>
          <a:srcRect t="9712" b="58633"/>
          <a:stretch>
            <a:fillRect/>
          </a:stretch>
        </p:blipFill>
        <p:spPr>
          <a:xfrm>
            <a:off x="228600" y="1600200"/>
            <a:ext cx="3255818" cy="129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5000" y="1524000"/>
            <a:ext cx="25908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সত্যক সারণি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or_ga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048000"/>
            <a:ext cx="2212834" cy="24565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5000" y="2133600"/>
            <a:ext cx="25908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 Input OR  Gate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715000" y="2590800"/>
          <a:ext cx="2590800" cy="426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"/>
                <a:gridCol w="560070"/>
                <a:gridCol w="1447800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Output</a:t>
                      </a:r>
                    </a:p>
                    <a:p>
                      <a:pPr algn="ctr"/>
                      <a:r>
                        <a:rPr lang="en-US" sz="2800" dirty="0" smtClean="0"/>
                        <a:t>X=A+B</a:t>
                      </a:r>
                      <a:endParaRPr lang="bn-BD" sz="2800" dirty="0" smtClean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23056999"/>
      </p:ext>
    </p:extLst>
  </p:cSld>
  <p:clrMapOvr>
    <a:masterClrMapping/>
  </p:clrMapOvr>
  <p:transition spd="slow">
    <p:dissolv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800" dirty="0" smtClean="0"/>
              <a:t>OR Gate</a:t>
            </a:r>
            <a:endParaRPr lang="en-US" sz="4800" dirty="0"/>
          </a:p>
        </p:txBody>
      </p:sp>
      <p:pic>
        <p:nvPicPr>
          <p:cNvPr id="88" name="Picture 87" descr="or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828800"/>
            <a:ext cx="7848600" cy="4440064"/>
          </a:xfrm>
          <a:prstGeom prst="rect">
            <a:avLst/>
          </a:prstGeom>
        </p:spPr>
      </p:pic>
      <p:grpSp>
        <p:nvGrpSpPr>
          <p:cNvPr id="3" name="Group 203"/>
          <p:cNvGrpSpPr>
            <a:grpSpLocks/>
          </p:cNvGrpSpPr>
          <p:nvPr/>
        </p:nvGrpSpPr>
        <p:grpSpPr bwMode="auto">
          <a:xfrm>
            <a:off x="1752600" y="2743200"/>
            <a:ext cx="2590800" cy="1295400"/>
            <a:chOff x="864" y="1488"/>
            <a:chExt cx="1632" cy="816"/>
          </a:xfrm>
        </p:grpSpPr>
        <p:sp>
          <p:nvSpPr>
            <p:cNvPr id="90" name="Line 56"/>
            <p:cNvSpPr>
              <a:spLocks noChangeShapeType="1"/>
            </p:cNvSpPr>
            <p:nvPr/>
          </p:nvSpPr>
          <p:spPr bwMode="auto">
            <a:xfrm>
              <a:off x="912" y="201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" name="Line 57"/>
            <p:cNvSpPr>
              <a:spLocks noChangeShapeType="1"/>
            </p:cNvSpPr>
            <p:nvPr/>
          </p:nvSpPr>
          <p:spPr bwMode="auto">
            <a:xfrm>
              <a:off x="1968" y="2112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" name="Text Box 58"/>
            <p:cNvSpPr txBox="1">
              <a:spLocks noChangeArrowheads="1"/>
            </p:cNvSpPr>
            <p:nvPr/>
          </p:nvSpPr>
          <p:spPr bwMode="auto">
            <a:xfrm>
              <a:off x="864" y="1776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Input A</a:t>
              </a:r>
            </a:p>
          </p:txBody>
        </p:sp>
        <p:sp>
          <p:nvSpPr>
            <p:cNvPr id="93" name="Text Box 59"/>
            <p:cNvSpPr txBox="1">
              <a:spLocks noChangeArrowheads="1"/>
            </p:cNvSpPr>
            <p:nvPr/>
          </p:nvSpPr>
          <p:spPr bwMode="auto">
            <a:xfrm>
              <a:off x="1968" y="1872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/>
                <a:t>Output X</a:t>
              </a:r>
            </a:p>
          </p:txBody>
        </p:sp>
        <p:grpSp>
          <p:nvGrpSpPr>
            <p:cNvPr id="4" name="Group 132"/>
            <p:cNvGrpSpPr>
              <a:grpSpLocks/>
            </p:cNvGrpSpPr>
            <p:nvPr/>
          </p:nvGrpSpPr>
          <p:grpSpPr bwMode="auto">
            <a:xfrm>
              <a:off x="1392" y="1920"/>
              <a:ext cx="672" cy="384"/>
              <a:chOff x="3264" y="1824"/>
              <a:chExt cx="672" cy="384"/>
            </a:xfrm>
          </p:grpSpPr>
          <p:sp>
            <p:nvSpPr>
              <p:cNvPr id="98" name="Line 119"/>
              <p:cNvSpPr>
                <a:spLocks noChangeShapeType="1"/>
              </p:cNvSpPr>
              <p:nvPr/>
            </p:nvSpPr>
            <p:spPr bwMode="auto">
              <a:xfrm>
                <a:off x="3840" y="20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5" name="Group 131"/>
              <p:cNvGrpSpPr>
                <a:grpSpLocks/>
              </p:cNvGrpSpPr>
              <p:nvPr/>
            </p:nvGrpSpPr>
            <p:grpSpPr bwMode="auto">
              <a:xfrm>
                <a:off x="3408" y="1824"/>
                <a:ext cx="426" cy="384"/>
                <a:chOff x="3408" y="1824"/>
                <a:chExt cx="426" cy="384"/>
              </a:xfrm>
            </p:grpSpPr>
            <p:sp>
              <p:nvSpPr>
                <p:cNvPr id="102" name="Freeform 130"/>
                <p:cNvSpPr>
                  <a:spLocks/>
                </p:cNvSpPr>
                <p:nvPr/>
              </p:nvSpPr>
              <p:spPr bwMode="auto">
                <a:xfrm>
                  <a:off x="3418" y="1824"/>
                  <a:ext cx="416" cy="382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56" y="16"/>
                    </a:cxn>
                    <a:cxn ang="0">
                      <a:pos x="292" y="56"/>
                    </a:cxn>
                    <a:cxn ang="0">
                      <a:pos x="298" y="60"/>
                    </a:cxn>
                    <a:cxn ang="0">
                      <a:pos x="304" y="62"/>
                    </a:cxn>
                    <a:cxn ang="0">
                      <a:pos x="316" y="70"/>
                    </a:cxn>
                    <a:cxn ang="0">
                      <a:pos x="342" y="92"/>
                    </a:cxn>
                    <a:cxn ang="0">
                      <a:pos x="374" y="116"/>
                    </a:cxn>
                    <a:cxn ang="0">
                      <a:pos x="390" y="140"/>
                    </a:cxn>
                    <a:cxn ang="0">
                      <a:pos x="416" y="194"/>
                    </a:cxn>
                    <a:cxn ang="0">
                      <a:pos x="400" y="228"/>
                    </a:cxn>
                    <a:cxn ang="0">
                      <a:pos x="384" y="250"/>
                    </a:cxn>
                    <a:cxn ang="0">
                      <a:pos x="360" y="284"/>
                    </a:cxn>
                    <a:cxn ang="0">
                      <a:pos x="338" y="298"/>
                    </a:cxn>
                    <a:cxn ang="0">
                      <a:pos x="320" y="310"/>
                    </a:cxn>
                    <a:cxn ang="0">
                      <a:pos x="272" y="336"/>
                    </a:cxn>
                    <a:cxn ang="0">
                      <a:pos x="126" y="376"/>
                    </a:cxn>
                    <a:cxn ang="0">
                      <a:pos x="8" y="382"/>
                    </a:cxn>
                    <a:cxn ang="0">
                      <a:pos x="2" y="380"/>
                    </a:cxn>
                    <a:cxn ang="0">
                      <a:pos x="40" y="368"/>
                    </a:cxn>
                    <a:cxn ang="0">
                      <a:pos x="88" y="338"/>
                    </a:cxn>
                    <a:cxn ang="0">
                      <a:pos x="110" y="296"/>
                    </a:cxn>
                    <a:cxn ang="0">
                      <a:pos x="130" y="226"/>
                    </a:cxn>
                    <a:cxn ang="0">
                      <a:pos x="96" y="58"/>
                    </a:cxn>
                    <a:cxn ang="0">
                      <a:pos x="72" y="32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16" h="382">
                      <a:moveTo>
                        <a:pt x="18" y="0"/>
                      </a:moveTo>
                      <a:cubicBezTo>
                        <a:pt x="64" y="4"/>
                        <a:pt x="110" y="6"/>
                        <a:pt x="156" y="16"/>
                      </a:cubicBezTo>
                      <a:cubicBezTo>
                        <a:pt x="202" y="26"/>
                        <a:pt x="246" y="45"/>
                        <a:pt x="292" y="56"/>
                      </a:cubicBezTo>
                      <a:cubicBezTo>
                        <a:pt x="294" y="57"/>
                        <a:pt x="296" y="59"/>
                        <a:pt x="298" y="60"/>
                      </a:cubicBezTo>
                      <a:cubicBezTo>
                        <a:pt x="300" y="61"/>
                        <a:pt x="302" y="61"/>
                        <a:pt x="304" y="62"/>
                      </a:cubicBezTo>
                      <a:cubicBezTo>
                        <a:pt x="308" y="64"/>
                        <a:pt x="316" y="70"/>
                        <a:pt x="316" y="70"/>
                      </a:cubicBezTo>
                      <a:cubicBezTo>
                        <a:pt x="321" y="77"/>
                        <a:pt x="334" y="89"/>
                        <a:pt x="342" y="92"/>
                      </a:cubicBezTo>
                      <a:cubicBezTo>
                        <a:pt x="348" y="101"/>
                        <a:pt x="364" y="109"/>
                        <a:pt x="374" y="116"/>
                      </a:cubicBezTo>
                      <a:cubicBezTo>
                        <a:pt x="377" y="126"/>
                        <a:pt x="383" y="133"/>
                        <a:pt x="390" y="140"/>
                      </a:cubicBezTo>
                      <a:cubicBezTo>
                        <a:pt x="396" y="159"/>
                        <a:pt x="410" y="175"/>
                        <a:pt x="416" y="194"/>
                      </a:cubicBezTo>
                      <a:cubicBezTo>
                        <a:pt x="412" y="206"/>
                        <a:pt x="411" y="221"/>
                        <a:pt x="400" y="228"/>
                      </a:cubicBezTo>
                      <a:cubicBezTo>
                        <a:pt x="397" y="238"/>
                        <a:pt x="392" y="244"/>
                        <a:pt x="384" y="250"/>
                      </a:cubicBezTo>
                      <a:cubicBezTo>
                        <a:pt x="380" y="263"/>
                        <a:pt x="372" y="276"/>
                        <a:pt x="360" y="284"/>
                      </a:cubicBezTo>
                      <a:cubicBezTo>
                        <a:pt x="354" y="292"/>
                        <a:pt x="347" y="293"/>
                        <a:pt x="338" y="298"/>
                      </a:cubicBezTo>
                      <a:cubicBezTo>
                        <a:pt x="332" y="302"/>
                        <a:pt x="320" y="310"/>
                        <a:pt x="320" y="310"/>
                      </a:cubicBezTo>
                      <a:cubicBezTo>
                        <a:pt x="308" y="327"/>
                        <a:pt x="288" y="326"/>
                        <a:pt x="272" y="336"/>
                      </a:cubicBezTo>
                      <a:cubicBezTo>
                        <a:pt x="236" y="360"/>
                        <a:pt x="168" y="369"/>
                        <a:pt x="126" y="376"/>
                      </a:cubicBezTo>
                      <a:cubicBezTo>
                        <a:pt x="89" y="373"/>
                        <a:pt x="45" y="381"/>
                        <a:pt x="8" y="382"/>
                      </a:cubicBezTo>
                      <a:cubicBezTo>
                        <a:pt x="6" y="381"/>
                        <a:pt x="1" y="381"/>
                        <a:pt x="2" y="380"/>
                      </a:cubicBezTo>
                      <a:cubicBezTo>
                        <a:pt x="7" y="375"/>
                        <a:pt x="33" y="370"/>
                        <a:pt x="40" y="368"/>
                      </a:cubicBezTo>
                      <a:cubicBezTo>
                        <a:pt x="61" y="361"/>
                        <a:pt x="70" y="350"/>
                        <a:pt x="88" y="338"/>
                      </a:cubicBezTo>
                      <a:cubicBezTo>
                        <a:pt x="93" y="323"/>
                        <a:pt x="104" y="310"/>
                        <a:pt x="110" y="296"/>
                      </a:cubicBezTo>
                      <a:cubicBezTo>
                        <a:pt x="120" y="274"/>
                        <a:pt x="127" y="251"/>
                        <a:pt x="130" y="226"/>
                      </a:cubicBezTo>
                      <a:cubicBezTo>
                        <a:pt x="127" y="180"/>
                        <a:pt x="134" y="96"/>
                        <a:pt x="96" y="58"/>
                      </a:cubicBezTo>
                      <a:cubicBezTo>
                        <a:pt x="93" y="48"/>
                        <a:pt x="81" y="38"/>
                        <a:pt x="72" y="32"/>
                      </a:cubicBezTo>
                      <a:cubicBezTo>
                        <a:pt x="61" y="16"/>
                        <a:pt x="18" y="4"/>
                        <a:pt x="0" y="4"/>
                      </a:cubicBezTo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6" name="Group 123"/>
                <p:cNvGrpSpPr>
                  <a:grpSpLocks/>
                </p:cNvGrpSpPr>
                <p:nvPr/>
              </p:nvGrpSpPr>
              <p:grpSpPr bwMode="auto">
                <a:xfrm>
                  <a:off x="3408" y="1824"/>
                  <a:ext cx="426" cy="384"/>
                  <a:chOff x="3408" y="1824"/>
                  <a:chExt cx="426" cy="384"/>
                </a:xfrm>
              </p:grpSpPr>
              <p:sp>
                <p:nvSpPr>
                  <p:cNvPr id="104" name="Freeform 113"/>
                  <p:cNvSpPr>
                    <a:spLocks/>
                  </p:cNvSpPr>
                  <p:nvPr/>
                </p:nvSpPr>
                <p:spPr bwMode="auto">
                  <a:xfrm>
                    <a:off x="3408" y="1824"/>
                    <a:ext cx="144" cy="384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42" y="8"/>
                      </a:cxn>
                      <a:cxn ang="0">
                        <a:pos x="82" y="32"/>
                      </a:cxn>
                      <a:cxn ang="0">
                        <a:pos x="130" y="92"/>
                      </a:cxn>
                      <a:cxn ang="0">
                        <a:pos x="144" y="206"/>
                      </a:cxn>
                      <a:cxn ang="0">
                        <a:pos x="122" y="284"/>
                      </a:cxn>
                      <a:cxn ang="0">
                        <a:pos x="74" y="344"/>
                      </a:cxn>
                      <a:cxn ang="0">
                        <a:pos x="12" y="368"/>
                      </a:cxn>
                      <a:cxn ang="0">
                        <a:pos x="0" y="366"/>
                      </a:cxn>
                    </a:cxnLst>
                    <a:rect l="0" t="0" r="r" b="b"/>
                    <a:pathLst>
                      <a:path w="145" h="372">
                        <a:moveTo>
                          <a:pt x="6" y="0"/>
                        </a:moveTo>
                        <a:lnTo>
                          <a:pt x="42" y="8"/>
                        </a:lnTo>
                        <a:cubicBezTo>
                          <a:pt x="55" y="13"/>
                          <a:pt x="67" y="18"/>
                          <a:pt x="82" y="32"/>
                        </a:cubicBezTo>
                        <a:cubicBezTo>
                          <a:pt x="97" y="46"/>
                          <a:pt x="120" y="63"/>
                          <a:pt x="130" y="92"/>
                        </a:cubicBezTo>
                        <a:cubicBezTo>
                          <a:pt x="140" y="121"/>
                          <a:pt x="145" y="174"/>
                          <a:pt x="144" y="206"/>
                        </a:cubicBezTo>
                        <a:cubicBezTo>
                          <a:pt x="143" y="238"/>
                          <a:pt x="134" y="261"/>
                          <a:pt x="122" y="284"/>
                        </a:cubicBezTo>
                        <a:cubicBezTo>
                          <a:pt x="110" y="307"/>
                          <a:pt x="92" y="330"/>
                          <a:pt x="74" y="344"/>
                        </a:cubicBezTo>
                        <a:cubicBezTo>
                          <a:pt x="56" y="358"/>
                          <a:pt x="24" y="364"/>
                          <a:pt x="12" y="368"/>
                        </a:cubicBezTo>
                        <a:cubicBezTo>
                          <a:pt x="0" y="372"/>
                          <a:pt x="2" y="366"/>
                          <a:pt x="0" y="366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118"/>
                  <p:cNvSpPr>
                    <a:spLocks/>
                  </p:cNvSpPr>
                  <p:nvPr/>
                </p:nvSpPr>
                <p:spPr bwMode="auto">
                  <a:xfrm>
                    <a:off x="3408" y="1824"/>
                    <a:ext cx="426" cy="190"/>
                  </a:xfrm>
                  <a:custGeom>
                    <a:avLst/>
                    <a:gdLst/>
                    <a:ahLst/>
                    <a:cxnLst>
                      <a:cxn ang="0">
                        <a:pos x="426" y="190"/>
                      </a:cxn>
                      <a:cxn ang="0">
                        <a:pos x="400" y="136"/>
                      </a:cxn>
                      <a:cxn ang="0">
                        <a:pos x="352" y="86"/>
                      </a:cxn>
                      <a:cxn ang="0">
                        <a:pos x="260" y="38"/>
                      </a:cxn>
                      <a:cxn ang="0">
                        <a:pos x="146" y="1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26" h="190">
                        <a:moveTo>
                          <a:pt x="426" y="190"/>
                        </a:moveTo>
                        <a:cubicBezTo>
                          <a:pt x="422" y="181"/>
                          <a:pt x="412" y="153"/>
                          <a:pt x="400" y="136"/>
                        </a:cubicBezTo>
                        <a:cubicBezTo>
                          <a:pt x="388" y="119"/>
                          <a:pt x="375" y="102"/>
                          <a:pt x="352" y="86"/>
                        </a:cubicBezTo>
                        <a:cubicBezTo>
                          <a:pt x="329" y="70"/>
                          <a:pt x="294" y="50"/>
                          <a:pt x="260" y="38"/>
                        </a:cubicBezTo>
                        <a:cubicBezTo>
                          <a:pt x="226" y="26"/>
                          <a:pt x="189" y="20"/>
                          <a:pt x="146" y="14"/>
                        </a:cubicBezTo>
                        <a:cubicBezTo>
                          <a:pt x="103" y="8"/>
                          <a:pt x="30" y="3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121"/>
                  <p:cNvSpPr>
                    <a:spLocks/>
                  </p:cNvSpPr>
                  <p:nvPr/>
                </p:nvSpPr>
                <p:spPr bwMode="auto">
                  <a:xfrm flipV="1">
                    <a:off x="3408" y="2016"/>
                    <a:ext cx="426" cy="190"/>
                  </a:xfrm>
                  <a:custGeom>
                    <a:avLst/>
                    <a:gdLst/>
                    <a:ahLst/>
                    <a:cxnLst>
                      <a:cxn ang="0">
                        <a:pos x="426" y="190"/>
                      </a:cxn>
                      <a:cxn ang="0">
                        <a:pos x="400" y="136"/>
                      </a:cxn>
                      <a:cxn ang="0">
                        <a:pos x="352" y="86"/>
                      </a:cxn>
                      <a:cxn ang="0">
                        <a:pos x="260" y="38"/>
                      </a:cxn>
                      <a:cxn ang="0">
                        <a:pos x="146" y="1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26" h="190">
                        <a:moveTo>
                          <a:pt x="426" y="190"/>
                        </a:moveTo>
                        <a:cubicBezTo>
                          <a:pt x="422" y="181"/>
                          <a:pt x="412" y="153"/>
                          <a:pt x="400" y="136"/>
                        </a:cubicBezTo>
                        <a:cubicBezTo>
                          <a:pt x="388" y="119"/>
                          <a:pt x="375" y="102"/>
                          <a:pt x="352" y="86"/>
                        </a:cubicBezTo>
                        <a:cubicBezTo>
                          <a:pt x="329" y="70"/>
                          <a:pt x="294" y="50"/>
                          <a:pt x="260" y="38"/>
                        </a:cubicBezTo>
                        <a:cubicBezTo>
                          <a:pt x="226" y="26"/>
                          <a:pt x="189" y="20"/>
                          <a:pt x="146" y="14"/>
                        </a:cubicBezTo>
                        <a:cubicBezTo>
                          <a:pt x="103" y="8"/>
                          <a:pt x="30" y="3"/>
                          <a:pt x="0" y="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00" name="Line 122"/>
              <p:cNvSpPr>
                <a:spLocks noChangeShapeType="1"/>
              </p:cNvSpPr>
              <p:nvPr/>
            </p:nvSpPr>
            <p:spPr bwMode="auto">
              <a:xfrm flipH="1">
                <a:off x="3264" y="1920"/>
                <a:ext cx="2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1" name="Line 124"/>
              <p:cNvSpPr>
                <a:spLocks noChangeShapeType="1"/>
              </p:cNvSpPr>
              <p:nvPr/>
            </p:nvSpPr>
            <p:spPr bwMode="auto">
              <a:xfrm flipH="1">
                <a:off x="3264" y="2112"/>
                <a:ext cx="25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5" name="Line 134"/>
            <p:cNvSpPr>
              <a:spLocks noChangeShapeType="1"/>
            </p:cNvSpPr>
            <p:nvPr/>
          </p:nvSpPr>
          <p:spPr bwMode="auto">
            <a:xfrm>
              <a:off x="912" y="220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" name="Text Box 135"/>
            <p:cNvSpPr txBox="1">
              <a:spLocks noChangeArrowheads="1"/>
            </p:cNvSpPr>
            <p:nvPr/>
          </p:nvSpPr>
          <p:spPr bwMode="auto">
            <a:xfrm>
              <a:off x="864" y="2016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/>
                <a:t>Input B</a:t>
              </a:r>
            </a:p>
          </p:txBody>
        </p:sp>
        <p:sp>
          <p:nvSpPr>
            <p:cNvPr id="97" name="Text Box 136"/>
            <p:cNvSpPr txBox="1">
              <a:spLocks noChangeArrowheads="1"/>
            </p:cNvSpPr>
            <p:nvPr/>
          </p:nvSpPr>
          <p:spPr bwMode="auto">
            <a:xfrm>
              <a:off x="1488" y="1488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OR</a:t>
              </a:r>
            </a:p>
          </p:txBody>
        </p:sp>
      </p:grpSp>
      <p:grpSp>
        <p:nvGrpSpPr>
          <p:cNvPr id="7" name="Group 295"/>
          <p:cNvGrpSpPr>
            <a:grpSpLocks/>
          </p:cNvGrpSpPr>
          <p:nvPr/>
        </p:nvGrpSpPr>
        <p:grpSpPr bwMode="auto">
          <a:xfrm>
            <a:off x="457200" y="2133600"/>
            <a:ext cx="5486400" cy="3200400"/>
            <a:chOff x="432" y="1680"/>
            <a:chExt cx="3456" cy="2016"/>
          </a:xfrm>
        </p:grpSpPr>
        <p:grpSp>
          <p:nvGrpSpPr>
            <p:cNvPr id="8" name="Group 294"/>
            <p:cNvGrpSpPr>
              <a:grpSpLocks/>
            </p:cNvGrpSpPr>
            <p:nvPr/>
          </p:nvGrpSpPr>
          <p:grpSpPr bwMode="auto">
            <a:xfrm>
              <a:off x="432" y="1680"/>
              <a:ext cx="3456" cy="2016"/>
              <a:chOff x="432" y="1680"/>
              <a:chExt cx="3456" cy="2016"/>
            </a:xfrm>
          </p:grpSpPr>
          <p:sp>
            <p:nvSpPr>
              <p:cNvPr id="110" name="Line 181"/>
              <p:cNvSpPr>
                <a:spLocks noChangeShapeType="1"/>
              </p:cNvSpPr>
              <p:nvPr/>
            </p:nvSpPr>
            <p:spPr bwMode="auto">
              <a:xfrm flipV="1">
                <a:off x="576" y="172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" name="Line 182"/>
              <p:cNvSpPr>
                <a:spLocks noChangeShapeType="1"/>
              </p:cNvSpPr>
              <p:nvPr/>
            </p:nvSpPr>
            <p:spPr bwMode="auto">
              <a:xfrm>
                <a:off x="576" y="22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2" name="Line 183"/>
              <p:cNvSpPr>
                <a:spLocks noChangeShapeType="1"/>
              </p:cNvSpPr>
              <p:nvPr/>
            </p:nvSpPr>
            <p:spPr bwMode="auto">
              <a:xfrm>
                <a:off x="432" y="25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" name="Line 184"/>
              <p:cNvSpPr>
                <a:spLocks noChangeShapeType="1"/>
              </p:cNvSpPr>
              <p:nvPr/>
            </p:nvSpPr>
            <p:spPr bwMode="auto">
              <a:xfrm>
                <a:off x="480" y="25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4" name="Line 185"/>
              <p:cNvSpPr>
                <a:spLocks noChangeShapeType="1"/>
              </p:cNvSpPr>
              <p:nvPr/>
            </p:nvSpPr>
            <p:spPr bwMode="auto">
              <a:xfrm>
                <a:off x="528" y="26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5" name="Text Box 186"/>
              <p:cNvSpPr txBox="1">
                <a:spLocks noChangeArrowheads="1"/>
              </p:cNvSpPr>
              <p:nvPr/>
            </p:nvSpPr>
            <p:spPr bwMode="auto">
              <a:xfrm>
                <a:off x="576" y="1680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5v</a:t>
                </a:r>
              </a:p>
            </p:txBody>
          </p:sp>
          <p:sp>
            <p:nvSpPr>
              <p:cNvPr id="116" name="Line 187"/>
              <p:cNvSpPr>
                <a:spLocks noChangeShapeType="1"/>
              </p:cNvSpPr>
              <p:nvPr/>
            </p:nvSpPr>
            <p:spPr bwMode="auto">
              <a:xfrm flipV="1">
                <a:off x="720" y="2160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7" name="Line 190"/>
              <p:cNvSpPr>
                <a:spLocks noChangeShapeType="1"/>
              </p:cNvSpPr>
              <p:nvPr/>
            </p:nvSpPr>
            <p:spPr bwMode="auto">
              <a:xfrm>
                <a:off x="3216" y="2688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8" name="Line 191"/>
              <p:cNvSpPr>
                <a:spLocks noChangeShapeType="1"/>
              </p:cNvSpPr>
              <p:nvPr/>
            </p:nvSpPr>
            <p:spPr bwMode="auto">
              <a:xfrm>
                <a:off x="3552" y="259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9" name="Line 192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0" name="Line 193"/>
              <p:cNvSpPr>
                <a:spLocks noChangeShapeType="1"/>
              </p:cNvSpPr>
              <p:nvPr/>
            </p:nvSpPr>
            <p:spPr bwMode="auto">
              <a:xfrm>
                <a:off x="3600" y="297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1" name="Line 194"/>
              <p:cNvSpPr>
                <a:spLocks noChangeShapeType="1"/>
              </p:cNvSpPr>
              <p:nvPr/>
            </p:nvSpPr>
            <p:spPr bwMode="auto">
              <a:xfrm>
                <a:off x="3648" y="302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2" name="Line 195"/>
              <p:cNvSpPr>
                <a:spLocks noChangeShapeType="1"/>
              </p:cNvSpPr>
              <p:nvPr/>
            </p:nvSpPr>
            <p:spPr bwMode="auto">
              <a:xfrm>
                <a:off x="3696" y="307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" name="Line 196"/>
              <p:cNvSpPr>
                <a:spLocks noChangeShapeType="1"/>
              </p:cNvSpPr>
              <p:nvPr/>
            </p:nvSpPr>
            <p:spPr bwMode="auto">
              <a:xfrm flipV="1">
                <a:off x="2160" y="2256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 type="none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" name="Text Box 197"/>
              <p:cNvSpPr txBox="1">
                <a:spLocks noChangeArrowheads="1"/>
              </p:cNvSpPr>
              <p:nvPr/>
            </p:nvSpPr>
            <p:spPr bwMode="auto">
              <a:xfrm>
                <a:off x="2160" y="2208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chemeClr val="tx2"/>
                    </a:solidFill>
                  </a:rPr>
                  <a:t>5v</a:t>
                </a:r>
              </a:p>
            </p:txBody>
          </p:sp>
          <p:sp>
            <p:nvSpPr>
              <p:cNvPr id="125" name="Line 198"/>
              <p:cNvSpPr>
                <a:spLocks noChangeShapeType="1"/>
              </p:cNvSpPr>
              <p:nvPr/>
            </p:nvSpPr>
            <p:spPr bwMode="auto">
              <a:xfrm>
                <a:off x="2208" y="28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 type="none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6" name="Line 199"/>
              <p:cNvSpPr>
                <a:spLocks noChangeShapeType="1"/>
              </p:cNvSpPr>
              <p:nvPr/>
            </p:nvSpPr>
            <p:spPr bwMode="auto">
              <a:xfrm>
                <a:off x="2064" y="31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7" name="Line 200"/>
              <p:cNvSpPr>
                <a:spLocks noChangeShapeType="1"/>
              </p:cNvSpPr>
              <p:nvPr/>
            </p:nvSpPr>
            <p:spPr bwMode="auto">
              <a:xfrm>
                <a:off x="2112" y="31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8" name="Line 201"/>
              <p:cNvSpPr>
                <a:spLocks noChangeShapeType="1"/>
              </p:cNvSpPr>
              <p:nvPr/>
            </p:nvSpPr>
            <p:spPr bwMode="auto">
              <a:xfrm>
                <a:off x="2160" y="32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" name="Freeform 202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0" name="Line 204"/>
              <p:cNvSpPr>
                <a:spLocks noChangeShapeType="1"/>
              </p:cNvSpPr>
              <p:nvPr/>
            </p:nvSpPr>
            <p:spPr bwMode="auto">
              <a:xfrm flipV="1">
                <a:off x="576" y="2784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1" name="Line 205"/>
              <p:cNvSpPr>
                <a:spLocks noChangeShapeType="1"/>
              </p:cNvSpPr>
              <p:nvPr/>
            </p:nvSpPr>
            <p:spPr bwMode="auto">
              <a:xfrm>
                <a:off x="576" y="331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2" name="Line 206"/>
              <p:cNvSpPr>
                <a:spLocks noChangeShapeType="1"/>
              </p:cNvSpPr>
              <p:nvPr/>
            </p:nvSpPr>
            <p:spPr bwMode="auto">
              <a:xfrm>
                <a:off x="432" y="36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3" name="Line 207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4" name="Line 208"/>
              <p:cNvSpPr>
                <a:spLocks noChangeShapeType="1"/>
              </p:cNvSpPr>
              <p:nvPr/>
            </p:nvSpPr>
            <p:spPr bwMode="auto">
              <a:xfrm>
                <a:off x="528" y="369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5" name="Text Box 209"/>
              <p:cNvSpPr txBox="1">
                <a:spLocks noChangeArrowheads="1"/>
              </p:cNvSpPr>
              <p:nvPr/>
            </p:nvSpPr>
            <p:spPr bwMode="auto">
              <a:xfrm>
                <a:off x="576" y="2736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5v</a:t>
                </a:r>
              </a:p>
            </p:txBody>
          </p:sp>
          <p:sp>
            <p:nvSpPr>
              <p:cNvPr id="136" name="Line 210"/>
              <p:cNvSpPr>
                <a:spLocks noChangeShapeType="1"/>
              </p:cNvSpPr>
              <p:nvPr/>
            </p:nvSpPr>
            <p:spPr bwMode="auto">
              <a:xfrm flipV="1">
                <a:off x="720" y="321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lg" len="lg"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7" name="Line 211"/>
              <p:cNvSpPr>
                <a:spLocks noChangeShapeType="1"/>
              </p:cNvSpPr>
              <p:nvPr/>
            </p:nvSpPr>
            <p:spPr bwMode="auto">
              <a:xfrm>
                <a:off x="960" y="216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" name="Line 212"/>
              <p:cNvSpPr>
                <a:spLocks noChangeShapeType="1"/>
              </p:cNvSpPr>
              <p:nvPr/>
            </p:nvSpPr>
            <p:spPr bwMode="auto">
              <a:xfrm flipV="1">
                <a:off x="129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" name="Line 213"/>
              <p:cNvSpPr>
                <a:spLocks noChangeShapeType="1"/>
              </p:cNvSpPr>
              <p:nvPr/>
            </p:nvSpPr>
            <p:spPr bwMode="auto">
              <a:xfrm>
                <a:off x="960" y="32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0" name="Line 214"/>
              <p:cNvSpPr>
                <a:spLocks noChangeShapeType="1"/>
              </p:cNvSpPr>
              <p:nvPr/>
            </p:nvSpPr>
            <p:spPr bwMode="auto">
              <a:xfrm flipV="1">
                <a:off x="1296" y="278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9" name="Line 189"/>
            <p:cNvSpPr>
              <a:spLocks noChangeShapeType="1"/>
            </p:cNvSpPr>
            <p:nvPr/>
          </p:nvSpPr>
          <p:spPr bwMode="auto">
            <a:xfrm flipH="1">
              <a:off x="2736" y="268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" name="Group 332"/>
          <p:cNvGrpSpPr>
            <a:grpSpLocks/>
          </p:cNvGrpSpPr>
          <p:nvPr/>
        </p:nvGrpSpPr>
        <p:grpSpPr bwMode="auto">
          <a:xfrm>
            <a:off x="609600" y="2895600"/>
            <a:ext cx="7924800" cy="2057400"/>
            <a:chOff x="528" y="2160"/>
            <a:chExt cx="4992" cy="1296"/>
          </a:xfrm>
        </p:grpSpPr>
        <p:grpSp>
          <p:nvGrpSpPr>
            <p:cNvPr id="10" name="Group 333"/>
            <p:cNvGrpSpPr>
              <a:grpSpLocks/>
            </p:cNvGrpSpPr>
            <p:nvPr/>
          </p:nvGrpSpPr>
          <p:grpSpPr bwMode="auto">
            <a:xfrm>
              <a:off x="528" y="2160"/>
              <a:ext cx="3888" cy="1296"/>
              <a:chOff x="528" y="2160"/>
              <a:chExt cx="3888" cy="1296"/>
            </a:xfrm>
          </p:grpSpPr>
          <p:sp>
            <p:nvSpPr>
              <p:cNvPr id="144" name="Line 334"/>
              <p:cNvSpPr>
                <a:spLocks noChangeShapeType="1"/>
              </p:cNvSpPr>
              <p:nvPr/>
            </p:nvSpPr>
            <p:spPr bwMode="auto">
              <a:xfrm flipH="1">
                <a:off x="528" y="2160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5" name="Text Box 335"/>
              <p:cNvSpPr txBox="1">
                <a:spLocks noChangeArrowheads="1"/>
              </p:cNvSpPr>
              <p:nvPr/>
            </p:nvSpPr>
            <p:spPr bwMode="auto">
              <a:xfrm>
                <a:off x="816" y="2208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146" name="Freeform 336"/>
              <p:cNvSpPr>
                <a:spLocks/>
              </p:cNvSpPr>
              <p:nvPr/>
            </p:nvSpPr>
            <p:spPr bwMode="auto">
              <a:xfrm>
                <a:off x="3408" y="2592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7" name="Text Box 337"/>
              <p:cNvSpPr txBox="1">
                <a:spLocks noChangeArrowheads="1"/>
              </p:cNvSpPr>
              <p:nvPr/>
            </p:nvSpPr>
            <p:spPr bwMode="auto">
              <a:xfrm>
                <a:off x="3552" y="2400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148" name="Line 338"/>
              <p:cNvSpPr>
                <a:spLocks noChangeShapeType="1"/>
              </p:cNvSpPr>
              <p:nvPr/>
            </p:nvSpPr>
            <p:spPr bwMode="auto">
              <a:xfrm flipH="1">
                <a:off x="528" y="3216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49" name="Text Box 339"/>
              <p:cNvSpPr txBox="1">
                <a:spLocks noChangeArrowheads="1"/>
              </p:cNvSpPr>
              <p:nvPr/>
            </p:nvSpPr>
            <p:spPr bwMode="auto">
              <a:xfrm>
                <a:off x="816" y="3264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</p:grpSp>
        <p:sp>
          <p:nvSpPr>
            <p:cNvPr id="143" name="Rectangle 340"/>
            <p:cNvSpPr>
              <a:spLocks noChangeArrowheads="1"/>
            </p:cNvSpPr>
            <p:nvPr/>
          </p:nvSpPr>
          <p:spPr bwMode="auto">
            <a:xfrm>
              <a:off x="4416" y="2496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41"/>
          <p:cNvGrpSpPr>
            <a:grpSpLocks/>
          </p:cNvGrpSpPr>
          <p:nvPr/>
        </p:nvGrpSpPr>
        <p:grpSpPr bwMode="auto">
          <a:xfrm>
            <a:off x="609600" y="2895600"/>
            <a:ext cx="7924800" cy="2057400"/>
            <a:chOff x="576" y="1008"/>
            <a:chExt cx="4992" cy="1296"/>
          </a:xfrm>
        </p:grpSpPr>
        <p:grpSp>
          <p:nvGrpSpPr>
            <p:cNvPr id="12" name="Group 342"/>
            <p:cNvGrpSpPr>
              <a:grpSpLocks/>
            </p:cNvGrpSpPr>
            <p:nvPr/>
          </p:nvGrpSpPr>
          <p:grpSpPr bwMode="auto">
            <a:xfrm>
              <a:off x="576" y="1008"/>
              <a:ext cx="3888" cy="1296"/>
              <a:chOff x="576" y="1008"/>
              <a:chExt cx="3888" cy="1296"/>
            </a:xfrm>
          </p:grpSpPr>
          <p:sp>
            <p:nvSpPr>
              <p:cNvPr id="153" name="Line 343"/>
              <p:cNvSpPr>
                <a:spLocks noChangeShapeType="1"/>
              </p:cNvSpPr>
              <p:nvPr/>
            </p:nvSpPr>
            <p:spPr bwMode="auto">
              <a:xfrm flipH="1">
                <a:off x="576" y="1008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4" name="Text Box 344"/>
              <p:cNvSpPr txBox="1">
                <a:spLocks noChangeArrowheads="1"/>
              </p:cNvSpPr>
              <p:nvPr/>
            </p:nvSpPr>
            <p:spPr bwMode="auto">
              <a:xfrm>
                <a:off x="864" y="1056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  <p:sp>
            <p:nvSpPr>
              <p:cNvPr id="155" name="Freeform 345"/>
              <p:cNvSpPr>
                <a:spLocks/>
              </p:cNvSpPr>
              <p:nvPr/>
            </p:nvSpPr>
            <p:spPr bwMode="auto">
              <a:xfrm>
                <a:off x="3456" y="1440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6" name="Text Box 346"/>
              <p:cNvSpPr txBox="1">
                <a:spLocks noChangeArrowheads="1"/>
              </p:cNvSpPr>
              <p:nvPr/>
            </p:nvSpPr>
            <p:spPr bwMode="auto">
              <a:xfrm>
                <a:off x="3600" y="1248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</a:t>
                </a:r>
                <a:r>
                  <a:rPr lang="en-US" sz="1400"/>
                  <a:t> </a:t>
                </a:r>
              </a:p>
            </p:txBody>
          </p:sp>
          <p:sp>
            <p:nvSpPr>
              <p:cNvPr id="157" name="Line 347"/>
              <p:cNvSpPr>
                <a:spLocks noChangeShapeType="1"/>
              </p:cNvSpPr>
              <p:nvPr/>
            </p:nvSpPr>
            <p:spPr bwMode="auto">
              <a:xfrm flipH="1" flipV="1">
                <a:off x="576" y="1968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8" name="Text Box 348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</p:grpSp>
        <p:sp>
          <p:nvSpPr>
            <p:cNvPr id="152" name="Rectangle 349"/>
            <p:cNvSpPr>
              <a:spLocks noChangeArrowheads="1"/>
            </p:cNvSpPr>
            <p:nvPr/>
          </p:nvSpPr>
          <p:spPr bwMode="auto">
            <a:xfrm>
              <a:off x="4464" y="1488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350"/>
          <p:cNvGrpSpPr>
            <a:grpSpLocks/>
          </p:cNvGrpSpPr>
          <p:nvPr/>
        </p:nvGrpSpPr>
        <p:grpSpPr bwMode="auto">
          <a:xfrm>
            <a:off x="609600" y="2743200"/>
            <a:ext cx="7924800" cy="2209800"/>
            <a:chOff x="576" y="2352"/>
            <a:chExt cx="4992" cy="1392"/>
          </a:xfrm>
        </p:grpSpPr>
        <p:grpSp>
          <p:nvGrpSpPr>
            <p:cNvPr id="14" name="Group 351"/>
            <p:cNvGrpSpPr>
              <a:grpSpLocks/>
            </p:cNvGrpSpPr>
            <p:nvPr/>
          </p:nvGrpSpPr>
          <p:grpSpPr bwMode="auto">
            <a:xfrm>
              <a:off x="576" y="2352"/>
              <a:ext cx="3888" cy="1392"/>
              <a:chOff x="576" y="2352"/>
              <a:chExt cx="3888" cy="1392"/>
            </a:xfrm>
          </p:grpSpPr>
          <p:sp>
            <p:nvSpPr>
              <p:cNvPr id="162" name="Line 352"/>
              <p:cNvSpPr>
                <a:spLocks noChangeShapeType="1"/>
              </p:cNvSpPr>
              <p:nvPr/>
            </p:nvSpPr>
            <p:spPr bwMode="auto">
              <a:xfrm flipH="1" flipV="1">
                <a:off x="576" y="2352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3" name="Text Box 353"/>
              <p:cNvSpPr txBox="1">
                <a:spLocks noChangeArrowheads="1"/>
              </p:cNvSpPr>
              <p:nvPr/>
            </p:nvSpPr>
            <p:spPr bwMode="auto">
              <a:xfrm>
                <a:off x="864" y="2496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  <p:sp>
            <p:nvSpPr>
              <p:cNvPr id="164" name="Freeform 354"/>
              <p:cNvSpPr>
                <a:spLocks/>
              </p:cNvSpPr>
              <p:nvPr/>
            </p:nvSpPr>
            <p:spPr bwMode="auto">
              <a:xfrm>
                <a:off x="3456" y="2880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" name="Text Box 355"/>
              <p:cNvSpPr txBox="1">
                <a:spLocks noChangeArrowheads="1"/>
              </p:cNvSpPr>
              <p:nvPr/>
            </p:nvSpPr>
            <p:spPr bwMode="auto">
              <a:xfrm>
                <a:off x="3600" y="2688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</a:t>
                </a:r>
                <a:r>
                  <a:rPr lang="en-US" sz="1400"/>
                  <a:t> </a:t>
                </a:r>
              </a:p>
            </p:txBody>
          </p:sp>
          <p:sp>
            <p:nvSpPr>
              <p:cNvPr id="166" name="Line 356"/>
              <p:cNvSpPr>
                <a:spLocks noChangeShapeType="1"/>
              </p:cNvSpPr>
              <p:nvPr/>
            </p:nvSpPr>
            <p:spPr bwMode="auto">
              <a:xfrm flipH="1">
                <a:off x="576" y="3504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7" name="Text Box 357"/>
              <p:cNvSpPr txBox="1">
                <a:spLocks noChangeArrowheads="1"/>
              </p:cNvSpPr>
              <p:nvPr/>
            </p:nvSpPr>
            <p:spPr bwMode="auto">
              <a:xfrm>
                <a:off x="864" y="3552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Logic 0 </a:t>
                </a:r>
              </a:p>
            </p:txBody>
          </p:sp>
        </p:grpSp>
        <p:sp>
          <p:nvSpPr>
            <p:cNvPr id="161" name="Rectangle 358"/>
            <p:cNvSpPr>
              <a:spLocks noChangeArrowheads="1"/>
            </p:cNvSpPr>
            <p:nvPr/>
          </p:nvSpPr>
          <p:spPr bwMode="auto">
            <a:xfrm>
              <a:off x="4464" y="3120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359"/>
          <p:cNvGrpSpPr>
            <a:grpSpLocks/>
          </p:cNvGrpSpPr>
          <p:nvPr/>
        </p:nvGrpSpPr>
        <p:grpSpPr bwMode="auto">
          <a:xfrm>
            <a:off x="609600" y="2743200"/>
            <a:ext cx="7924800" cy="2209800"/>
            <a:chOff x="384" y="240"/>
            <a:chExt cx="4992" cy="1392"/>
          </a:xfrm>
        </p:grpSpPr>
        <p:grpSp>
          <p:nvGrpSpPr>
            <p:cNvPr id="16" name="Group 360"/>
            <p:cNvGrpSpPr>
              <a:grpSpLocks/>
            </p:cNvGrpSpPr>
            <p:nvPr/>
          </p:nvGrpSpPr>
          <p:grpSpPr bwMode="auto">
            <a:xfrm>
              <a:off x="384" y="240"/>
              <a:ext cx="3888" cy="1392"/>
              <a:chOff x="384" y="240"/>
              <a:chExt cx="3888" cy="1392"/>
            </a:xfrm>
          </p:grpSpPr>
          <p:sp>
            <p:nvSpPr>
              <p:cNvPr id="171" name="Line 361"/>
              <p:cNvSpPr>
                <a:spLocks noChangeShapeType="1"/>
              </p:cNvSpPr>
              <p:nvPr/>
            </p:nvSpPr>
            <p:spPr bwMode="auto">
              <a:xfrm flipH="1" flipV="1">
                <a:off x="384" y="240"/>
                <a:ext cx="192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2" name="Text Box 362"/>
              <p:cNvSpPr txBox="1">
                <a:spLocks noChangeArrowheads="1"/>
              </p:cNvSpPr>
              <p:nvPr/>
            </p:nvSpPr>
            <p:spPr bwMode="auto">
              <a:xfrm>
                <a:off x="672" y="384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 </a:t>
                </a:r>
              </a:p>
            </p:txBody>
          </p:sp>
          <p:sp>
            <p:nvSpPr>
              <p:cNvPr id="173" name="Freeform 363"/>
              <p:cNvSpPr>
                <a:spLocks/>
              </p:cNvSpPr>
              <p:nvPr/>
            </p:nvSpPr>
            <p:spPr bwMode="auto">
              <a:xfrm>
                <a:off x="3264" y="768"/>
                <a:ext cx="9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96" y="96"/>
                  </a:cxn>
                  <a:cxn ang="0">
                    <a:pos x="0" y="0"/>
                  </a:cxn>
                </a:cxnLst>
                <a:rect l="0" t="0" r="r" b="b"/>
                <a:pathLst>
                  <a:path w="96" h="192">
                    <a:moveTo>
                      <a:pt x="0" y="0"/>
                    </a:moveTo>
                    <a:lnTo>
                      <a:pt x="0" y="192"/>
                    </a:lnTo>
                    <a:lnTo>
                      <a:pt x="96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" name="Text Box 364"/>
              <p:cNvSpPr txBox="1">
                <a:spLocks noChangeArrowheads="1"/>
              </p:cNvSpPr>
              <p:nvPr/>
            </p:nvSpPr>
            <p:spPr bwMode="auto">
              <a:xfrm>
                <a:off x="3408" y="576"/>
                <a:ext cx="86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FF0000"/>
                    </a:solidFill>
                  </a:rPr>
                  <a:t>Logic 1</a:t>
                </a:r>
                <a:r>
                  <a:rPr lang="en-US" sz="1400" dirty="0"/>
                  <a:t> </a:t>
                </a:r>
              </a:p>
            </p:txBody>
          </p:sp>
          <p:sp>
            <p:nvSpPr>
              <p:cNvPr id="175" name="Line 365"/>
              <p:cNvSpPr>
                <a:spLocks noChangeShapeType="1"/>
              </p:cNvSpPr>
              <p:nvPr/>
            </p:nvSpPr>
            <p:spPr bwMode="auto">
              <a:xfrm flipH="1" flipV="1">
                <a:off x="384" y="1296"/>
                <a:ext cx="240" cy="9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lg" len="lg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6" name="Text Box 366"/>
              <p:cNvSpPr txBox="1">
                <a:spLocks noChangeArrowheads="1"/>
              </p:cNvSpPr>
              <p:nvPr/>
            </p:nvSpPr>
            <p:spPr bwMode="auto">
              <a:xfrm>
                <a:off x="672" y="1440"/>
                <a:ext cx="62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solidFill>
                      <a:srgbClr val="FF0000"/>
                    </a:solidFill>
                  </a:rPr>
                  <a:t>Logic 1</a:t>
                </a:r>
                <a:r>
                  <a:rPr lang="en-US" sz="1400"/>
                  <a:t> </a:t>
                </a:r>
              </a:p>
            </p:txBody>
          </p:sp>
        </p:grpSp>
        <p:sp>
          <p:nvSpPr>
            <p:cNvPr id="170" name="Rectangle 367"/>
            <p:cNvSpPr>
              <a:spLocks noChangeArrowheads="1"/>
            </p:cNvSpPr>
            <p:nvPr/>
          </p:nvSpPr>
          <p:spPr bwMode="auto">
            <a:xfrm>
              <a:off x="4272" y="1152"/>
              <a:ext cx="1104" cy="19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7" name="Group 103"/>
          <p:cNvGraphicFramePr>
            <a:graphicFrameLocks noGrp="1"/>
          </p:cNvGraphicFramePr>
          <p:nvPr/>
        </p:nvGraphicFramePr>
        <p:xfrm>
          <a:off x="6781800" y="3124200"/>
          <a:ext cx="1524000" cy="1402080"/>
        </p:xfrm>
        <a:graphic>
          <a:graphicData uri="http://schemas.openxmlformats.org/drawingml/2006/table">
            <a:tbl>
              <a:tblPr/>
              <a:tblGrid>
                <a:gridCol w="406400"/>
                <a:gridCol w="406400"/>
                <a:gridCol w="711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8" name="Picture 177" descr="aa-sw-o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1905000"/>
            <a:ext cx="7260771" cy="44196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Gate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1524000"/>
            <a:ext cx="2590800" cy="58477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সত্যক সারণি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and.png"/>
          <p:cNvPicPr>
            <a:picLocks noChangeAspect="1"/>
          </p:cNvPicPr>
          <p:nvPr/>
        </p:nvPicPr>
        <p:blipFill>
          <a:blip r:embed="rId4"/>
          <a:srcRect t="12845" b="60009"/>
          <a:stretch>
            <a:fillRect/>
          </a:stretch>
        </p:blipFill>
        <p:spPr>
          <a:xfrm>
            <a:off x="228600" y="1676400"/>
            <a:ext cx="3200400" cy="983673"/>
          </a:xfrm>
          <a:prstGeom prst="rect">
            <a:avLst/>
          </a:prstGeom>
        </p:spPr>
      </p:pic>
      <p:pic>
        <p:nvPicPr>
          <p:cNvPr id="21" name="Picture 20" descr="and_ga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819400"/>
            <a:ext cx="2331117" cy="2590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15000" y="2133600"/>
            <a:ext cx="25908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 Input AND  Gate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715000" y="2590800"/>
          <a:ext cx="2590800" cy="391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"/>
                <a:gridCol w="560070"/>
                <a:gridCol w="1447800"/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Output</a:t>
                      </a:r>
                    </a:p>
                    <a:p>
                      <a:pPr algn="ctr"/>
                      <a:r>
                        <a:rPr lang="en-US" sz="2800" dirty="0" smtClean="0"/>
                        <a:t>X=A.B</a:t>
                      </a:r>
                      <a:endParaRPr lang="en-US" sz="2800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23056999"/>
      </p:ext>
    </p:extLst>
  </p:cSld>
  <p:clrMapOvr>
    <a:masterClrMapping/>
  </p:clrMapOvr>
  <p:transition spd="slow">
    <p:dissolv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2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302</TotalTime>
  <Words>393</Words>
  <Application>Microsoft Office PowerPoint</Application>
  <PresentationFormat>On-screen Show (4:3)</PresentationFormat>
  <Paragraphs>184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Civic</vt:lpstr>
      <vt:lpstr>Slide 1</vt:lpstr>
      <vt:lpstr>Slide 2</vt:lpstr>
      <vt:lpstr>শিখন ফল</vt:lpstr>
      <vt:lpstr>নিচের ছবিগুলো দেখ</vt:lpstr>
      <vt:lpstr>jwRK †MBU</vt:lpstr>
      <vt:lpstr>jwRK †MBU (Logic Gate)</vt:lpstr>
      <vt:lpstr>OR Gate</vt:lpstr>
      <vt:lpstr>OR Gate</vt:lpstr>
      <vt:lpstr>AND Gate</vt:lpstr>
      <vt:lpstr>AND Gate</vt:lpstr>
      <vt:lpstr>NOT গেট</vt:lpstr>
      <vt:lpstr>NOT গেট</vt:lpstr>
      <vt:lpstr>এবার নিচের কাজগুলো দলে কর</vt:lpstr>
      <vt:lpstr>এবার নিচের প্রশ্নগুলোর জবাব দাও</vt:lpstr>
      <vt:lpstr>বাড়ীর কাজ</vt:lpstr>
      <vt:lpstr>Slide 16</vt:lpstr>
    </vt:vector>
  </TitlesOfParts>
  <Company>NAEM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</dc:creator>
  <cp:lastModifiedBy>Asraf</cp:lastModifiedBy>
  <cp:revision>62</cp:revision>
  <dcterms:created xsi:type="dcterms:W3CDTF">2011-11-16T04:56:49Z</dcterms:created>
  <dcterms:modified xsi:type="dcterms:W3CDTF">2019-10-11T02:04:16Z</dcterms:modified>
</cp:coreProperties>
</file>