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58" r:id="rId3"/>
    <p:sldId id="262" r:id="rId4"/>
    <p:sldId id="275" r:id="rId5"/>
    <p:sldId id="260" r:id="rId6"/>
    <p:sldId id="256" r:id="rId7"/>
    <p:sldId id="261" r:id="rId8"/>
    <p:sldId id="263" r:id="rId9"/>
    <p:sldId id="277" r:id="rId10"/>
    <p:sldId id="264" r:id="rId11"/>
    <p:sldId id="276" r:id="rId12"/>
    <p:sldId id="265" r:id="rId13"/>
    <p:sldId id="266" r:id="rId14"/>
    <p:sldId id="267" r:id="rId15"/>
    <p:sldId id="268" r:id="rId16"/>
    <p:sldId id="269" r:id="rId17"/>
    <p:sldId id="270" r:id="rId18"/>
    <p:sldId id="272" r:id="rId19"/>
    <p:sldId id="271" r:id="rId20"/>
    <p:sldId id="273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1C69D-667E-4EC1-AE71-4CFC7655D980}" type="datetimeFigureOut">
              <a:rPr lang="en-US" smtClean="0"/>
              <a:pPr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EE0DE-B62C-42DC-950E-67C6167943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1C69D-667E-4EC1-AE71-4CFC7655D980}" type="datetimeFigureOut">
              <a:rPr lang="en-US" smtClean="0"/>
              <a:pPr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EE0DE-B62C-42DC-950E-67C6167943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1C69D-667E-4EC1-AE71-4CFC7655D980}" type="datetimeFigureOut">
              <a:rPr lang="en-US" smtClean="0"/>
              <a:pPr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EE0DE-B62C-42DC-950E-67C6167943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1C69D-667E-4EC1-AE71-4CFC7655D980}" type="datetimeFigureOut">
              <a:rPr lang="en-US" smtClean="0"/>
              <a:pPr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EE0DE-B62C-42DC-950E-67C6167943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1C69D-667E-4EC1-AE71-4CFC7655D980}" type="datetimeFigureOut">
              <a:rPr lang="en-US" smtClean="0"/>
              <a:pPr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EE0DE-B62C-42DC-950E-67C6167943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1C69D-667E-4EC1-AE71-4CFC7655D980}" type="datetimeFigureOut">
              <a:rPr lang="en-US" smtClean="0"/>
              <a:pPr/>
              <a:t>10/10/2019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EE0DE-B62C-42DC-950E-67C6167943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1C69D-667E-4EC1-AE71-4CFC7655D980}" type="datetimeFigureOut">
              <a:rPr lang="en-US" smtClean="0"/>
              <a:pPr/>
              <a:t>10/10/2019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EE0DE-B62C-42DC-950E-67C6167943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1C69D-667E-4EC1-AE71-4CFC7655D980}" type="datetimeFigureOut">
              <a:rPr lang="en-US" smtClean="0"/>
              <a:pPr/>
              <a:t>10/10/2019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EE0DE-B62C-42DC-950E-67C6167943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1C69D-667E-4EC1-AE71-4CFC7655D980}" type="datetimeFigureOut">
              <a:rPr lang="en-US" smtClean="0"/>
              <a:pPr/>
              <a:t>10/10/2019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EE0DE-B62C-42DC-950E-67C6167943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1C69D-667E-4EC1-AE71-4CFC7655D980}" type="datetimeFigureOut">
              <a:rPr lang="en-US" smtClean="0"/>
              <a:pPr/>
              <a:t>10/10/2019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EE0DE-B62C-42DC-950E-67C6167943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1C69D-667E-4EC1-AE71-4CFC7655D980}" type="datetimeFigureOut">
              <a:rPr lang="en-US" smtClean="0"/>
              <a:pPr/>
              <a:t>10/10/2019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EE0DE-B62C-42DC-950E-67C6167943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1C69D-667E-4EC1-AE71-4CFC7655D980}" type="datetimeFigureOut">
              <a:rPr lang="en-US" smtClean="0"/>
              <a:pPr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EE0DE-B62C-42DC-950E-67C6167943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 (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9916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143000" y="152400"/>
            <a:ext cx="62484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96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শুভেচ্ছা</a:t>
            </a:r>
            <a:r>
              <a:rPr lang="bn-BD" sz="5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5181600"/>
            <a:ext cx="8305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মনোবিজ্ঞানের</a:t>
            </a:r>
            <a:r>
              <a:rPr lang="en-US" sz="5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5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ক্লাসে</a:t>
            </a:r>
            <a:r>
              <a:rPr lang="en-US" sz="5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5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সবাইকে</a:t>
            </a:r>
            <a:r>
              <a:rPr lang="en-US" sz="5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5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স্বাগতম</a:t>
            </a:r>
            <a:endParaRPr lang="en-US" sz="5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ms‡e`b</a:t>
            </a: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†</a:t>
            </a:r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hfv‡e</a:t>
            </a: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msNwUZ</a:t>
            </a: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nq</a:t>
            </a: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(Process of Sensation) 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52400" y="1676400"/>
            <a:ext cx="8839200" cy="44196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cÖwZwU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Bw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›`ª‡q †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hme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MÖvnK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†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Kvl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(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receptor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) _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v‡K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†m¸‡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jv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evB‡ii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e¯‘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ev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NUbv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†_‡K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DÏxcbv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MÖnY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K‡i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Zv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†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K›`ªxq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¯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œvqyZš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¿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Z_v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gw¯Í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®‹ I †giæi¾y‡Z, ¯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œvqyZ‡š¿i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wewfbœ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M¨vswjqv‡Z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Ges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cªvšÍxq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GjvKvq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†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cÖiY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K‡i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|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Gi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d‡j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e¨w³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ms‡e`‡bi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AwfÁZv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jvf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K‡i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|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cÖwZwU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MÖvnK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†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Kvl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we‡kl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ai‡bi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GK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GKwU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DÏxcK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kw³i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cÖwZ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Abyyf~wZkxj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| †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hgb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: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ivmvqwbK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MÖvnK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†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Kvl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¸‡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jv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ivmvqwbK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kw³i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cÖwZ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,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Dò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I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kxZj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MÖvnK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†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Kvl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¸‡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jv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Zvcxq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kw³i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cÖwZ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Abyf~wZkxj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|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Abyiƒcfv‡e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Z¡Kxq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, †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Pwóq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, `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k©b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Ges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kÖeY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MÖvnK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†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Kvl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¸‡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jv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GK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cÖKvi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hvwš¿K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DÏxcbvi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mv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‡_ m¤úK©hy³| me‡¶‡Î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MÖvnK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†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Kvl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¸‡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jv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evwn¨K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RM‡Zi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DÏxcbv‡K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AšÍgy©Lx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¯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œvqyyi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gva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¨‡g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gw¯Í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‡®‹ †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cÖiY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Kivi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gva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¨‡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gB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ms‡e`b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m„wó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nq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|</a:t>
            </a:r>
          </a:p>
          <a:p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latin typeface="TonnyBanglaMJ" pitchFamily="2" charset="0"/>
              <a:cs typeface="TonnyBanglaMJ" pitchFamily="2" charset="0"/>
            </a:endParaRPr>
          </a:p>
          <a:p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TonnyBanglaMJ" pitchFamily="2" charset="0"/>
              <a:cs typeface="TonnyBanglaMJ" pitchFamily="2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images (2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" y="2057400"/>
            <a:ext cx="4038600" cy="3962400"/>
          </a:xfrm>
          <a:ln w="38100">
            <a:solidFill>
              <a:schemeClr val="tx1"/>
            </a:solidFill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52600" y="228600"/>
            <a:ext cx="5486400" cy="11430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</a:rPr>
              <a:t>চিত্র্রগুলি দেখি</a:t>
            </a:r>
            <a:endParaRPr lang="en-US" sz="4400" dirty="0">
              <a:latin typeface="TonnyBanglaMJ" pitchFamily="2" charset="0"/>
              <a:cs typeface="TonnyBanglaMJ" pitchFamily="2" charset="0"/>
            </a:endParaRPr>
          </a:p>
        </p:txBody>
      </p:sp>
      <p:pic>
        <p:nvPicPr>
          <p:cNvPr id="7" name="Picture 6" descr="images (6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2057400"/>
            <a:ext cx="4191000" cy="396240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33400" y="990600"/>
            <a:ext cx="7772400" cy="9906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 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ms‡e`‡bi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ˆ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ewkó¨mg~n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Characteristics of Sensation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en-US" sz="2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057400" y="2971800"/>
            <a:ext cx="5029200" cy="28956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DÏxcK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,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ZxeªZv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, ¯’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vwqZ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¡ ,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</a:p>
          <a:p>
            <a:pPr algn="ctr"/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e¨vcKZv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,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wb¤œ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I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D”Pmxgv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,</a:t>
            </a:r>
          </a:p>
          <a:p>
            <a:pPr algn="ctr"/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ms‡e`b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mgZv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,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ms‡KZ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,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</a:p>
          <a:p>
            <a:pPr algn="ctr"/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¯’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vbxq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cÖwµqv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,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cv_©K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¨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mxgv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, </a:t>
            </a:r>
          </a:p>
          <a:p>
            <a:pPr algn="ctr"/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cªvšÍxq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NUbv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</a:p>
          <a:p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TonnyBanglaMJ" pitchFamily="2" charset="0"/>
              <a:cs typeface="TonnyBanglaMJ" pitchFamily="2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11430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r>
              <a:rPr lang="en-US" sz="31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ms‡e`b</a:t>
            </a:r>
            <a:r>
              <a:rPr lang="en-US" sz="3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31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mgZv</a:t>
            </a:r>
            <a:r>
              <a:rPr lang="en-US" sz="3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31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ev</a:t>
            </a:r>
            <a:r>
              <a:rPr lang="en-US" sz="3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31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Awf‡hvRbkxjZv</a:t>
            </a:r>
            <a:r>
              <a:rPr lang="en-US" sz="3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3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(Sensory Adaptation)</a:t>
            </a:r>
            <a:endParaRPr lang="en-US" sz="31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228600" y="1752600"/>
            <a:ext cx="8763000" cy="48768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8100" cap="flat" cmpd="sng" algn="ctr">
            <a:solidFill>
              <a:schemeClr val="accent1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 lnSpcReduction="10000"/>
          </a:bodyPr>
          <a:lstStyle/>
          <a:p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TonnyBanglaMJ" pitchFamily="2" charset="0"/>
              <a:cs typeface="TonnyBanglaMJ" pitchFamily="2" charset="0"/>
            </a:endParaRPr>
          </a:p>
          <a:p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DÏxcK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`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xN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©¶Y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a‡i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†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Kvb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Bw›`ªq‡K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DÏxwcZ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Ki‡Z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_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vK‡j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Bw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›`ª‡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qi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ms‡e`bkxjZv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n«vm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cvq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|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A_©vr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ms‡e`‡bi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wb¤œmxgvi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gvÎv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†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e‡o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hvq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|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ms‡e`bkxjZvi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G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ai‡bi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cwieZ©b‡K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ms‡e`b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mgZv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ev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Awf‡hvRbkxjZv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e‡j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|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D`vniY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¯^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iƒc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,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Zxe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ª †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Kvjvnjgq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¯’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v‡b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Dcw¯’Z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n‡j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k‡ãi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ZxeªZv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cÖ_‡g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A¯^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w¯ÍKi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g‡b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n‡jI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wKQz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¶‡Yi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g‡a¨B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Zv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¯^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vfvweK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e‡j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Abyf~Z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nq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|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GwU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g~jZ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kã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Awf‡hvR‡bi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dj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|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Avevi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†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iŠ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‡`ª _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vKvi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ci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Kg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Av‡jvwKZ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N‡i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cÖ‡ek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Ki‡j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e¨w³i †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PvL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bZzb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Ae¯’vi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mv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‡_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mvgÄm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¨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weavb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bv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Kiv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ch©šÍ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†m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wKQzB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†`L‡Z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cvq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bv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|</a:t>
            </a:r>
          </a:p>
          <a:p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Av‡jv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Awf‡hvRb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(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Light Adaptation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) ,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kã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Awf‡hvRb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(Sound Adaptation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) , MÜ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Awf‡hvRb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(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Smell Adaptation)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,</a:t>
            </a:r>
          </a:p>
          <a:p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¯^v`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Awf‡hvRb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(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Taste Adaptation)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, 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Zvc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I ˆ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kZ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¨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Awf‡hvRb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(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Warmth and cold Adaptation) </a:t>
            </a:r>
            <a:endParaRPr lang="en-US" sz="25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71600" y="152400"/>
            <a:ext cx="6324600" cy="11430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ms‡e`b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mxgv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ev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mgZj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Threshold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31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381000" y="1447800"/>
            <a:ext cx="8534400" cy="54102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8100" cap="flat" cmpd="sng" algn="ctr">
            <a:solidFill>
              <a:schemeClr val="accent1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en-US" sz="27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wb¤œmxgv</a:t>
            </a: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7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(</a:t>
            </a:r>
            <a:r>
              <a:rPr lang="en-US" sz="27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Absolute Threshold</a:t>
            </a:r>
            <a:r>
              <a:rPr lang="en-US" sz="27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) :</a:t>
            </a: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ms‡e`‡bi</a:t>
            </a: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wb¤œmxgv</a:t>
            </a: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n‡jv</a:t>
            </a: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DÏxc‡Ki</a:t>
            </a: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ZxeªZvi</a:t>
            </a: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Ggb</a:t>
            </a: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GKwU</a:t>
            </a: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gvÎv</a:t>
            </a: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hvi</a:t>
            </a: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Dc‡ii</a:t>
            </a: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DÏxcK</a:t>
            </a: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gvÎvi</a:t>
            </a: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me </a:t>
            </a:r>
            <a:r>
              <a:rPr lang="en-US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ms‡e`b</a:t>
            </a: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Abyf~Z</a:t>
            </a: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n‡e</a:t>
            </a: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Avi</a:t>
            </a: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wb‡P</a:t>
            </a: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gvÎvi</a:t>
            </a: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†</a:t>
            </a:r>
            <a:r>
              <a:rPr lang="en-US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Kvb</a:t>
            </a: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ms‡e`b</a:t>
            </a: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Abyf~Z</a:t>
            </a: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n‡e</a:t>
            </a: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bv</a:t>
            </a: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|</a:t>
            </a:r>
          </a:p>
          <a:p>
            <a:pPr lvl="0">
              <a:spcBef>
                <a:spcPct val="0"/>
              </a:spcBef>
            </a:pPr>
            <a:r>
              <a:rPr lang="en-US" sz="27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D”Pmxgv</a:t>
            </a:r>
            <a:r>
              <a:rPr lang="en-US" sz="27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7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ev</a:t>
            </a:r>
            <a:r>
              <a:rPr lang="en-US" sz="27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7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cÖvšÍmxgv</a:t>
            </a:r>
            <a:r>
              <a:rPr lang="en-US" sz="27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(</a:t>
            </a:r>
            <a:r>
              <a:rPr lang="en-US" sz="27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Terminal Threshold) </a:t>
            </a:r>
            <a:r>
              <a:rPr lang="en-US" sz="27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:</a:t>
            </a: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ms‡e`‡bi</a:t>
            </a: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wb¤œmxgv</a:t>
            </a: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AwZµg</a:t>
            </a: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K‡i</a:t>
            </a: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DÏxc‡Ki</a:t>
            </a: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ZxeªZvi</a:t>
            </a: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gvÎv</a:t>
            </a: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µ</a:t>
            </a:r>
            <a:r>
              <a:rPr lang="en-US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gkt</a:t>
            </a: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evov‡Z</a:t>
            </a: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_</a:t>
            </a:r>
            <a:r>
              <a:rPr lang="en-US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vK‡j</a:t>
            </a: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ms‡e`‡bi</a:t>
            </a: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ZxeªZvI</a:t>
            </a: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evo‡Z</a:t>
            </a: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_</a:t>
            </a:r>
            <a:r>
              <a:rPr lang="en-US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v‡K</a:t>
            </a: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wKš</a:t>
            </a: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‘ </a:t>
            </a:r>
            <a:r>
              <a:rPr lang="en-US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DÏxc‡Ki</a:t>
            </a: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ZxeªZvi</a:t>
            </a: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GKwU</a:t>
            </a: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wbw`©ó</a:t>
            </a: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gvÎv</a:t>
            </a: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Av‡Q</a:t>
            </a: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hv</a:t>
            </a: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AwZµg</a:t>
            </a: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Ki‡jI</a:t>
            </a: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ms‡e`b</a:t>
            </a: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Avi</a:t>
            </a: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ev‡o</a:t>
            </a: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bv</a:t>
            </a: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| </a:t>
            </a:r>
            <a:r>
              <a:rPr lang="en-US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A_©vr</a:t>
            </a: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DÏxc‡Ki</a:t>
            </a: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ZxeªZv</a:t>
            </a: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e„w</a:t>
            </a: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× </a:t>
            </a:r>
            <a:r>
              <a:rPr lang="en-US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Ki‡jI</a:t>
            </a: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Avi</a:t>
            </a: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ms‡e`‡bi</a:t>
            </a: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Dcjwä</a:t>
            </a: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N‡U </a:t>
            </a:r>
            <a:r>
              <a:rPr lang="en-US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bv</a:t>
            </a: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| G‡K </a:t>
            </a:r>
            <a:r>
              <a:rPr lang="en-US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ms‡e`‡bi</a:t>
            </a: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D”Pmxgv</a:t>
            </a: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e‡j</a:t>
            </a: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| </a:t>
            </a:r>
          </a:p>
          <a:p>
            <a:pPr lvl="0">
              <a:spcBef>
                <a:spcPct val="0"/>
              </a:spcBef>
            </a:pPr>
            <a:endParaRPr lang="en-US" sz="2700" dirty="0" smtClean="0">
              <a:solidFill>
                <a:schemeClr val="tx1">
                  <a:lumMod val="95000"/>
                  <a:lumOff val="5000"/>
                </a:schemeClr>
              </a:solidFill>
              <a:latin typeface="TonnyBanglaMJ" pitchFamily="2" charset="0"/>
              <a:cs typeface="TonnyBanglaMJ" pitchFamily="2" charset="0"/>
            </a:endParaRPr>
          </a:p>
          <a:p>
            <a:pPr>
              <a:spcBef>
                <a:spcPct val="0"/>
              </a:spcBef>
            </a:pPr>
            <a:r>
              <a:rPr lang="en-US" sz="27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cv_©K¨mxgv</a:t>
            </a:r>
            <a:r>
              <a:rPr lang="en-US" sz="27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(</a:t>
            </a:r>
            <a:r>
              <a:rPr lang="en-US" sz="27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Differential Threshold</a:t>
            </a:r>
            <a:r>
              <a:rPr lang="en-US" sz="27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) :</a:t>
            </a: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GKB </a:t>
            </a:r>
            <a:r>
              <a:rPr lang="en-US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ai‡Yi</a:t>
            </a: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`</a:t>
            </a:r>
            <a:r>
              <a:rPr lang="en-US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ywU</a:t>
            </a: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DÏxc‡Ki</a:t>
            </a: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ZxeªZvi</a:t>
            </a: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†h b~¨</a:t>
            </a:r>
            <a:r>
              <a:rPr lang="en-US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bZg</a:t>
            </a: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cv_©K</a:t>
            </a: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¨ _</a:t>
            </a:r>
            <a:r>
              <a:rPr lang="en-US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vK‡j</a:t>
            </a: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`</a:t>
            </a:r>
            <a:r>
              <a:rPr lang="en-US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ywU</a:t>
            </a: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Avjv`v</a:t>
            </a: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ms‡e`b</a:t>
            </a: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Abyf~Z</a:t>
            </a: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nq</a:t>
            </a: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Zv‡K</a:t>
            </a: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ms‡e`‡bi</a:t>
            </a: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cv_©K¨mxgv</a:t>
            </a: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e‡j</a:t>
            </a: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| </a:t>
            </a:r>
            <a:r>
              <a:rPr lang="en-US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D`vniY</a:t>
            </a: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¯^</a:t>
            </a:r>
            <a:r>
              <a:rPr lang="en-US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iƒc</a:t>
            </a: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, </a:t>
            </a:r>
            <a:r>
              <a:rPr lang="en-US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GKwU</a:t>
            </a: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K‡¶ 100wU 60 </a:t>
            </a:r>
            <a:r>
              <a:rPr lang="en-US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Iqv‡Ui</a:t>
            </a: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evj</a:t>
            </a: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¦ </a:t>
            </a:r>
            <a:r>
              <a:rPr lang="en-US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R¡vjv‡bvi</a:t>
            </a: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ci</a:t>
            </a: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hw` </a:t>
            </a:r>
            <a:r>
              <a:rPr lang="en-US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AviI</a:t>
            </a: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GKwU</a:t>
            </a: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60 </a:t>
            </a:r>
            <a:r>
              <a:rPr lang="en-US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Iqv‡Ui</a:t>
            </a: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evj</a:t>
            </a: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¦ </a:t>
            </a:r>
            <a:r>
              <a:rPr lang="en-US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R¡vjv‡bv</a:t>
            </a: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nq</a:t>
            </a: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Zvn‡j</a:t>
            </a: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Av‡jvi</a:t>
            </a: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†h </a:t>
            </a:r>
            <a:r>
              <a:rPr lang="en-US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e„w</a:t>
            </a: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× </a:t>
            </a:r>
            <a:r>
              <a:rPr lang="en-US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Zv</a:t>
            </a: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Abyfe</a:t>
            </a: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Kiv</a:t>
            </a: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hvq</a:t>
            </a: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bv</a:t>
            </a: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| </a:t>
            </a:r>
            <a:r>
              <a:rPr lang="en-US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wKš</a:t>
            </a: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‘ </a:t>
            </a:r>
            <a:r>
              <a:rPr lang="en-US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GKwU</a:t>
            </a: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60 </a:t>
            </a:r>
            <a:r>
              <a:rPr lang="en-US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Iqv‡Ui</a:t>
            </a: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evj</a:t>
            </a: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¦ </a:t>
            </a:r>
            <a:r>
              <a:rPr lang="en-US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R¡vjv‡bv</a:t>
            </a: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K‡¶ </a:t>
            </a:r>
            <a:r>
              <a:rPr lang="en-US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AviI</a:t>
            </a: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GKwU</a:t>
            </a: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60 </a:t>
            </a:r>
            <a:r>
              <a:rPr lang="en-US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Iqv‡Ui</a:t>
            </a: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evj</a:t>
            </a: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¦ </a:t>
            </a:r>
            <a:r>
              <a:rPr lang="en-US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R¡vjv‡j</a:t>
            </a: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Av‡jvi</a:t>
            </a: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e„w</a:t>
            </a: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× </a:t>
            </a:r>
            <a:r>
              <a:rPr lang="en-US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Abyf~Z</a:t>
            </a: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n‡e</a:t>
            </a: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| </a:t>
            </a:r>
            <a:r>
              <a:rPr lang="en-US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cÖ_g</a:t>
            </a: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†¶‡Î </a:t>
            </a:r>
            <a:r>
              <a:rPr lang="en-US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Av‡jvi</a:t>
            </a: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e„w</a:t>
            </a: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× </a:t>
            </a:r>
            <a:r>
              <a:rPr lang="en-US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eyS‡Z</a:t>
            </a: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bv</a:t>
            </a: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cvivi</a:t>
            </a: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KviY</a:t>
            </a: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n‡jv</a:t>
            </a: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Av‡jvi</a:t>
            </a: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b~¨</a:t>
            </a:r>
            <a:r>
              <a:rPr lang="en-US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bZg</a:t>
            </a: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cv_©K¨mxgv</a:t>
            </a: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Kg </a:t>
            </a:r>
            <a:r>
              <a:rPr lang="en-US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wQj</a:t>
            </a: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| </a:t>
            </a:r>
            <a:r>
              <a:rPr lang="en-US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Avi</a:t>
            </a: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wØZxq</a:t>
            </a: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†¶‡Î </a:t>
            </a:r>
            <a:r>
              <a:rPr lang="en-US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Av‡jvi</a:t>
            </a: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e„w</a:t>
            </a: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× b~¨</a:t>
            </a:r>
            <a:r>
              <a:rPr lang="en-US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bZg</a:t>
            </a: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cv_©K¨mxgv</a:t>
            </a: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AwZµg</a:t>
            </a: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K‡i‡Q</a:t>
            </a: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e‡j</a:t>
            </a: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Abyf~Z</a:t>
            </a: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n‡q‡Q</a:t>
            </a: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| </a:t>
            </a:r>
          </a:p>
          <a:p>
            <a:pPr lvl="0">
              <a:spcBef>
                <a:spcPct val="0"/>
              </a:spcBef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TonnyBanglaMJ" pitchFamily="2" charset="0"/>
              <a:cs typeface="TonnyBanglaMJ" pitchFamily="2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81200" y="609600"/>
            <a:ext cx="5029200" cy="11430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73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GKK</a:t>
            </a:r>
            <a:r>
              <a:rPr lang="bn-IN" sz="6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</a:rPr>
              <a:t> কাজঃ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31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2209800" y="4038600"/>
            <a:ext cx="4191000" cy="13716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8100" cap="flat" cmpd="sng" algn="ctr">
            <a:solidFill>
              <a:schemeClr val="accent1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</a:pP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ms‡e`b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Kx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?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en-US" sz="31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52600" y="990600"/>
            <a:ext cx="6096000" cy="10668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</a:b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8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†</a:t>
            </a:r>
            <a:r>
              <a:rPr lang="bn-IN" sz="8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</a:rPr>
              <a:t>জ</a:t>
            </a:r>
            <a:r>
              <a:rPr lang="en-US" sz="8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vov</a:t>
            </a:r>
            <a:r>
              <a:rPr lang="bn-IN" sz="8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</a:rPr>
              <a:t>য় কাজঃ</a:t>
            </a:r>
            <a:r>
              <a:rPr lang="en-US" sz="8000" dirty="0" smtClean="0">
                <a:latin typeface="TonnyBanglaMJ" pitchFamily="2" charset="0"/>
                <a:cs typeface="TonnyBanglaMJ" pitchFamily="2" charset="0"/>
              </a:rPr>
              <a:t/>
            </a:r>
            <a:br>
              <a:rPr lang="en-US" sz="8000" dirty="0" smtClean="0">
                <a:latin typeface="TonnyBanglaMJ" pitchFamily="2" charset="0"/>
                <a:cs typeface="TonnyBanglaMJ" pitchFamily="2" charset="0"/>
              </a:rPr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31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2286000" y="3886200"/>
            <a:ext cx="5334000" cy="11430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8100" cap="flat" cmpd="sng" algn="ctr">
            <a:solidFill>
              <a:schemeClr val="accent1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37500" lnSpcReduction="20000"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/>
            </a:r>
            <a:b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</a:br>
            <a:r>
              <a:rPr lang="en-US" sz="8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8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ms‡e`‡bi</a:t>
            </a:r>
            <a:r>
              <a:rPr lang="en-US" sz="8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ˆ</a:t>
            </a:r>
            <a:r>
              <a:rPr lang="en-US" sz="8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ewkó¨mg~n</a:t>
            </a:r>
            <a:r>
              <a:rPr lang="en-US" sz="8000" b="1" dirty="0" smtClean="0"/>
              <a:t> </a:t>
            </a:r>
            <a:r>
              <a:rPr lang="en-US" sz="7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e¨vL¨v</a:t>
            </a:r>
            <a:r>
              <a:rPr lang="en-US" sz="7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Ki</a:t>
            </a:r>
            <a:r>
              <a:rPr lang="en-US" sz="7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|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en-US" sz="31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228600"/>
            <a:ext cx="4343400" cy="9144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</a:b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</a:b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</a:b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</a:br>
            <a:r>
              <a:rPr lang="bn-IN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</a:rPr>
              <a:t>দলীয় কাজঃ</a:t>
            </a:r>
            <a:r>
              <a:rPr lang="en-US" sz="8800" dirty="0" smtClean="0">
                <a:latin typeface="TonnyBanglaMJ" pitchFamily="2" charset="0"/>
                <a:cs typeface="TonnyBanglaMJ" pitchFamily="2" charset="0"/>
              </a:rPr>
              <a:t/>
            </a:r>
            <a:br>
              <a:rPr lang="en-US" sz="8800" dirty="0" smtClean="0">
                <a:latin typeface="TonnyBanglaMJ" pitchFamily="2" charset="0"/>
                <a:cs typeface="TonnyBanglaMJ" pitchFamily="2" charset="0"/>
              </a:rPr>
            </a:br>
            <a:r>
              <a:rPr lang="en-US" sz="8000" dirty="0" smtClean="0">
                <a:latin typeface="TonnyBanglaMJ" pitchFamily="2" charset="0"/>
                <a:cs typeface="TonnyBanglaMJ" pitchFamily="2" charset="0"/>
              </a:rPr>
              <a:t/>
            </a:r>
            <a:br>
              <a:rPr lang="en-US" sz="8000" dirty="0" smtClean="0">
                <a:latin typeface="TonnyBanglaMJ" pitchFamily="2" charset="0"/>
                <a:cs typeface="TonnyBanglaMJ" pitchFamily="2" charset="0"/>
              </a:rPr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31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152400" y="1295400"/>
            <a:ext cx="8839200" cy="52578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8100" cap="flat" cmpd="sng" algn="ctr">
            <a:solidFill>
              <a:schemeClr val="accent1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25000" lnSpcReduction="20000"/>
          </a:bodyPr>
          <a:lstStyle/>
          <a:p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onnyBanglaMJ" pitchFamily="2" charset="0"/>
                <a:cs typeface="TonnyBanglaMJ" pitchFamily="2" charset="0"/>
              </a:rPr>
              <a:t/>
            </a:r>
            <a:b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onnyBanglaMJ" pitchFamily="2" charset="0"/>
                <a:cs typeface="TonnyBanglaMJ" pitchFamily="2" charset="0"/>
              </a:rPr>
            </a:b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onnyBanglaMJ" pitchFamily="2" charset="0"/>
                <a:cs typeface="TonnyBanglaMJ" pitchFamily="2" charset="0"/>
              </a:rPr>
              <a:t/>
            </a:r>
            <a:b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onnyBanglaMJ" pitchFamily="2" charset="0"/>
                <a:cs typeface="TonnyBanglaMJ" pitchFamily="2" charset="0"/>
              </a:rPr>
            </a:br>
            <a:r>
              <a:rPr lang="en-US" sz="9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AvKv‡ki</a:t>
            </a:r>
            <a:r>
              <a:rPr lang="en-US" sz="9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9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Puv`‡K</a:t>
            </a:r>
            <a:r>
              <a:rPr lang="en-US" sz="9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9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b`xi</a:t>
            </a:r>
            <a:r>
              <a:rPr lang="en-US" sz="9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¯^”Q </a:t>
            </a:r>
            <a:r>
              <a:rPr lang="en-US" sz="9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cvwb‡Z</a:t>
            </a:r>
            <a:r>
              <a:rPr lang="en-US" sz="9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9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A‡bK</a:t>
            </a:r>
            <a:r>
              <a:rPr lang="en-US" sz="9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9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eo</a:t>
            </a:r>
            <a:r>
              <a:rPr lang="en-US" sz="9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†`</a:t>
            </a:r>
            <a:r>
              <a:rPr lang="en-US" sz="9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Lvq</a:t>
            </a:r>
            <a:r>
              <a:rPr lang="en-US" sz="9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, `</a:t>
            </a:r>
            <a:r>
              <a:rPr lang="en-US" sz="9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ycy‡ii</a:t>
            </a:r>
            <a:r>
              <a:rPr lang="en-US" sz="9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9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m~h</a:t>
            </a:r>
            <a:r>
              <a:rPr lang="en-US" sz="9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©‡K </a:t>
            </a:r>
            <a:r>
              <a:rPr lang="en-US" sz="9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mKvj‡ejvi</a:t>
            </a:r>
            <a:r>
              <a:rPr lang="en-US" sz="9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9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m~h</a:t>
            </a:r>
            <a:r>
              <a:rPr lang="en-US" sz="9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© </a:t>
            </a:r>
            <a:r>
              <a:rPr lang="en-US" sz="9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A‡c¶v</a:t>
            </a:r>
            <a:r>
              <a:rPr lang="en-US" sz="9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†</a:t>
            </a:r>
            <a:r>
              <a:rPr lang="en-US" sz="9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QvU</a:t>
            </a:r>
            <a:r>
              <a:rPr lang="en-US" sz="9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9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g‡b</a:t>
            </a:r>
            <a:r>
              <a:rPr lang="en-US" sz="9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9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nq</a:t>
            </a:r>
            <a:r>
              <a:rPr lang="en-US" sz="9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, </a:t>
            </a:r>
            <a:r>
              <a:rPr lang="en-US" sz="9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cwi</a:t>
            </a:r>
            <a:r>
              <a:rPr lang="en-US" sz="9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®‹vi </a:t>
            </a:r>
            <a:r>
              <a:rPr lang="en-US" sz="9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cvwb‡Z</a:t>
            </a:r>
            <a:r>
              <a:rPr lang="en-US" sz="9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`</a:t>
            </a:r>
            <a:r>
              <a:rPr lang="en-US" sz="9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Ðvqgvb</a:t>
            </a:r>
            <a:r>
              <a:rPr lang="en-US" sz="9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9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jvwV‡K</a:t>
            </a:r>
            <a:r>
              <a:rPr lang="en-US" sz="9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9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euvKv</a:t>
            </a:r>
            <a:r>
              <a:rPr lang="en-US" sz="9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†`</a:t>
            </a:r>
            <a:r>
              <a:rPr lang="en-US" sz="9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Lv</a:t>
            </a:r>
            <a:r>
              <a:rPr lang="en-US" sz="9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9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hvq</a:t>
            </a:r>
            <a:r>
              <a:rPr lang="en-US" sz="9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, </a:t>
            </a:r>
            <a:r>
              <a:rPr lang="en-US" sz="9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im‡Mvjøv</a:t>
            </a:r>
            <a:r>
              <a:rPr lang="en-US" sz="9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9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LvIqvi</a:t>
            </a:r>
            <a:r>
              <a:rPr lang="en-US" sz="9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9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ci</a:t>
            </a:r>
            <a:r>
              <a:rPr lang="en-US" sz="9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9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Pv</a:t>
            </a:r>
            <a:r>
              <a:rPr lang="en-US" sz="9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9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cvb‡m</a:t>
            </a:r>
            <a:r>
              <a:rPr lang="en-US" sz="9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9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jv‡M</a:t>
            </a:r>
            <a:r>
              <a:rPr lang="en-US" sz="9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  <a:sym typeface="Symbol"/>
              </a:rPr>
              <a:t></a:t>
            </a:r>
            <a:r>
              <a:rPr lang="en-US" sz="9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9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Avwjkv</a:t>
            </a:r>
            <a:r>
              <a:rPr lang="en-US" sz="9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9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Zvi</a:t>
            </a:r>
            <a:r>
              <a:rPr lang="en-US" sz="9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9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evevi</a:t>
            </a:r>
            <a:r>
              <a:rPr lang="en-US" sz="9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9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Kv‡Q</a:t>
            </a:r>
            <a:r>
              <a:rPr lang="en-US" sz="9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G </a:t>
            </a:r>
            <a:r>
              <a:rPr lang="en-US" sz="9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NUbv</a:t>
            </a:r>
            <a:r>
              <a:rPr lang="en-US" sz="9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¸‡</a:t>
            </a:r>
            <a:r>
              <a:rPr lang="en-US" sz="9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jvi</a:t>
            </a:r>
            <a:r>
              <a:rPr lang="en-US" sz="9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9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KviY</a:t>
            </a:r>
            <a:r>
              <a:rPr lang="en-US" sz="9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9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Rvb‡Z</a:t>
            </a:r>
            <a:r>
              <a:rPr lang="en-US" sz="9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9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PvB‡j</a:t>
            </a:r>
            <a:r>
              <a:rPr lang="en-US" sz="9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9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Zvi</a:t>
            </a:r>
            <a:r>
              <a:rPr lang="en-US" sz="9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9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evev</a:t>
            </a:r>
            <a:r>
              <a:rPr lang="en-US" sz="9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9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ejj</a:t>
            </a:r>
            <a:r>
              <a:rPr lang="en-US" sz="9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†h, G¸‡</a:t>
            </a:r>
            <a:r>
              <a:rPr lang="en-US" sz="9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jvi</a:t>
            </a:r>
            <a:r>
              <a:rPr lang="en-US" sz="9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9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meB</a:t>
            </a:r>
            <a:r>
              <a:rPr lang="en-US" sz="9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9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mwVK</a:t>
            </a:r>
            <a:r>
              <a:rPr lang="en-US" sz="9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9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wKš</a:t>
            </a:r>
            <a:r>
              <a:rPr lang="en-US" sz="9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‘ </a:t>
            </a:r>
            <a:r>
              <a:rPr lang="en-US" sz="9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DÏxcK</a:t>
            </a:r>
            <a:r>
              <a:rPr lang="en-US" sz="9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e¯‘ †_‡K </a:t>
            </a:r>
            <a:r>
              <a:rPr lang="en-US" sz="9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cÖvß</a:t>
            </a:r>
            <a:r>
              <a:rPr lang="en-US" sz="9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9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ms‡e`‡bi</a:t>
            </a:r>
            <a:r>
              <a:rPr lang="en-US" sz="9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9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e¨vL¨vi</a:t>
            </a:r>
            <a:r>
              <a:rPr lang="en-US" sz="9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9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RwUjZvi</a:t>
            </a:r>
            <a:r>
              <a:rPr lang="en-US" sz="9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9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Kvi‡Y</a:t>
            </a:r>
            <a:r>
              <a:rPr lang="en-US" sz="9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9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GgbwU</a:t>
            </a:r>
            <a:r>
              <a:rPr lang="en-US" sz="9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N‡U _</a:t>
            </a:r>
            <a:r>
              <a:rPr lang="en-US" sz="9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v‡K</a:t>
            </a:r>
            <a:r>
              <a:rPr lang="en-US" sz="9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| </a:t>
            </a:r>
            <a:r>
              <a:rPr lang="en-US" sz="9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Zvi</a:t>
            </a:r>
            <a:r>
              <a:rPr lang="en-US" sz="9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9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evev</a:t>
            </a:r>
            <a:r>
              <a:rPr lang="en-US" sz="9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9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Av‡iv</a:t>
            </a:r>
            <a:r>
              <a:rPr lang="en-US" sz="9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9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ejj</a:t>
            </a:r>
            <a:r>
              <a:rPr lang="en-US" sz="9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†h, </a:t>
            </a:r>
            <a:r>
              <a:rPr lang="en-US" sz="9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gvbwmK</a:t>
            </a:r>
            <a:r>
              <a:rPr lang="en-US" sz="9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†</a:t>
            </a:r>
            <a:r>
              <a:rPr lang="en-US" sz="9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ivMvµvšÍ</a:t>
            </a:r>
            <a:r>
              <a:rPr lang="en-US" sz="9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e¨w³ivI </a:t>
            </a:r>
            <a:r>
              <a:rPr lang="en-US" sz="9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A‡bK</a:t>
            </a:r>
            <a:r>
              <a:rPr lang="en-US" sz="9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9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mgq</a:t>
            </a:r>
            <a:r>
              <a:rPr lang="en-US" sz="9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9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KvQvKvwQ</a:t>
            </a:r>
            <a:r>
              <a:rPr lang="en-US" sz="9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†KD </a:t>
            </a:r>
            <a:r>
              <a:rPr lang="en-US" sz="9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bv</a:t>
            </a:r>
            <a:r>
              <a:rPr lang="en-US" sz="9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_</a:t>
            </a:r>
            <a:r>
              <a:rPr lang="en-US" sz="9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vKv</a:t>
            </a:r>
            <a:r>
              <a:rPr lang="en-US" sz="9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9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m‡Ë¡I</a:t>
            </a:r>
            <a:r>
              <a:rPr lang="en-US" sz="9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9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Zv‡`i</a:t>
            </a:r>
            <a:r>
              <a:rPr lang="en-US" sz="9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9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wbtk¦v‡mi</a:t>
            </a:r>
            <a:r>
              <a:rPr lang="en-US" sz="9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9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kã</a:t>
            </a:r>
            <a:r>
              <a:rPr lang="en-US" sz="9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9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ïb‡Z</a:t>
            </a:r>
            <a:r>
              <a:rPr lang="en-US" sz="9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9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cvq</a:t>
            </a:r>
            <a:r>
              <a:rPr lang="en-US" sz="9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|</a:t>
            </a:r>
          </a:p>
          <a:p>
            <a:endParaRPr lang="en-US" sz="9600" dirty="0" smtClean="0">
              <a:solidFill>
                <a:schemeClr val="tx1">
                  <a:lumMod val="95000"/>
                  <a:lumOff val="5000"/>
                </a:schemeClr>
              </a:solidFill>
              <a:latin typeface="TonnyBanglaMJ" pitchFamily="2" charset="0"/>
              <a:cs typeface="TonnyBanglaMJ" pitchFamily="2" charset="0"/>
            </a:endParaRPr>
          </a:p>
          <a:p>
            <a:r>
              <a:rPr lang="en-US" sz="9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K. </a:t>
            </a:r>
            <a:r>
              <a:rPr lang="en-US" sz="9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Avwjkvi</a:t>
            </a:r>
            <a:r>
              <a:rPr lang="en-US" sz="9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9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Rvb‡Z</a:t>
            </a:r>
            <a:r>
              <a:rPr lang="en-US" sz="9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9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PvIqv</a:t>
            </a:r>
            <a:r>
              <a:rPr lang="en-US" sz="9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9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NUbv</a:t>
            </a:r>
            <a:r>
              <a:rPr lang="en-US" sz="9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¸‡</a:t>
            </a:r>
            <a:r>
              <a:rPr lang="en-US" sz="9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jvi</a:t>
            </a:r>
            <a:r>
              <a:rPr lang="en-US" sz="9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9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gva</a:t>
            </a:r>
            <a:r>
              <a:rPr lang="en-US" sz="9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¨‡g </a:t>
            </a:r>
            <a:r>
              <a:rPr lang="en-US" sz="9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cvV¨eB‡qi</a:t>
            </a:r>
            <a:r>
              <a:rPr lang="en-US" sz="9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†h </a:t>
            </a:r>
            <a:r>
              <a:rPr lang="en-US" sz="9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wel‡qi</a:t>
            </a:r>
            <a:r>
              <a:rPr lang="en-US" sz="9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9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cÖwZdjb</a:t>
            </a:r>
            <a:r>
              <a:rPr lang="en-US" sz="9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N‡U‡Q </a:t>
            </a:r>
            <a:r>
              <a:rPr lang="en-US" sz="9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Zv</a:t>
            </a:r>
            <a:r>
              <a:rPr lang="en-US" sz="9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9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e¨vL¨v</a:t>
            </a:r>
            <a:r>
              <a:rPr lang="en-US" sz="9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9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Ki</a:t>
            </a:r>
            <a:r>
              <a:rPr lang="en-US" sz="9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| 	</a:t>
            </a:r>
          </a:p>
          <a:p>
            <a:endParaRPr lang="en-US" sz="9600" dirty="0" smtClean="0">
              <a:solidFill>
                <a:schemeClr val="tx1">
                  <a:lumMod val="95000"/>
                  <a:lumOff val="5000"/>
                </a:schemeClr>
              </a:solidFill>
              <a:latin typeface="TonnyBanglaMJ" pitchFamily="2" charset="0"/>
              <a:cs typeface="TonnyBanglaMJ" pitchFamily="2" charset="0"/>
            </a:endParaRPr>
          </a:p>
          <a:p>
            <a:r>
              <a:rPr lang="en-US" sz="9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L. </a:t>
            </a:r>
            <a:r>
              <a:rPr lang="en-US" sz="9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DÏxc‡Ki</a:t>
            </a:r>
            <a:r>
              <a:rPr lang="en-US" sz="9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†</a:t>
            </a:r>
            <a:r>
              <a:rPr lang="en-US" sz="9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klvs‡k</a:t>
            </a:r>
            <a:r>
              <a:rPr lang="en-US" sz="9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9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ewY©Z</a:t>
            </a:r>
            <a:r>
              <a:rPr lang="en-US" sz="9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9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welqwUi</a:t>
            </a:r>
            <a:r>
              <a:rPr lang="en-US" sz="9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9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mv</a:t>
            </a:r>
            <a:r>
              <a:rPr lang="en-US" sz="9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‡_ </a:t>
            </a:r>
            <a:r>
              <a:rPr lang="en-US" sz="9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Avwjkvi</a:t>
            </a:r>
            <a:r>
              <a:rPr lang="en-US" sz="9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9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Rvb‡Z</a:t>
            </a:r>
            <a:r>
              <a:rPr lang="en-US" sz="9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9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PvIqv</a:t>
            </a:r>
            <a:r>
              <a:rPr lang="en-US" sz="9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9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welqwUi</a:t>
            </a:r>
            <a:r>
              <a:rPr lang="en-US" sz="9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9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Zzjbv</a:t>
            </a:r>
            <a:r>
              <a:rPr lang="en-US" sz="9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9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Ki</a:t>
            </a:r>
            <a:r>
              <a:rPr lang="en-US" sz="9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|</a:t>
            </a:r>
            <a:r>
              <a:rPr lang="en-US" sz="8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	</a:t>
            </a:r>
          </a:p>
          <a:p>
            <a:r>
              <a:rPr lang="en-US" sz="8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		</a:t>
            </a:r>
          </a:p>
          <a:p>
            <a:r>
              <a:rPr lang="en-US" sz="8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		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onnyBanglaMJ" pitchFamily="2" charset="0"/>
                <a:ea typeface="+mn-ea"/>
                <a:cs typeface="TonnyBanglaMJ" pitchFamily="2" charset="0"/>
              </a:rPr>
              <a:t/>
            </a:r>
            <a:br>
              <a:rPr kumimoji="0" lang="en-US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onnyBanglaMJ" pitchFamily="2" charset="0"/>
                <a:ea typeface="+mn-ea"/>
                <a:cs typeface="TonnyBanglaMJ" pitchFamily="2" charset="0"/>
              </a:rPr>
            </a:b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en-US" sz="31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 txBox="1">
            <a:spLocks/>
          </p:cNvSpPr>
          <p:nvPr/>
        </p:nvSpPr>
        <p:spPr>
          <a:xfrm>
            <a:off x="228600" y="1447800"/>
            <a:ext cx="8610600" cy="51054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8100" cap="flat" cmpd="sng" algn="ctr">
            <a:solidFill>
              <a:schemeClr val="accent1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25000" lnSpcReduction="20000"/>
          </a:bodyPr>
          <a:lstStyle/>
          <a:p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/>
            </a:r>
            <a:b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</a:b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/>
            </a:r>
            <a:b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</a:b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/>
            </a:r>
            <a:b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</a:br>
            <a:r>
              <a:rPr kumimoji="0" lang="en-US" sz="8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onnyBanglaMJ" pitchFamily="2" charset="0"/>
                <a:cs typeface="TonnyBanglaMJ" pitchFamily="2" charset="0"/>
              </a:rPr>
              <a:t/>
            </a:r>
            <a:br>
              <a:rPr kumimoji="0" lang="en-US" sz="8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onnyBanglaMJ" pitchFamily="2" charset="0"/>
                <a:cs typeface="TonnyBanglaMJ" pitchFamily="2" charset="0"/>
              </a:rPr>
            </a:br>
            <a:r>
              <a:rPr kumimoji="0" lang="en-US" sz="8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onnyBanglaMJ" pitchFamily="2" charset="0"/>
                <a:cs typeface="TonnyBanglaMJ" pitchFamily="2" charset="0"/>
              </a:rPr>
              <a:t>1</a:t>
            </a:r>
            <a:r>
              <a:rPr lang="en-US" sz="8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.	</a:t>
            </a:r>
            <a:r>
              <a:rPr lang="en-US" sz="8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cvwicvwk</a:t>
            </a:r>
            <a:r>
              <a:rPr lang="en-US" sz="8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¦©K </a:t>
            </a:r>
            <a:r>
              <a:rPr lang="en-US" sz="8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Ae¯’v</a:t>
            </a:r>
            <a:r>
              <a:rPr lang="en-US" sz="8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8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m¤ú‡K</a:t>
            </a:r>
            <a:r>
              <a:rPr lang="en-US" sz="8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© </a:t>
            </a:r>
            <a:r>
              <a:rPr lang="en-US" sz="8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cÖvYxi</a:t>
            </a:r>
            <a:r>
              <a:rPr lang="en-US" sz="8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8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cÖv_wgK</a:t>
            </a:r>
            <a:r>
              <a:rPr lang="en-US" sz="8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8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aviYv‡K</a:t>
            </a:r>
            <a:r>
              <a:rPr lang="en-US" sz="8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8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Kx</a:t>
            </a:r>
            <a:r>
              <a:rPr lang="en-US" sz="8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8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e‡j</a:t>
            </a:r>
            <a:r>
              <a:rPr lang="en-US" sz="8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?</a:t>
            </a:r>
            <a:endParaRPr lang="en-US" sz="8000" dirty="0" smtClean="0">
              <a:solidFill>
                <a:schemeClr val="tx1">
                  <a:lumMod val="95000"/>
                  <a:lumOff val="5000"/>
                </a:schemeClr>
              </a:solidFill>
              <a:latin typeface="TonnyBanglaMJ" pitchFamily="2" charset="0"/>
              <a:cs typeface="TonnyBanglaMJ" pitchFamily="2" charset="0"/>
            </a:endParaRPr>
          </a:p>
          <a:p>
            <a:r>
              <a:rPr lang="en-US" sz="8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	K. </a:t>
            </a:r>
            <a:r>
              <a:rPr lang="en-US" sz="8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ms‡e`b</a:t>
            </a:r>
            <a:r>
              <a:rPr lang="en-US" sz="8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	L. </a:t>
            </a:r>
            <a:r>
              <a:rPr lang="en-US" sz="8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cÖZ</a:t>
            </a:r>
            <a:r>
              <a:rPr lang="en-US" sz="8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¨¶Y	M. </a:t>
            </a:r>
            <a:r>
              <a:rPr lang="en-US" sz="8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wk¶Y</a:t>
            </a:r>
            <a:r>
              <a:rPr lang="en-US" sz="8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	N. ¯§„</a:t>
            </a:r>
            <a:r>
              <a:rPr lang="en-US" sz="8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wZ</a:t>
            </a:r>
            <a:endParaRPr lang="en-US" sz="8000" dirty="0" smtClean="0">
              <a:solidFill>
                <a:schemeClr val="tx1">
                  <a:lumMod val="95000"/>
                  <a:lumOff val="5000"/>
                </a:schemeClr>
              </a:solidFill>
              <a:latin typeface="TonnyBanglaMJ" pitchFamily="2" charset="0"/>
              <a:cs typeface="TonnyBanglaMJ" pitchFamily="2" charset="0"/>
            </a:endParaRPr>
          </a:p>
          <a:p>
            <a:endParaRPr lang="en-US" sz="8000" b="1" dirty="0" smtClean="0">
              <a:solidFill>
                <a:schemeClr val="tx1">
                  <a:lumMod val="95000"/>
                  <a:lumOff val="5000"/>
                </a:schemeClr>
              </a:solidFill>
              <a:latin typeface="TonnyBanglaMJ" pitchFamily="2" charset="0"/>
              <a:cs typeface="TonnyBanglaMJ" pitchFamily="2" charset="0"/>
            </a:endParaRPr>
          </a:p>
          <a:p>
            <a:r>
              <a:rPr lang="en-US" sz="8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wb‡Pi</a:t>
            </a:r>
            <a:r>
              <a:rPr lang="en-US" sz="8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8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DÏxcKwU</a:t>
            </a:r>
            <a:r>
              <a:rPr lang="en-US" sz="8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co </a:t>
            </a:r>
            <a:r>
              <a:rPr lang="en-US" sz="8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Ges</a:t>
            </a:r>
            <a:r>
              <a:rPr lang="en-US" sz="8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3 I 4 </a:t>
            </a:r>
            <a:r>
              <a:rPr lang="en-US" sz="8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bs</a:t>
            </a:r>
            <a:r>
              <a:rPr lang="en-US" sz="8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8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cÖ‡kœi</a:t>
            </a:r>
            <a:r>
              <a:rPr lang="en-US" sz="8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8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DËi</a:t>
            </a:r>
            <a:r>
              <a:rPr lang="en-US" sz="8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`</a:t>
            </a:r>
            <a:r>
              <a:rPr lang="en-US" sz="8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vI</a:t>
            </a:r>
            <a:r>
              <a:rPr lang="en-US" sz="8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|</a:t>
            </a:r>
            <a:endParaRPr lang="en-US" sz="8000" dirty="0" smtClean="0">
              <a:solidFill>
                <a:schemeClr val="tx1">
                  <a:lumMod val="95000"/>
                  <a:lumOff val="5000"/>
                </a:schemeClr>
              </a:solidFill>
              <a:latin typeface="TonnyBanglaMJ" pitchFamily="2" charset="0"/>
              <a:cs typeface="TonnyBanglaMJ" pitchFamily="2" charset="0"/>
            </a:endParaRPr>
          </a:p>
          <a:p>
            <a:r>
              <a:rPr lang="en-US" sz="8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	</a:t>
            </a:r>
            <a:r>
              <a:rPr lang="en-US" sz="8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ivRy</a:t>
            </a:r>
            <a:r>
              <a:rPr lang="en-US" sz="8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I </a:t>
            </a:r>
            <a:r>
              <a:rPr lang="en-US" sz="8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iv‡mj</a:t>
            </a:r>
            <a:r>
              <a:rPr lang="en-US" sz="8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R½‡ji </a:t>
            </a:r>
            <a:r>
              <a:rPr lang="en-US" sz="8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cvk</a:t>
            </a:r>
            <a:r>
              <a:rPr lang="en-US" sz="8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8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w`‡q</a:t>
            </a:r>
            <a:r>
              <a:rPr lang="en-US" sz="8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8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hvIqvi</a:t>
            </a:r>
            <a:r>
              <a:rPr lang="en-US" sz="8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8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mgq</a:t>
            </a:r>
            <a:r>
              <a:rPr lang="en-US" sz="8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8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GKwU</a:t>
            </a:r>
            <a:r>
              <a:rPr lang="en-US" sz="8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8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AvIqvR</a:t>
            </a:r>
            <a:r>
              <a:rPr lang="en-US" sz="8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8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ïb‡Z</a:t>
            </a:r>
            <a:r>
              <a:rPr lang="en-US" sz="8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†</a:t>
            </a:r>
            <a:r>
              <a:rPr lang="en-US" sz="8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cj</a:t>
            </a:r>
            <a:r>
              <a:rPr lang="en-US" sz="8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| </a:t>
            </a:r>
            <a:r>
              <a:rPr lang="en-US" sz="8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ivRyi</a:t>
            </a:r>
            <a:r>
              <a:rPr lang="en-US" sz="8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8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wbKU</a:t>
            </a:r>
            <a:r>
              <a:rPr lang="en-US" sz="8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†</a:t>
            </a:r>
            <a:r>
              <a:rPr lang="en-US" sz="8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mwU</a:t>
            </a:r>
            <a:r>
              <a:rPr lang="en-US" sz="8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8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eb</a:t>
            </a:r>
            <a:r>
              <a:rPr lang="en-US" sz="8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8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weov‡ji</a:t>
            </a:r>
            <a:r>
              <a:rPr lang="en-US" sz="8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8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wPrKvi</a:t>
            </a:r>
            <a:r>
              <a:rPr lang="en-US" sz="8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8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g‡b</a:t>
            </a:r>
            <a:r>
              <a:rPr lang="en-US" sz="8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8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n‡jI</a:t>
            </a:r>
            <a:r>
              <a:rPr lang="en-US" sz="8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8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iv‡mj</a:t>
            </a:r>
            <a:r>
              <a:rPr lang="en-US" sz="8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8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AvIqvRwU</a:t>
            </a:r>
            <a:r>
              <a:rPr lang="en-US" sz="8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8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m¤ú‡K</a:t>
            </a:r>
            <a:r>
              <a:rPr lang="en-US" sz="8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© </a:t>
            </a:r>
            <a:r>
              <a:rPr lang="en-US" sz="8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cwi</a:t>
            </a:r>
            <a:r>
              <a:rPr lang="en-US" sz="8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®‹vi </a:t>
            </a:r>
            <a:r>
              <a:rPr lang="en-US" sz="8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aviYv</a:t>
            </a:r>
            <a:r>
              <a:rPr lang="en-US" sz="8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8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jv‡f</a:t>
            </a:r>
            <a:r>
              <a:rPr lang="en-US" sz="8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e¨_© </a:t>
            </a:r>
            <a:r>
              <a:rPr lang="en-US" sz="8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nj</a:t>
            </a:r>
            <a:r>
              <a:rPr lang="en-US" sz="8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|</a:t>
            </a:r>
          </a:p>
          <a:p>
            <a:r>
              <a:rPr lang="en-US" sz="8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2.	</a:t>
            </a:r>
            <a:r>
              <a:rPr lang="en-US" sz="8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ivRyi</a:t>
            </a:r>
            <a:r>
              <a:rPr lang="en-US" sz="8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†¶‡Î †h </a:t>
            </a:r>
            <a:r>
              <a:rPr lang="en-US" sz="8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gvbwmK</a:t>
            </a:r>
            <a:r>
              <a:rPr lang="en-US" sz="8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8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wµqv</a:t>
            </a:r>
            <a:r>
              <a:rPr lang="en-US" sz="8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8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m¤úbœ</a:t>
            </a:r>
            <a:r>
              <a:rPr lang="en-US" sz="8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8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n‡q‡Q</a:t>
            </a:r>
            <a:r>
              <a:rPr lang="en-US" sz="8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8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Zv‡K</a:t>
            </a:r>
            <a:r>
              <a:rPr lang="en-US" sz="8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8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Kx</a:t>
            </a:r>
            <a:r>
              <a:rPr lang="en-US" sz="8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8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e‡j</a:t>
            </a:r>
            <a:r>
              <a:rPr lang="en-US" sz="8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?</a:t>
            </a:r>
            <a:endParaRPr lang="en-US" sz="8000" dirty="0" smtClean="0">
              <a:solidFill>
                <a:schemeClr val="tx1">
                  <a:lumMod val="95000"/>
                  <a:lumOff val="5000"/>
                </a:schemeClr>
              </a:solidFill>
              <a:latin typeface="TonnyBanglaMJ" pitchFamily="2" charset="0"/>
              <a:cs typeface="TonnyBanglaMJ" pitchFamily="2" charset="0"/>
            </a:endParaRPr>
          </a:p>
          <a:p>
            <a:r>
              <a:rPr lang="en-US" sz="8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	K. </a:t>
            </a:r>
            <a:r>
              <a:rPr lang="en-US" sz="8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ms‡e`b</a:t>
            </a:r>
            <a:r>
              <a:rPr lang="en-US" sz="8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	L. </a:t>
            </a:r>
            <a:r>
              <a:rPr lang="en-US" sz="8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cÖZ</a:t>
            </a:r>
            <a:r>
              <a:rPr lang="en-US" sz="8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¨¶Y</a:t>
            </a:r>
          </a:p>
          <a:p>
            <a:r>
              <a:rPr lang="en-US" sz="8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	M. </a:t>
            </a:r>
            <a:r>
              <a:rPr lang="en-US" sz="8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g‡bv‡hvM</a:t>
            </a:r>
            <a:r>
              <a:rPr lang="en-US" sz="8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	N. </a:t>
            </a:r>
            <a:r>
              <a:rPr lang="en-US" sz="8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g‡bvfve</a:t>
            </a:r>
            <a:endParaRPr lang="en-US" sz="8000" dirty="0" smtClean="0">
              <a:solidFill>
                <a:schemeClr val="tx1">
                  <a:lumMod val="95000"/>
                  <a:lumOff val="5000"/>
                </a:schemeClr>
              </a:solidFill>
              <a:latin typeface="TonnyBanglaMJ" pitchFamily="2" charset="0"/>
              <a:cs typeface="TonnyBanglaMJ" pitchFamily="2" charset="0"/>
            </a:endParaRPr>
          </a:p>
          <a:p>
            <a:endParaRPr lang="en-US" sz="8000" b="1" dirty="0" smtClean="0">
              <a:solidFill>
                <a:schemeClr val="tx1">
                  <a:lumMod val="95000"/>
                  <a:lumOff val="5000"/>
                </a:schemeClr>
              </a:solidFill>
              <a:latin typeface="TonnyBanglaMJ" pitchFamily="2" charset="0"/>
              <a:cs typeface="TonnyBanglaMJ" pitchFamily="2" charset="0"/>
            </a:endParaRPr>
          </a:p>
          <a:p>
            <a:r>
              <a:rPr lang="en-US" sz="8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3.	</a:t>
            </a:r>
            <a:r>
              <a:rPr lang="en-US" sz="8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iv‡mj</a:t>
            </a:r>
            <a:r>
              <a:rPr lang="en-US" sz="8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8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cwic~Y</a:t>
            </a:r>
            <a:r>
              <a:rPr lang="en-US" sz="8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© </a:t>
            </a:r>
            <a:r>
              <a:rPr lang="en-US" sz="8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aviYv</a:t>
            </a:r>
            <a:r>
              <a:rPr lang="en-US" sz="8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8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jvf</a:t>
            </a:r>
            <a:r>
              <a:rPr lang="en-US" sz="8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8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Ki‡Z</a:t>
            </a:r>
            <a:r>
              <a:rPr lang="en-US" sz="8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8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bv</a:t>
            </a:r>
            <a:r>
              <a:rPr lang="en-US" sz="8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8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cvivi</a:t>
            </a:r>
            <a:r>
              <a:rPr lang="en-US" sz="8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8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KviY</a:t>
            </a:r>
            <a:r>
              <a:rPr lang="en-US" sz="8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8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nj</a:t>
            </a:r>
            <a:r>
              <a:rPr lang="en-US" sz="8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, </a:t>
            </a:r>
            <a:r>
              <a:rPr lang="en-US" sz="8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GwU</a:t>
            </a:r>
            <a:r>
              <a:rPr lang="en-US" sz="8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8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wQjÑ</a:t>
            </a:r>
            <a:endParaRPr lang="en-US" sz="8000" dirty="0" smtClean="0">
              <a:solidFill>
                <a:schemeClr val="tx1">
                  <a:lumMod val="95000"/>
                  <a:lumOff val="5000"/>
                </a:schemeClr>
              </a:solidFill>
              <a:latin typeface="TonnyBanglaMJ" pitchFamily="2" charset="0"/>
              <a:cs typeface="TonnyBanglaMJ" pitchFamily="2" charset="0"/>
            </a:endParaRPr>
          </a:p>
          <a:p>
            <a:r>
              <a:rPr lang="en-US" sz="8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	</a:t>
            </a:r>
            <a:r>
              <a:rPr lang="en-US" sz="8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i</a:t>
            </a:r>
            <a:r>
              <a:rPr lang="en-US" sz="8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. </a:t>
            </a:r>
            <a:r>
              <a:rPr lang="en-US" sz="8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A_©c~Y</a:t>
            </a:r>
            <a:r>
              <a:rPr lang="en-US" sz="8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© </a:t>
            </a:r>
            <a:r>
              <a:rPr lang="en-US" sz="8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NUbv</a:t>
            </a:r>
            <a:endParaRPr lang="en-US" sz="8000" dirty="0" smtClean="0">
              <a:solidFill>
                <a:schemeClr val="tx1">
                  <a:lumMod val="95000"/>
                  <a:lumOff val="5000"/>
                </a:schemeClr>
              </a:solidFill>
              <a:latin typeface="TonnyBanglaMJ" pitchFamily="2" charset="0"/>
              <a:cs typeface="TonnyBanglaMJ" pitchFamily="2" charset="0"/>
            </a:endParaRPr>
          </a:p>
          <a:p>
            <a:r>
              <a:rPr lang="en-US" sz="8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	ii. </a:t>
            </a:r>
            <a:r>
              <a:rPr lang="en-US" sz="8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AmsMwVZ</a:t>
            </a:r>
            <a:r>
              <a:rPr lang="en-US" sz="8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8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cÖwµqv</a:t>
            </a:r>
            <a:endParaRPr lang="en-US" sz="8000" dirty="0" smtClean="0">
              <a:solidFill>
                <a:schemeClr val="tx1">
                  <a:lumMod val="95000"/>
                  <a:lumOff val="5000"/>
                </a:schemeClr>
              </a:solidFill>
              <a:latin typeface="TonnyBanglaMJ" pitchFamily="2" charset="0"/>
              <a:cs typeface="TonnyBanglaMJ" pitchFamily="2" charset="0"/>
            </a:endParaRPr>
          </a:p>
          <a:p>
            <a:r>
              <a:rPr lang="en-US" sz="8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	iii. </a:t>
            </a:r>
            <a:r>
              <a:rPr lang="en-US" sz="8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DÏxc‡Ki</a:t>
            </a:r>
            <a:r>
              <a:rPr lang="en-US" sz="8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8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cÖwZ</a:t>
            </a:r>
            <a:r>
              <a:rPr lang="en-US" sz="8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8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cÖv_wgK</a:t>
            </a:r>
            <a:r>
              <a:rPr lang="en-US" sz="8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8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mvov</a:t>
            </a:r>
            <a:endParaRPr lang="en-US" sz="8000" dirty="0" smtClean="0">
              <a:solidFill>
                <a:schemeClr val="tx1">
                  <a:lumMod val="95000"/>
                  <a:lumOff val="5000"/>
                </a:schemeClr>
              </a:solidFill>
              <a:latin typeface="TonnyBanglaMJ" pitchFamily="2" charset="0"/>
              <a:cs typeface="TonnyBanglaMJ" pitchFamily="2" charset="0"/>
            </a:endParaRPr>
          </a:p>
          <a:p>
            <a:r>
              <a:rPr lang="en-US" sz="8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	</a:t>
            </a:r>
            <a:r>
              <a:rPr lang="en-US" sz="8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wb‡Pi</a:t>
            </a:r>
            <a:r>
              <a:rPr lang="en-US" sz="8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†</a:t>
            </a:r>
            <a:r>
              <a:rPr lang="en-US" sz="8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KvbwU</a:t>
            </a:r>
            <a:r>
              <a:rPr lang="en-US" sz="8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8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mwVK</a:t>
            </a:r>
            <a:r>
              <a:rPr lang="en-US" sz="8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?</a:t>
            </a:r>
            <a:endParaRPr lang="en-US" sz="8000" dirty="0" smtClean="0">
              <a:solidFill>
                <a:schemeClr val="tx1">
                  <a:lumMod val="95000"/>
                  <a:lumOff val="5000"/>
                </a:schemeClr>
              </a:solidFill>
              <a:latin typeface="TonnyBanglaMJ" pitchFamily="2" charset="0"/>
              <a:cs typeface="TonnyBanglaMJ" pitchFamily="2" charset="0"/>
            </a:endParaRPr>
          </a:p>
          <a:p>
            <a:r>
              <a:rPr lang="en-US" sz="8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	K. </a:t>
            </a:r>
            <a:r>
              <a:rPr lang="en-US" sz="8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8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, ii </a:t>
            </a:r>
            <a:r>
              <a:rPr lang="en-US" sz="8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	         L.</a:t>
            </a:r>
            <a:r>
              <a:rPr lang="en-US" sz="8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8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, iii</a:t>
            </a:r>
            <a:r>
              <a:rPr lang="en-US" sz="8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	      M. </a:t>
            </a:r>
            <a:r>
              <a:rPr lang="en-US" sz="8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ii , iii</a:t>
            </a:r>
            <a:r>
              <a:rPr lang="en-US" sz="8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	             N. </a:t>
            </a:r>
            <a:r>
              <a:rPr lang="en-US" sz="8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8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ii , iii</a:t>
            </a:r>
          </a:p>
          <a:p>
            <a:endParaRPr lang="en-US" sz="6000" dirty="0" smtClean="0">
              <a:solidFill>
                <a:schemeClr val="tx1">
                  <a:lumMod val="95000"/>
                  <a:lumOff val="5000"/>
                </a:schemeClr>
              </a:solidFill>
              <a:latin typeface="TonnyBanglaMJ" pitchFamily="2" charset="0"/>
              <a:cs typeface="TonnyBanglaMJ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onnyBanglaMJ" pitchFamily="2" charset="0"/>
                <a:ea typeface="+mn-ea"/>
                <a:cs typeface="TonnyBanglaMJ" pitchFamily="2" charset="0"/>
              </a:rPr>
              <a:t/>
            </a:r>
            <a:br>
              <a:rPr kumimoji="0" lang="en-US" sz="8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onnyBanglaMJ" pitchFamily="2" charset="0"/>
                <a:ea typeface="+mn-ea"/>
                <a:cs typeface="TonnyBanglaMJ" pitchFamily="2" charset="0"/>
              </a:rPr>
            </a:br>
            <a:r>
              <a:rPr kumimoji="0" lang="en-US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onnyBanglaMJ" pitchFamily="2" charset="0"/>
                <a:ea typeface="+mn-ea"/>
                <a:cs typeface="TonnyBanglaMJ" pitchFamily="2" charset="0"/>
              </a:rPr>
              <a:t/>
            </a:r>
            <a:br>
              <a:rPr kumimoji="0" lang="en-US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onnyBanglaMJ" pitchFamily="2" charset="0"/>
                <a:ea typeface="+mn-ea"/>
                <a:cs typeface="TonnyBanglaMJ" pitchFamily="2" charset="0"/>
              </a:rPr>
            </a:b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en-US" sz="31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2209800" y="152400"/>
            <a:ext cx="4343400" cy="9144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8100" cap="flat" cmpd="sng" algn="ctr">
            <a:solidFill>
              <a:schemeClr val="accent1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/>
            </a:r>
            <a:b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</a:b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/>
            </a:r>
            <a:b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</a:b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/>
            </a:r>
            <a:b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</a:br>
            <a:r>
              <a:rPr lang="bn-IN" sz="17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</a:rPr>
              <a:t>মূল্যায়ন</a:t>
            </a:r>
            <a:r>
              <a:rPr kumimoji="0" lang="en-US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onnyBanglaMJ" pitchFamily="2" charset="0"/>
                <a:ea typeface="+mn-ea"/>
                <a:cs typeface="TonnyBanglaMJ" pitchFamily="2" charset="0"/>
              </a:rPr>
              <a:t/>
            </a:r>
            <a:br>
              <a:rPr kumimoji="0" lang="en-US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onnyBanglaMJ" pitchFamily="2" charset="0"/>
                <a:ea typeface="+mn-ea"/>
                <a:cs typeface="TonnyBanglaMJ" pitchFamily="2" charset="0"/>
              </a:rPr>
            </a:b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en-US" sz="31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228600"/>
            <a:ext cx="3733800" cy="6096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</a:b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</a:b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</a:b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</a:b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</a:b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</a:br>
            <a:r>
              <a:rPr lang="bn-IN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</a:rPr>
              <a:t>বাড়ির কাজঃ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/>
            </a:r>
            <a:b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</a:br>
            <a:r>
              <a:rPr lang="en-US" sz="8800" dirty="0" smtClean="0">
                <a:latin typeface="TonnyBanglaMJ" pitchFamily="2" charset="0"/>
                <a:cs typeface="TonnyBanglaMJ" pitchFamily="2" charset="0"/>
              </a:rPr>
              <a:t/>
            </a:r>
            <a:br>
              <a:rPr lang="en-US" sz="8800" dirty="0" smtClean="0">
                <a:latin typeface="TonnyBanglaMJ" pitchFamily="2" charset="0"/>
                <a:cs typeface="TonnyBanglaMJ" pitchFamily="2" charset="0"/>
              </a:rPr>
            </a:br>
            <a:r>
              <a:rPr lang="en-US" sz="8000" dirty="0" smtClean="0">
                <a:latin typeface="TonnyBanglaMJ" pitchFamily="2" charset="0"/>
                <a:cs typeface="TonnyBanglaMJ" pitchFamily="2" charset="0"/>
              </a:rPr>
              <a:t/>
            </a:r>
            <a:br>
              <a:rPr lang="en-US" sz="8000" dirty="0" smtClean="0">
                <a:latin typeface="TonnyBanglaMJ" pitchFamily="2" charset="0"/>
                <a:cs typeface="TonnyBanglaMJ" pitchFamily="2" charset="0"/>
              </a:rPr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31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1524000" y="1295400"/>
            <a:ext cx="5486400" cy="10668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8100" cap="flat" cmpd="sng" algn="ctr">
            <a:solidFill>
              <a:schemeClr val="accent1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lvl="0">
              <a:spcBef>
                <a:spcPct val="0"/>
              </a:spcBef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/>
            </a:r>
            <a:b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</a:b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/>
            </a:r>
            <a:b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</a:b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/>
            </a:r>
            <a:b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</a:br>
            <a:r>
              <a:rPr kumimoji="0" lang="en-US" sz="1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/>
            </a:r>
            <a:br>
              <a:rPr kumimoji="0" lang="en-US" sz="1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</a:br>
            <a:r>
              <a:rPr lang="en-US" sz="11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ms‡e`b</a:t>
            </a:r>
            <a:r>
              <a:rPr lang="en-US" sz="1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1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mxgv</a:t>
            </a:r>
            <a:r>
              <a:rPr lang="en-US" sz="1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1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ev</a:t>
            </a:r>
            <a:r>
              <a:rPr lang="en-US" sz="1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1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mgZj</a:t>
            </a:r>
            <a:r>
              <a:rPr lang="en-US" sz="11200" b="1" dirty="0" smtClean="0"/>
              <a:t>`</a:t>
            </a:r>
            <a:r>
              <a:rPr lang="bn-IN" sz="1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</a:rPr>
              <a:t> ব্যাখ্যা কর</a:t>
            </a:r>
            <a:r>
              <a:rPr lang="bn-BD" sz="1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</a:rPr>
              <a:t>।</a:t>
            </a:r>
            <a:r>
              <a:rPr lang="en-US" sz="11200" dirty="0" smtClean="0"/>
              <a:t> </a:t>
            </a:r>
            <a:r>
              <a:rPr kumimoji="0" lang="en-US" sz="8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onnyBanglaMJ" pitchFamily="2" charset="0"/>
                <a:ea typeface="+mn-ea"/>
                <a:cs typeface="TonnyBanglaMJ" pitchFamily="2" charset="0"/>
              </a:rPr>
              <a:t/>
            </a:r>
            <a:br>
              <a:rPr kumimoji="0" lang="en-US" sz="8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onnyBanglaMJ" pitchFamily="2" charset="0"/>
                <a:ea typeface="+mn-ea"/>
                <a:cs typeface="TonnyBanglaMJ" pitchFamily="2" charset="0"/>
              </a:rPr>
            </a:br>
            <a:r>
              <a:rPr kumimoji="0" lang="en-US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onnyBanglaMJ" pitchFamily="2" charset="0"/>
                <a:ea typeface="+mn-ea"/>
                <a:cs typeface="TonnyBanglaMJ" pitchFamily="2" charset="0"/>
              </a:rPr>
              <a:t/>
            </a:r>
            <a:br>
              <a:rPr kumimoji="0" lang="en-US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onnyBanglaMJ" pitchFamily="2" charset="0"/>
                <a:ea typeface="+mn-ea"/>
                <a:cs typeface="TonnyBanglaMJ" pitchFamily="2" charset="0"/>
              </a:rPr>
            </a:b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en-US" sz="31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 descr="images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2590800"/>
            <a:ext cx="6096000" cy="365760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828800"/>
            <a:ext cx="8717280" cy="4130040"/>
          </a:xfrm>
        </p:spPr>
        <p:txBody>
          <a:bodyPr>
            <a:normAutofit/>
          </a:bodyPr>
          <a:lstStyle/>
          <a:p>
            <a:pPr marL="0" lvl="3"/>
            <a:endParaRPr lang="en-US" dirty="0"/>
          </a:p>
        </p:txBody>
      </p:sp>
      <p:sp>
        <p:nvSpPr>
          <p:cNvPr id="5" name="Flowchart: Alternate Process 4"/>
          <p:cNvSpPr/>
          <p:nvPr/>
        </p:nvSpPr>
        <p:spPr>
          <a:xfrm>
            <a:off x="381000" y="457200"/>
            <a:ext cx="8305800" cy="1066800"/>
          </a:xfrm>
          <a:prstGeom prst="flowChartAlternateProcess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Alternate Process 5"/>
          <p:cNvSpPr/>
          <p:nvPr/>
        </p:nvSpPr>
        <p:spPr>
          <a:xfrm>
            <a:off x="228600" y="1905000"/>
            <a:ext cx="5280285" cy="3886200"/>
          </a:xfrm>
          <a:prstGeom prst="flowChartAlternateProcess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3" algn="ctr"/>
            <a:endParaRPr lang="bn-IN" sz="3200" b="1" dirty="0" smtClean="0">
              <a:solidFill>
                <a:schemeClr val="tx1"/>
              </a:solidFill>
              <a:latin typeface="ArhialkhanMJ" pitchFamily="2" charset="0"/>
              <a:cs typeface="ArhialkhanMJ" pitchFamily="2" charset="0"/>
            </a:endParaRPr>
          </a:p>
          <a:p>
            <a:pPr marL="0" lvl="3" algn="ctr"/>
            <a:endParaRPr lang="bn-IN" sz="3200" b="1" dirty="0" smtClean="0">
              <a:solidFill>
                <a:schemeClr val="tx1"/>
              </a:solidFill>
              <a:latin typeface="ArhialkhanMJ" pitchFamily="2" charset="0"/>
              <a:cs typeface="ArhialkhanMJ" pitchFamily="2" charset="0"/>
            </a:endParaRPr>
          </a:p>
          <a:p>
            <a:pPr marL="0" lvl="3" algn="ctr"/>
            <a:endParaRPr lang="bn-IN" sz="3200" b="1" dirty="0" smtClean="0">
              <a:solidFill>
                <a:schemeClr val="tx1"/>
              </a:solidFill>
              <a:latin typeface="ArhialkhanMJ" pitchFamily="2" charset="0"/>
              <a:cs typeface="ArhialkhanMJ" pitchFamily="2" charset="0"/>
            </a:endParaRPr>
          </a:p>
          <a:p>
            <a:pPr marL="0" lvl="3" algn="ctr"/>
            <a:r>
              <a:rPr lang="en-US" sz="3200" b="1" dirty="0" err="1" smtClean="0">
                <a:solidFill>
                  <a:schemeClr val="tx1"/>
                </a:solidFill>
                <a:latin typeface="ArhialkhanMJ" pitchFamily="2" charset="0"/>
                <a:cs typeface="ArhialkhanMJ" pitchFamily="2" charset="0"/>
              </a:rPr>
              <a:t>মোঃ</a:t>
            </a:r>
            <a:r>
              <a:rPr lang="en-US" sz="3200" b="1" dirty="0" smtClean="0">
                <a:solidFill>
                  <a:schemeClr val="tx1"/>
                </a:solidFill>
                <a:latin typeface="ArhialkhanMJ" pitchFamily="2" charset="0"/>
                <a:cs typeface="ArhialkhanMJ" pitchFamily="2" charset="0"/>
              </a:rPr>
              <a:t> </a:t>
            </a:r>
            <a:r>
              <a:rPr lang="bn-IN" sz="3200" b="1" dirty="0" smtClean="0">
                <a:solidFill>
                  <a:schemeClr val="tx1"/>
                </a:solidFill>
                <a:latin typeface="ArhialkhanMJ" pitchFamily="2" charset="0"/>
                <a:cs typeface="NikoshBAN" panose="02000000000000000000" pitchFamily="2" charset="0"/>
              </a:rPr>
              <a:t>রেজাউল করিম</a:t>
            </a:r>
          </a:p>
          <a:p>
            <a:pPr marL="0" lvl="3" algn="ctr"/>
            <a:r>
              <a:rPr lang="en-US" sz="3600" b="1" dirty="0" err="1" smtClean="0">
                <a:solidFill>
                  <a:schemeClr val="tx1"/>
                </a:solidFill>
                <a:latin typeface="ArhialkhanMJ" pitchFamily="2" charset="0"/>
                <a:cs typeface="ArhialkhanMJ" pitchFamily="2" charset="0"/>
              </a:rPr>
              <a:t>wefvMxq</a:t>
            </a:r>
            <a:r>
              <a:rPr lang="en-US" sz="3600" b="1" dirty="0" smtClean="0">
                <a:solidFill>
                  <a:schemeClr val="tx1"/>
                </a:solidFill>
                <a:latin typeface="ArhialkhanMJ" pitchFamily="2" charset="0"/>
                <a:cs typeface="Arhialkhan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rhialkhanMJ" pitchFamily="2" charset="0"/>
                <a:cs typeface="ArhialkhanMJ" pitchFamily="2" charset="0"/>
              </a:rPr>
              <a:t>cÖavb</a:t>
            </a:r>
            <a:r>
              <a:rPr lang="en-US" sz="3600" b="1" dirty="0" smtClean="0">
                <a:solidFill>
                  <a:schemeClr val="tx1"/>
                </a:solidFill>
                <a:latin typeface="ArhialkhanMJ" pitchFamily="2" charset="0"/>
                <a:cs typeface="ArhialkhanMJ" pitchFamily="2" charset="0"/>
              </a:rPr>
              <a:t> I </a:t>
            </a:r>
            <a:r>
              <a:rPr lang="en-US" sz="3600" b="1" dirty="0" err="1" smtClean="0">
                <a:solidFill>
                  <a:schemeClr val="tx1"/>
                </a:solidFill>
                <a:latin typeface="ArhialkhanMJ" pitchFamily="2" charset="0"/>
                <a:cs typeface="ArhialkhanMJ" pitchFamily="2" charset="0"/>
              </a:rPr>
              <a:t>mnKvix</a:t>
            </a:r>
            <a:r>
              <a:rPr lang="en-US" sz="3600" b="1" dirty="0" smtClean="0">
                <a:solidFill>
                  <a:schemeClr val="tx1"/>
                </a:solidFill>
                <a:latin typeface="ArhialkhanMJ" pitchFamily="2" charset="0"/>
                <a:cs typeface="Arhialkhan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rhialkhanMJ" pitchFamily="2" charset="0"/>
                <a:cs typeface="ArhialkhanMJ" pitchFamily="2" charset="0"/>
              </a:rPr>
              <a:t>Aa¨vcK</a:t>
            </a:r>
            <a:r>
              <a:rPr lang="en-US" sz="3600" b="1" dirty="0" smtClean="0">
                <a:solidFill>
                  <a:schemeClr val="tx1"/>
                </a:solidFill>
                <a:latin typeface="ArhialkhanMJ" pitchFamily="2" charset="0"/>
                <a:cs typeface="ArhialkhanMJ" pitchFamily="2" charset="0"/>
              </a:rPr>
              <a:t> (</a:t>
            </a:r>
            <a:r>
              <a:rPr lang="en-US" sz="3600" b="1" dirty="0" err="1" smtClean="0">
                <a:solidFill>
                  <a:schemeClr val="tx1"/>
                </a:solidFill>
                <a:latin typeface="ArhialkhanMJ" pitchFamily="2" charset="0"/>
                <a:cs typeface="ArhialkhanMJ" pitchFamily="2" charset="0"/>
              </a:rPr>
              <a:t>g‡bvweÁvb</a:t>
            </a:r>
            <a:r>
              <a:rPr lang="en-US" sz="3600" b="1" dirty="0" smtClean="0">
                <a:solidFill>
                  <a:schemeClr val="tx1"/>
                </a:solidFill>
                <a:latin typeface="ArhialkhanMJ" pitchFamily="2" charset="0"/>
                <a:cs typeface="ArhialkhanMJ" pitchFamily="2" charset="0"/>
              </a:rPr>
              <a:t>), </a:t>
            </a:r>
            <a:r>
              <a:rPr lang="en-US" sz="3600" b="1" dirty="0" err="1" smtClean="0">
                <a:solidFill>
                  <a:schemeClr val="tx1"/>
                </a:solidFill>
                <a:latin typeface="ArhialkhanMJ" pitchFamily="2" charset="0"/>
                <a:cs typeface="ArhialkhanMJ" pitchFamily="2" charset="0"/>
              </a:rPr>
              <a:t>BDmydcyi</a:t>
            </a:r>
            <a:r>
              <a:rPr lang="en-US" sz="3600" b="1" dirty="0" smtClean="0">
                <a:solidFill>
                  <a:schemeClr val="tx1"/>
                </a:solidFill>
                <a:latin typeface="ArhialkhanMJ" pitchFamily="2" charset="0"/>
                <a:cs typeface="Arhialkhan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rhialkhanMJ" pitchFamily="2" charset="0"/>
                <a:cs typeface="ArhialkhanMJ" pitchFamily="2" charset="0"/>
              </a:rPr>
              <a:t>gnvwe`¨vjq</a:t>
            </a:r>
            <a:r>
              <a:rPr lang="en-US" sz="3600" b="1" dirty="0" smtClean="0">
                <a:solidFill>
                  <a:schemeClr val="tx1"/>
                </a:solidFill>
                <a:latin typeface="ArhialkhanMJ" pitchFamily="2" charset="0"/>
                <a:cs typeface="ArhialkhanMJ" pitchFamily="2" charset="0"/>
              </a:rPr>
              <a:t>, </a:t>
            </a:r>
            <a:r>
              <a:rPr lang="en-US" sz="3600" b="1" dirty="0" err="1" smtClean="0">
                <a:solidFill>
                  <a:schemeClr val="tx1"/>
                </a:solidFill>
                <a:latin typeface="ArhialkhanMJ" pitchFamily="2" charset="0"/>
                <a:cs typeface="ArhialkhanMJ" pitchFamily="2" charset="0"/>
              </a:rPr>
              <a:t>PviNvU</a:t>
            </a:r>
            <a:r>
              <a:rPr lang="en-US" sz="3600" b="1" dirty="0" smtClean="0">
                <a:solidFill>
                  <a:schemeClr val="tx1"/>
                </a:solidFill>
                <a:latin typeface="ArhialkhanMJ" pitchFamily="2" charset="0"/>
                <a:cs typeface="ArhialkhanMJ" pitchFamily="2" charset="0"/>
              </a:rPr>
              <a:t>, </a:t>
            </a:r>
            <a:r>
              <a:rPr lang="en-US" sz="3600" b="1" dirty="0" err="1" smtClean="0">
                <a:solidFill>
                  <a:schemeClr val="tx1"/>
                </a:solidFill>
                <a:latin typeface="ArhialkhanMJ" pitchFamily="2" charset="0"/>
                <a:cs typeface="ArhialkhanMJ" pitchFamily="2" charset="0"/>
              </a:rPr>
              <a:t>ivRkvnx</a:t>
            </a:r>
            <a:endParaRPr lang="bn-IN" sz="3600" b="1" dirty="0" smtClean="0">
              <a:solidFill>
                <a:schemeClr val="tx1"/>
              </a:solidFill>
              <a:latin typeface="ArhialkhanMJ" pitchFamily="2" charset="0"/>
              <a:cs typeface="ArhialkhanMJ" pitchFamily="2" charset="0"/>
            </a:endParaRPr>
          </a:p>
          <a:p>
            <a:pPr marL="0" lvl="3" algn="ctr"/>
            <a:r>
              <a:rPr lang="bn-IN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ebdings" panose="05030102010509060703" pitchFamily="18" charset="2"/>
              </a:rPr>
              <a:t></a:t>
            </a:r>
            <a:r>
              <a:rPr lang="bn-IN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০১৭১২-৫১৭৩২১</a:t>
            </a:r>
            <a:endParaRPr lang="en-US" sz="36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lvl="3" algn="ctr"/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lvl="3" algn="ctr"/>
            <a:endParaRPr lang="en-US" sz="3600" b="1" dirty="0">
              <a:solidFill>
                <a:schemeClr val="tx1"/>
              </a:solidFill>
              <a:latin typeface="ArhialkhanMJ" pitchFamily="2" charset="0"/>
              <a:cs typeface="Arhialkhan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534400" cy="1219200"/>
          </a:xfrm>
        </p:spPr>
        <p:txBody>
          <a:bodyPr>
            <a:normAutofit fontScale="32500" lnSpcReduction="20000"/>
          </a:bodyPr>
          <a:lstStyle/>
          <a:p>
            <a:pPr algn="ctr">
              <a:buNone/>
            </a:pPr>
            <a:endParaRPr lang="en-US" sz="44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buNone/>
            </a:pPr>
            <a:r>
              <a:rPr lang="bn-IN" sz="135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13500" dirty="0" smtClean="0">
              <a:latin typeface="ArhialkhanMJ" pitchFamily="2" charset="0"/>
              <a:cs typeface="ArhialkhanMJ" pitchFamily="2" charset="0"/>
            </a:endParaRPr>
          </a:p>
          <a:p>
            <a:pPr>
              <a:buNone/>
            </a:pPr>
            <a:r>
              <a:rPr lang="en-US" dirty="0" smtClean="0">
                <a:latin typeface="DhakarchithiMJ" pitchFamily="2" charset="0"/>
                <a:cs typeface="DhakarchithiMJ" pitchFamily="2" charset="0"/>
              </a:rPr>
              <a:t>    </a:t>
            </a:r>
            <a:endParaRPr lang="en-US" dirty="0">
              <a:latin typeface="DhakarchithiMJ" pitchFamily="2" charset="0"/>
              <a:cs typeface="DhakarchithiMJ" pitchFamily="2" charset="0"/>
            </a:endParaRPr>
          </a:p>
        </p:txBody>
      </p:sp>
      <p:sp>
        <p:nvSpPr>
          <p:cNvPr id="8" name="Flowchart: Alternate Process 7"/>
          <p:cNvSpPr/>
          <p:nvPr/>
        </p:nvSpPr>
        <p:spPr>
          <a:xfrm>
            <a:off x="5767465" y="1949970"/>
            <a:ext cx="2338466" cy="3810000"/>
          </a:xfrm>
          <a:prstGeom prst="flowChartAlternateProcess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20170828_135940.jpg"/>
          <p:cNvPicPr>
            <a:picLocks noChangeAspect="1"/>
          </p:cNvPicPr>
          <p:nvPr/>
        </p:nvPicPr>
        <p:blipFill>
          <a:blip r:embed="rId2" cstate="print">
            <a:lum bright="-10000" contrast="-10000"/>
          </a:blip>
          <a:stretch>
            <a:fillRect/>
          </a:stretch>
        </p:blipFill>
        <p:spPr>
          <a:xfrm>
            <a:off x="5786204" y="1929985"/>
            <a:ext cx="2976796" cy="3867461"/>
          </a:xfrm>
          <a:prstGeom prst="roundRect">
            <a:avLst/>
          </a:prstGeom>
          <a:ln>
            <a:solidFill>
              <a:srgbClr val="7030A0"/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images (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5528"/>
            <a:ext cx="9144000" cy="678247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066800" y="381000"/>
            <a:ext cx="68580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96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ধন্যবাদ</a:t>
            </a:r>
            <a:r>
              <a:rPr lang="bn-IN" sz="54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</a:t>
            </a:r>
            <a:endParaRPr lang="en-US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12192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6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</a:rPr>
              <a:t>পাঠ পরিচিতি</a:t>
            </a:r>
            <a:endParaRPr lang="en-US" sz="6000" dirty="0">
              <a:solidFill>
                <a:schemeClr val="tx1">
                  <a:lumMod val="95000"/>
                  <a:lumOff val="5000"/>
                </a:schemeClr>
              </a:solidFill>
              <a:latin typeface="ParashSushreeMJ" pitchFamily="2" charset="0"/>
              <a:cs typeface="ParashSushreeMJ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>
              <a:buNone/>
            </a:pP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</a:t>
            </a:r>
            <a:r>
              <a:rPr lang="bn-IN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শ্রেণিঃ একাদশ                                                                                                                     বিষয়ঃ মনোবিজ্ঞান ১ম পত্র,                                                                                 অধ্যায়ঃ</a:t>
            </a:r>
            <a:r>
              <a:rPr lang="bn-IN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</a:rPr>
              <a:t> </a:t>
            </a:r>
            <a:r>
              <a:rPr lang="en-US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6 </a:t>
            </a:r>
            <a:r>
              <a:rPr lang="bn-IN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</a:rPr>
              <a:t> </a:t>
            </a:r>
            <a:r>
              <a:rPr lang="en-US" sz="4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ms‡e`b</a:t>
            </a:r>
            <a:r>
              <a:rPr lang="en-US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I </a:t>
            </a:r>
            <a:r>
              <a:rPr lang="en-US" sz="4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cªZ</a:t>
            </a:r>
            <a:r>
              <a:rPr lang="en-US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¨¶Y </a:t>
            </a:r>
            <a:r>
              <a:rPr lang="bn-IN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সময়ঃ </a:t>
            </a:r>
            <a:r>
              <a:rPr lang="en-US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11.45</a:t>
            </a:r>
            <a:r>
              <a:rPr lang="bn-IN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                                                                                          তারিখঃ</a:t>
            </a:r>
            <a:endParaRPr lang="en-US" sz="4400" b="1" dirty="0">
              <a:solidFill>
                <a:schemeClr val="tx1">
                  <a:lumMod val="95000"/>
                  <a:lumOff val="5000"/>
                </a:schemeClr>
              </a:solidFill>
              <a:latin typeface="TonnyBanglaMJ" pitchFamily="2" charset="0"/>
              <a:cs typeface="TonnyBanglaMJ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09800" y="152400"/>
            <a:ext cx="4114800" cy="12954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</a:rPr>
              <a:t>চিত্র্রগুলি দেখি</a:t>
            </a:r>
            <a:endParaRPr lang="en-US" sz="4400" dirty="0">
              <a:latin typeface="TonnyBanglaMJ" pitchFamily="2" charset="0"/>
              <a:cs typeface="TonnyBanglaMJ" pitchFamily="2" charset="0"/>
            </a:endParaRPr>
          </a:p>
        </p:txBody>
      </p:sp>
      <p:pic>
        <p:nvPicPr>
          <p:cNvPr id="6" name="Picture 5" descr="images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09800"/>
            <a:ext cx="3848100" cy="358140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9" name="Picture 8" descr="download (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3400" y="2209800"/>
            <a:ext cx="4648200" cy="365760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05000" y="274638"/>
            <a:ext cx="6019800" cy="11430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r>
              <a:rPr lang="en-US" sz="6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AvR†Ki</a:t>
            </a:r>
            <a:r>
              <a:rPr lang="en-US" sz="5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bn-IN" sz="5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</a:rPr>
              <a:t>পাঠ</a:t>
            </a:r>
            <a:endParaRPr lang="en-US" sz="5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3429000"/>
            <a:ext cx="8001000" cy="15240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>
              <a:buNone/>
            </a:pP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</a:rPr>
              <a:t>    </a:t>
            </a:r>
            <a:endParaRPr lang="en-US" sz="2400" b="1" dirty="0" smtClean="0">
              <a:solidFill>
                <a:schemeClr val="tx1">
                  <a:lumMod val="95000"/>
                  <a:lumOff val="5000"/>
                </a:schemeClr>
              </a:solidFill>
              <a:latin typeface="TonnyBanglaMJ" pitchFamily="2" charset="0"/>
            </a:endParaRPr>
          </a:p>
          <a:p>
            <a:pPr>
              <a:buNone/>
            </a:pPr>
            <a:r>
              <a:rPr lang="bn-IN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</a:rPr>
              <a:t>পাঠ</a:t>
            </a: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wk‡ivbvg</a:t>
            </a: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:-</a:t>
            </a: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ms‡e`b</a:t>
            </a: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(</a:t>
            </a: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Sensation</a:t>
            </a: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)</a:t>
            </a:r>
          </a:p>
          <a:p>
            <a:pPr>
              <a:buNone/>
            </a:pPr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onnyBanglaMJ" pitchFamily="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905000" y="152400"/>
            <a:ext cx="5105400" cy="15240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arashSushreeMJ" pitchFamily="2" charset="0"/>
              </a:rPr>
              <a:t>শিখনফল</a:t>
            </a:r>
            <a:endParaRPr lang="en-US" sz="6000" dirty="0">
              <a:solidFill>
                <a:schemeClr val="tx1">
                  <a:lumMod val="95000"/>
                  <a:lumOff val="5000"/>
                </a:schemeClr>
              </a:solidFill>
              <a:latin typeface="ParashSushreeMJ" pitchFamily="2" charset="0"/>
              <a:cs typeface="ParashSushreeMJ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81000" y="1905000"/>
            <a:ext cx="8229600" cy="47244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</a:rPr>
              <a:t>এই পাঠ শেষে শিক্ষার্থীরা ----------------</a:t>
            </a:r>
          </a:p>
          <a:p>
            <a:endParaRPr lang="bn-IN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bn-IN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১।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ms‡e`‡bi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bn-IN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</a:rPr>
              <a:t>ধারণা ব্যাখ্যা করতে পারবে</a:t>
            </a:r>
            <a:r>
              <a:rPr lang="bn-BD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</a:rPr>
              <a:t>।</a:t>
            </a:r>
            <a:endParaRPr lang="bn-IN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onnyBanglaMJ" pitchFamily="2" charset="0"/>
            </a:endParaRPr>
          </a:p>
          <a:p>
            <a:endParaRPr lang="bn-IN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Kalpurush ANSI" panose="02000000000000000000" pitchFamily="2" charset="0"/>
            </a:endParaRPr>
          </a:p>
          <a:p>
            <a:r>
              <a:rPr lang="bn-IN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alpurush ANSI" panose="02000000000000000000" pitchFamily="2" charset="0"/>
              </a:rPr>
              <a:t>২।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ms‡e`‡bi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ˆ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ewkó¨mg~n</a:t>
            </a:r>
            <a:r>
              <a:rPr lang="en-US" sz="2400" b="1" dirty="0"/>
              <a:t> </a:t>
            </a:r>
            <a:r>
              <a:rPr lang="bn-BD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</a:rPr>
              <a:t>বিবরণ দিতে পারবে।</a:t>
            </a:r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onnyBanglaMJ" pitchFamily="2" charset="0"/>
            </a:endParaRPr>
          </a:p>
          <a:p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onnyBanglaMJ" pitchFamily="2" charset="0"/>
            </a:endParaRPr>
          </a:p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Kalpurush ANSI" panose="02000000000000000000" pitchFamily="2" charset="0"/>
              </a:rPr>
              <a:t>3</a:t>
            </a:r>
            <a:r>
              <a:rPr lang="bn-IN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alpurush ANSI" panose="02000000000000000000" pitchFamily="2" charset="0"/>
              </a:rPr>
              <a:t>।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ms‡e`b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mgZv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ev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Awf‡hvRbkxjZv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bn-BD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</a:rPr>
              <a:t>বিবরণ দিতে পারবে।</a:t>
            </a:r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onnyBanglaMJ" pitchFamily="2" charset="0"/>
            </a:endParaRPr>
          </a:p>
          <a:p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onnyBanglaMJ" pitchFamily="2" charset="0"/>
            </a:endParaRPr>
          </a:p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Kalpurush ANSI" panose="02000000000000000000" pitchFamily="2" charset="0"/>
              </a:rPr>
              <a:t>4</a:t>
            </a:r>
            <a:r>
              <a:rPr lang="bn-IN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alpurush ANSI" panose="02000000000000000000" pitchFamily="2" charset="0"/>
              </a:rPr>
              <a:t>।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ms‡e`b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mxgv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ev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mgZj</a:t>
            </a:r>
            <a:r>
              <a:rPr lang="bn-IN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</a:rPr>
              <a:t> বর্ণনা করতে পারবে।</a:t>
            </a:r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onnyBanglaMJ" pitchFamily="2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52600" y="228600"/>
            <a:ext cx="5486400" cy="11430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</a:rPr>
              <a:t>চিত্র্রগুলি দেখি</a:t>
            </a:r>
            <a:endParaRPr lang="en-US" sz="4400" dirty="0">
              <a:latin typeface="TonnyBanglaMJ" pitchFamily="2" charset="0"/>
              <a:cs typeface="TonnyBanglaMJ" pitchFamily="2" charset="0"/>
            </a:endParaRPr>
          </a:p>
        </p:txBody>
      </p:sp>
      <p:pic>
        <p:nvPicPr>
          <p:cNvPr id="6" name="Picture 5" descr="images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8200" y="1905000"/>
            <a:ext cx="4114800" cy="411480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8" name="Picture 7" descr="images (5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1905000"/>
            <a:ext cx="4191000" cy="411480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295400" y="152400"/>
            <a:ext cx="6934200" cy="9906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 err="1" smtClean="0">
                <a:solidFill>
                  <a:schemeClr val="tx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ms‡e`‡bi</a:t>
            </a:r>
            <a:r>
              <a:rPr lang="en-US" sz="3200" b="1" dirty="0" smtClean="0">
                <a:solidFill>
                  <a:schemeClr val="tx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msÁv</a:t>
            </a:r>
            <a:r>
              <a:rPr lang="en-US" sz="3200" b="1" dirty="0" smtClean="0">
                <a:solidFill>
                  <a:schemeClr val="tx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  </a:t>
            </a:r>
            <a:r>
              <a:rPr lang="en-US" sz="2800" b="1" dirty="0" smtClean="0">
                <a:solidFill>
                  <a:schemeClr val="tx1"/>
                </a:solidFill>
                <a:latin typeface="Helvetica"/>
                <a:ea typeface="Times New Roman" pitchFamily="18" charset="0"/>
                <a:cs typeface="Times New Roman" pitchFamily="18" charset="0"/>
              </a:rPr>
              <a:t>(Definition of Sensation)</a:t>
            </a:r>
            <a:endParaRPr lang="en-US" sz="2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52400" y="1295400"/>
            <a:ext cx="8839200" cy="55626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ms‡e`‡bi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gva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¨‡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gB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e¨w³ 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evB‡ii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RMZ 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m¤ú‡K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© 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AwfÁZv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jvf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K‡i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Ges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ms‡e`‡bi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†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cÖw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¶‡ZB 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AvPi‡Yi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evwn¨K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cÖKvk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N‡U| 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DÏxc‡Ki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kw³ I </a:t>
            </a:r>
          </a:p>
          <a:p>
            <a:pPr algn="ctr"/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Bw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›`ª‡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qi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kixie„Ëxq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wµqvKjv‡ci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gva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¨‡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gB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ms‡e`‡bi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m„wó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nq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| </a:t>
            </a:r>
          </a:p>
          <a:p>
            <a:pPr algn="ctr"/>
            <a:endParaRPr lang="en-US" sz="2200" dirty="0" smtClean="0">
              <a:solidFill>
                <a:schemeClr val="tx1">
                  <a:lumMod val="95000"/>
                  <a:lumOff val="5000"/>
                </a:schemeClr>
              </a:solidFill>
              <a:latin typeface="TonnyBanglaMJ" pitchFamily="2" charset="0"/>
              <a:cs typeface="TonnyBanglaMJ" pitchFamily="2" charset="0"/>
            </a:endParaRPr>
          </a:p>
          <a:p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µ</a:t>
            </a:r>
            <a:r>
              <a:rPr lang="en-US" sz="2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vBWvi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I m½x‡`i (1993) </a:t>
            </a:r>
            <a:r>
              <a:rPr lang="en-US" sz="2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g‡Z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,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Òms‡e`b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n‡jv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Ggb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GKwU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cÖwµqv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hvi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Øviv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Bw›`ªqmg~n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, †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hgb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P¶z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I KY© 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cwi‡ek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m¤ú‡K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© Z_¨ 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msMÖn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K‡i|Ó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(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Sensation is the process by which the sense organs such as the eyes and ears, gather information about the environment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.)</a:t>
            </a:r>
          </a:p>
          <a:p>
            <a:endParaRPr lang="en-US" sz="2200" dirty="0" smtClean="0">
              <a:solidFill>
                <a:schemeClr val="tx1">
                  <a:lumMod val="95000"/>
                  <a:lumOff val="5000"/>
                </a:schemeClr>
              </a:solidFill>
              <a:latin typeface="TonnyBanglaMJ" pitchFamily="2" charset="0"/>
              <a:cs typeface="TonnyBanglaMJ" pitchFamily="2" charset="0"/>
            </a:endParaRPr>
          </a:p>
          <a:p>
            <a:r>
              <a:rPr lang="en-US" sz="2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iwWRvi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I </a:t>
            </a:r>
            <a:r>
              <a:rPr lang="en-US" sz="2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Zuvi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mn‡hvMx‡`i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(1984) </a:t>
            </a:r>
            <a:r>
              <a:rPr lang="en-US" sz="2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g‡Z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, 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Òms‡e`b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ej‡Z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cwi‡ek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†_‡K 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DÏxcbv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MÖnY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Kiv‡K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†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evSvq|Ó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(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Sensation refers to the reception of stimulus from the environment .)</a:t>
            </a:r>
          </a:p>
          <a:p>
            <a:endParaRPr lang="en-US" sz="2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me‡k‡l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ejv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hvq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, †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Kv‡bv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DÏxcK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Bw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›`ª‡q 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AvNvZ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Ki‡j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†h 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Abyf~wZ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ev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m‡PZbZvi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m„wó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nq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Zv‡KB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 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e‡j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ms‡e`b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|</a:t>
            </a:r>
          </a:p>
          <a:p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latin typeface="TonnyBanglaMJ" pitchFamily="2" charset="0"/>
              <a:cs typeface="TonnyBanglaMJ" pitchFamily="2" charset="0"/>
            </a:endParaRPr>
          </a:p>
          <a:p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TonnyBanglaMJ" pitchFamily="2" charset="0"/>
              <a:cs typeface="TonnyBanglaMJ" pitchFamily="2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09800" y="152400"/>
            <a:ext cx="4114800" cy="12954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</a:rPr>
              <a:t>চিত্র্রগুলি দেখি</a:t>
            </a:r>
            <a:endParaRPr lang="en-US" sz="4400" dirty="0">
              <a:latin typeface="TonnyBanglaMJ" pitchFamily="2" charset="0"/>
              <a:cs typeface="TonnyBanglaMJ" pitchFamily="2" charset="0"/>
            </a:endParaRPr>
          </a:p>
        </p:txBody>
      </p:sp>
      <p:pic>
        <p:nvPicPr>
          <p:cNvPr id="10" name="Picture 9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2057400"/>
            <a:ext cx="3886200" cy="327660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17" name="Picture 16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2057400"/>
            <a:ext cx="4419600" cy="441960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910</Words>
  <Application>Microsoft Office PowerPoint</Application>
  <PresentationFormat>On-screen Show (4:3)</PresentationFormat>
  <Paragraphs>91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Slide 2</vt:lpstr>
      <vt:lpstr>পাঠ পরিচিতি</vt:lpstr>
      <vt:lpstr>Slide 4</vt:lpstr>
      <vt:lpstr>AvR†Ki পাঠ</vt:lpstr>
      <vt:lpstr>Slide 6</vt:lpstr>
      <vt:lpstr>চিত্র্রগুলি দেখি</vt:lpstr>
      <vt:lpstr>Slide 8</vt:lpstr>
      <vt:lpstr>Slide 9</vt:lpstr>
      <vt:lpstr>ms‡e`b †hfv‡e msNwUZ nq (Process of Sensation) </vt:lpstr>
      <vt:lpstr>চিত্র্রগুলি দেখি</vt:lpstr>
      <vt:lpstr>Slide 12</vt:lpstr>
      <vt:lpstr>ms‡e`b mgZv ev Awf‡hvRbkxjZv (Sensory Adaptation)</vt:lpstr>
      <vt:lpstr>ms‡e`b mxgv ev mgZj (Threshold) </vt:lpstr>
      <vt:lpstr> GKK কাজঃ  </vt:lpstr>
      <vt:lpstr>  †জvovয় কাজঃ   </vt:lpstr>
      <vt:lpstr>    দলীয় কাজঃ    </vt:lpstr>
      <vt:lpstr>Slide 18</vt:lpstr>
      <vt:lpstr>      বাড়ির কাজঃ     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tc</dc:creator>
  <cp:lastModifiedBy>tc</cp:lastModifiedBy>
  <cp:revision>38</cp:revision>
  <dcterms:created xsi:type="dcterms:W3CDTF">2019-10-09T03:42:24Z</dcterms:created>
  <dcterms:modified xsi:type="dcterms:W3CDTF">2019-10-10T04:29:42Z</dcterms:modified>
</cp:coreProperties>
</file>