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58" r:id="rId3"/>
    <p:sldId id="277" r:id="rId4"/>
    <p:sldId id="279" r:id="rId5"/>
    <p:sldId id="260" r:id="rId6"/>
    <p:sldId id="271" r:id="rId7"/>
    <p:sldId id="261" r:id="rId8"/>
    <p:sldId id="273" r:id="rId9"/>
    <p:sldId id="262" r:id="rId10"/>
    <p:sldId id="272" r:id="rId11"/>
    <p:sldId id="263" r:id="rId12"/>
    <p:sldId id="274" r:id="rId13"/>
    <p:sldId id="264" r:id="rId14"/>
    <p:sldId id="275" r:id="rId15"/>
    <p:sldId id="265" r:id="rId16"/>
    <p:sldId id="276" r:id="rId17"/>
    <p:sldId id="266" r:id="rId18"/>
    <p:sldId id="278" r:id="rId19"/>
    <p:sldId id="269" r:id="rId20"/>
    <p:sldId id="268" r:id="rId21"/>
    <p:sldId id="270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339966"/>
    <a:srgbClr val="00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28AA16-9B7F-4FA9-AC9E-49FC7F3B9FAC}" type="datetimeFigureOut">
              <a:rPr lang="en-US" smtClean="0"/>
              <a:pPr/>
              <a:t>11/10/19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6ADC70-A4E1-4408-AB51-88418010E9E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samsung\Desktop\Icon\pic of pran\lal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9460"/>
            <a:ext cx="9144000" cy="687746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066800" y="3048000"/>
            <a:ext cx="678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09800"/>
          </a:xfrm>
        </p:spPr>
        <p:txBody>
          <a:bodyPr>
            <a:noAutofit/>
          </a:bodyPr>
          <a:lstStyle/>
          <a:p>
            <a:r>
              <a:rPr lang="bn-BD" sz="19900" dirty="0" smtClean="0">
                <a:latin typeface="NikoshBAN" pitchFamily="2" charset="0"/>
                <a:cs typeface="NikoshBAN" pitchFamily="2" charset="0"/>
              </a:rPr>
              <a:t>স্বাগতম</a:t>
            </a:r>
            <a:r>
              <a:rPr lang="bn-BD" sz="199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199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1066800" y="2971800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pSp>
        <p:nvGrpSpPr>
          <p:cNvPr id="53" name="Group 52"/>
          <p:cNvGrpSpPr/>
          <p:nvPr/>
        </p:nvGrpSpPr>
        <p:grpSpPr>
          <a:xfrm>
            <a:off x="4724400" y="1295400"/>
            <a:ext cx="3657600" cy="3338933"/>
            <a:chOff x="4800600" y="1809750"/>
            <a:chExt cx="4048417" cy="3695700"/>
          </a:xfrm>
        </p:grpSpPr>
        <p:pic>
          <p:nvPicPr>
            <p:cNvPr id="54" name="Picture 53" descr="3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924800" y="3429000"/>
              <a:ext cx="924217" cy="70485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pic>
          <p:nvPicPr>
            <p:cNvPr id="55" name="Picture 54" descr="3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400800" y="1809750"/>
              <a:ext cx="924217" cy="70485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pic>
          <p:nvPicPr>
            <p:cNvPr id="56" name="Picture 55" descr="3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800600" y="3352800"/>
              <a:ext cx="924217" cy="70485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pic>
          <p:nvPicPr>
            <p:cNvPr id="57" name="Picture 56" descr="3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321708" y="4800600"/>
              <a:ext cx="924217" cy="70485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</p:grpSp>
      <p:sp>
        <p:nvSpPr>
          <p:cNvPr id="63" name="Oval 62"/>
          <p:cNvSpPr/>
          <p:nvPr/>
        </p:nvSpPr>
        <p:spPr>
          <a:xfrm>
            <a:off x="1143000" y="1752600"/>
            <a:ext cx="2743200" cy="2743200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5" name="Group 64"/>
          <p:cNvGrpSpPr/>
          <p:nvPr/>
        </p:nvGrpSpPr>
        <p:grpSpPr>
          <a:xfrm>
            <a:off x="609600" y="1295400"/>
            <a:ext cx="3657600" cy="3338933"/>
            <a:chOff x="4800600" y="1809750"/>
            <a:chExt cx="4048417" cy="3695700"/>
          </a:xfrm>
        </p:grpSpPr>
        <p:pic>
          <p:nvPicPr>
            <p:cNvPr id="66" name="Picture 65" descr="3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924800" y="3429000"/>
              <a:ext cx="924217" cy="70485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pic>
          <p:nvPicPr>
            <p:cNvPr id="67" name="Picture 66" descr="3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400800" y="1809750"/>
              <a:ext cx="924217" cy="70485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pic>
          <p:nvPicPr>
            <p:cNvPr id="68" name="Picture 67" descr="3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800600" y="3352800"/>
              <a:ext cx="924217" cy="70485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pic>
          <p:nvPicPr>
            <p:cNvPr id="69" name="Picture 68" descr="3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321708" y="4800600"/>
              <a:ext cx="924217" cy="70485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</p:grpSp>
      <p:sp>
        <p:nvSpPr>
          <p:cNvPr id="70" name="Oval 69"/>
          <p:cNvSpPr/>
          <p:nvPr/>
        </p:nvSpPr>
        <p:spPr>
          <a:xfrm>
            <a:off x="5105400" y="1676400"/>
            <a:ext cx="2743200" cy="2743200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6477000" y="1524000"/>
            <a:ext cx="3810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2209800" y="1524000"/>
            <a:ext cx="3810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457200" y="5334000"/>
            <a:ext cx="8229600" cy="1143000"/>
          </a:xfrm>
          <a:solidFill>
            <a:schemeClr val="bg2">
              <a:lumMod val="9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dirty="0" smtClean="0">
                <a:latin typeface="NikoshBAN" pitchFamily="2" charset="0"/>
                <a:cs typeface="NikoshBAN" pitchFamily="2" charset="0"/>
              </a:rPr>
            </a:br>
            <a:r>
              <a:rPr lang="en-US" dirty="0" smtClean="0">
                <a:latin typeface="NikoshBAN" pitchFamily="2" charset="0"/>
                <a:cs typeface="NikoshBAN" pitchFamily="2" charset="0"/>
              </a:rPr>
              <a:t>2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। রিং টপোলজি 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( Ring Topology)</a:t>
            </a:r>
            <a:br>
              <a:rPr lang="en-US" dirty="0" smtClean="0">
                <a:latin typeface="NikoshBAN" pitchFamily="2" charset="0"/>
                <a:cs typeface="NikoshBAN" pitchFamily="2" charset="0"/>
              </a:rPr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repeatCount="indefinite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25 0.01667 C 0.0941 0.01667 0.1625 0.10555 0.1625 0.21667 C 0.1625 0.32662 0.0941 0.41667 0.0125 0.41667 C -0.07083 0.41667 -0.1375 0.32662 -0.1375 0.21667 C -0.1375 0.10555 -0.07083 0.01667 0.0125 0.01667 Z " pathEditMode="relative" rAng="0" ptsTypes="fffff">
                                      <p:cBhvr>
                                        <p:cTn id="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0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repeatCount="indefinite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413 0.00625 C 0.04375 0.01898 0.06336 0.03194 0.07569 0.04491 C 0.08802 0.05787 0.09149 0.06944 0.09826 0.0838 C 0.10503 0.09815 0.11198 0.12037 0.11597 0.13102 C 0.11996 0.14167 0.12083 0.13958 0.12239 0.14815 C 0.12396 0.15671 0.12517 0.16805 0.12569 0.18264 C 0.12621 0.19722 0.12708 0.2213 0.12569 0.23634 C 0.1243 0.25139 0.12083 0.26111 0.11753 0.27292 C 0.11423 0.28472 0.11111 0.2956 0.10625 0.30741 C 0.10139 0.31921 0.09253 0.33542 0.08854 0.34398 C 0.08455 0.35255 0.08715 0.3544 0.08211 0.35903 C 0.07708 0.36366 0.06649 0.36597 0.05798 0.37176 C 0.04948 0.37755 0.04027 0.38866 0.03055 0.39329 C 0.02083 0.39792 0.0092 0.39792 -0.00018 0.39977 C -0.00955 0.40162 -0.01667 0.4037 -0.02587 0.40417 C -0.03507 0.40463 -0.04427 0.40602 -0.05504 0.40208 C -0.0658 0.39815 -0.0816 0.38588 -0.09045 0.38055 C -0.09931 0.37523 -0.10191 0.3743 -0.10816 0.36967 C -0.11441 0.36505 -0.12309 0.36042 -0.12761 0.35255 C -0.13212 0.34467 -0.13368 0.32986 -0.13559 0.32245 C -0.1375 0.31505 -0.1349 0.3118 -0.13889 0.30741 C -0.14289 0.30301 -0.15591 0.30255 -0.1599 0.29653 C -0.16389 0.29051 -0.16233 0.28009 -0.16302 0.27083 C -0.16372 0.26157 -0.16354 0.2493 -0.16459 0.24074 C -0.16563 0.23217 -0.16858 0.22708 -0.16945 0.21921 C -0.17032 0.21134 -0.16945 0.19907 -0.16945 0.19329 " pathEditMode="relative" ptsTypes="aaaaaaaaaaaaaaaaaaaaaaaaaA">
                                      <p:cBhvr>
                                        <p:cTn id="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9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dirty="0" smtClean="0">
                <a:latin typeface="NikoshBAN" pitchFamily="2" charset="0"/>
                <a:cs typeface="NikoshBAN" pitchFamily="2" charset="0"/>
              </a:rPr>
            </a:br>
            <a:r>
              <a:rPr lang="en-US" dirty="0" smtClean="0">
                <a:latin typeface="NikoshBAN" pitchFamily="2" charset="0"/>
                <a:cs typeface="NikoshBAN" pitchFamily="2" charset="0"/>
              </a:rPr>
              <a:t>2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। রিং টপোলজি 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( Ring Topology)</a:t>
            </a:r>
            <a:br>
              <a:rPr lang="en-US" dirty="0" smtClean="0">
                <a:latin typeface="NikoshBAN" pitchFamily="2" charset="0"/>
                <a:cs typeface="NikoshBAN" pitchFamily="2" charset="0"/>
              </a:rPr>
            </a:b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52400" y="1676400"/>
            <a:ext cx="8915400" cy="501675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3200" b="1" u="sng" dirty="0" smtClean="0">
                <a:latin typeface="NikoshBAN" pitchFamily="2" charset="0"/>
                <a:cs typeface="NikoshBAN" pitchFamily="2" charset="0"/>
              </a:rPr>
              <a:t>সুবিধাঃ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১। এজাতীয় টপোলজিতে কোনো সার্ভার থাকে না। তাই সব কম্পিউটারই স্বয়ংসম্পর্ণ ।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২। এটির গঠন তুলনামূলকভাবে সহজ।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৩। এতে খরচ কম পড়ে।</a:t>
            </a:r>
          </a:p>
          <a:p>
            <a:r>
              <a:rPr lang="bn-BD" sz="3200" b="1" u="sng" dirty="0" smtClean="0">
                <a:latin typeface="NikoshBAN" pitchFamily="2" charset="0"/>
                <a:cs typeface="NikoshBAN" pitchFamily="2" charset="0"/>
              </a:rPr>
              <a:t>অসুবিধাঃ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১। একটি কম্পিউটার বিকল হয়ে গেলে সম্পর্ণ নেটওয়ার্ক অচল হয়ে য়ায়।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২। টপোলজিতে কোনো সমস্যা দেখা তা সারানো ও নতুন কম্পিউটার যুক্ত করা ঝামেলাপূর্ণ।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roup 56"/>
          <p:cNvGrpSpPr/>
          <p:nvPr/>
        </p:nvGrpSpPr>
        <p:grpSpPr>
          <a:xfrm>
            <a:off x="4495801" y="1295400"/>
            <a:ext cx="4048585" cy="3279106"/>
            <a:chOff x="4500524" y="1761748"/>
            <a:chExt cx="3965902" cy="2832241"/>
          </a:xfrm>
        </p:grpSpPr>
        <p:grpSp>
          <p:nvGrpSpPr>
            <p:cNvPr id="58" name="Group 18"/>
            <p:cNvGrpSpPr/>
            <p:nvPr/>
          </p:nvGrpSpPr>
          <p:grpSpPr>
            <a:xfrm>
              <a:off x="5107455" y="2113782"/>
              <a:ext cx="2770713" cy="2148964"/>
              <a:chOff x="5107455" y="2113782"/>
              <a:chExt cx="2770713" cy="2148964"/>
            </a:xfrm>
          </p:grpSpPr>
          <p:cxnSp>
            <p:nvCxnSpPr>
              <p:cNvPr id="67" name="Straight Connector 66"/>
              <p:cNvCxnSpPr/>
              <p:nvPr/>
            </p:nvCxnSpPr>
            <p:spPr>
              <a:xfrm rot="5400000">
                <a:off x="6000171" y="2632176"/>
                <a:ext cx="1051978" cy="15190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/>
              <p:cNvCxnSpPr>
                <a:endCxn id="63" idx="3"/>
              </p:cNvCxnSpPr>
              <p:nvPr/>
            </p:nvCxnSpPr>
            <p:spPr>
              <a:xfrm rot="10800000" flipV="1">
                <a:off x="5107455" y="3604588"/>
                <a:ext cx="1035231" cy="560516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/>
              <p:nvPr/>
            </p:nvCxnSpPr>
            <p:spPr>
              <a:xfrm>
                <a:off x="6889126" y="3670404"/>
                <a:ext cx="970369" cy="592342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/>
              <p:nvPr/>
            </p:nvCxnSpPr>
            <p:spPr>
              <a:xfrm rot="10800000">
                <a:off x="5257800" y="2667000"/>
                <a:ext cx="990600" cy="533400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/>
              <p:cNvCxnSpPr/>
              <p:nvPr/>
            </p:nvCxnSpPr>
            <p:spPr>
              <a:xfrm flipV="1">
                <a:off x="6963768" y="2683168"/>
                <a:ext cx="914400" cy="533400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9" name="Group 17"/>
            <p:cNvGrpSpPr/>
            <p:nvPr/>
          </p:nvGrpSpPr>
          <p:grpSpPr>
            <a:xfrm>
              <a:off x="4500524" y="1761748"/>
              <a:ext cx="3965902" cy="2832241"/>
              <a:chOff x="4500524" y="1761748"/>
              <a:chExt cx="3965902" cy="2832241"/>
            </a:xfrm>
          </p:grpSpPr>
          <p:grpSp>
            <p:nvGrpSpPr>
              <p:cNvPr id="60" name="Group 44"/>
              <p:cNvGrpSpPr/>
              <p:nvPr/>
            </p:nvGrpSpPr>
            <p:grpSpPr>
              <a:xfrm>
                <a:off x="4500524" y="1761748"/>
                <a:ext cx="3965902" cy="2832241"/>
                <a:chOff x="4500524" y="1761748"/>
                <a:chExt cx="3965902" cy="2832241"/>
              </a:xfrm>
            </p:grpSpPr>
            <p:pic>
              <p:nvPicPr>
                <p:cNvPr id="62" name="Picture 61" descr="3.jpg"/>
                <p:cNvPicPr>
                  <a:picLocks noChangeAspect="1"/>
                </p:cNvPicPr>
                <p:nvPr/>
              </p:nvPicPr>
              <p:blipFill>
                <a:blip r:embed="rId2"/>
                <a:stretch>
                  <a:fillRect/>
                </a:stretch>
              </p:blipFill>
              <p:spPr>
                <a:xfrm>
                  <a:off x="6188724" y="1761748"/>
                  <a:ext cx="606932" cy="462874"/>
                </a:xfrm>
                <a:prstGeom prst="rect">
                  <a:avLst/>
                </a:prstGeom>
                <a:ln>
                  <a:solidFill>
                    <a:schemeClr val="tx1"/>
                  </a:solidFill>
                </a:ln>
              </p:spPr>
            </p:pic>
            <p:pic>
              <p:nvPicPr>
                <p:cNvPr id="63" name="Picture 62" descr="3.jpg"/>
                <p:cNvPicPr>
                  <a:picLocks noChangeAspect="1"/>
                </p:cNvPicPr>
                <p:nvPr/>
              </p:nvPicPr>
              <p:blipFill>
                <a:blip r:embed="rId2"/>
                <a:stretch>
                  <a:fillRect/>
                </a:stretch>
              </p:blipFill>
              <p:spPr>
                <a:xfrm>
                  <a:off x="4500524" y="3933667"/>
                  <a:ext cx="606932" cy="462874"/>
                </a:xfrm>
                <a:prstGeom prst="rect">
                  <a:avLst/>
                </a:prstGeom>
                <a:ln>
                  <a:solidFill>
                    <a:schemeClr val="tx1"/>
                  </a:solidFill>
                </a:ln>
              </p:spPr>
            </p:pic>
            <p:pic>
              <p:nvPicPr>
                <p:cNvPr id="64" name="Picture 63" descr="3.jpg"/>
                <p:cNvPicPr>
                  <a:picLocks noChangeAspect="1"/>
                </p:cNvPicPr>
                <p:nvPr/>
              </p:nvPicPr>
              <p:blipFill>
                <a:blip r:embed="rId2"/>
                <a:stretch>
                  <a:fillRect/>
                </a:stretch>
              </p:blipFill>
              <p:spPr>
                <a:xfrm>
                  <a:off x="7859494" y="2485721"/>
                  <a:ext cx="606932" cy="462874"/>
                </a:xfrm>
                <a:prstGeom prst="rect">
                  <a:avLst/>
                </a:prstGeom>
                <a:ln>
                  <a:solidFill>
                    <a:schemeClr val="tx1"/>
                  </a:solidFill>
                </a:ln>
              </p:spPr>
            </p:pic>
            <p:pic>
              <p:nvPicPr>
                <p:cNvPr id="65" name="Picture 64" descr="3.jpg"/>
                <p:cNvPicPr>
                  <a:picLocks noChangeAspect="1"/>
                </p:cNvPicPr>
                <p:nvPr/>
              </p:nvPicPr>
              <p:blipFill>
                <a:blip r:embed="rId2"/>
                <a:stretch>
                  <a:fillRect/>
                </a:stretch>
              </p:blipFill>
              <p:spPr>
                <a:xfrm>
                  <a:off x="4727068" y="2286000"/>
                  <a:ext cx="606932" cy="462874"/>
                </a:xfrm>
                <a:prstGeom prst="rect">
                  <a:avLst/>
                </a:prstGeom>
                <a:ln>
                  <a:solidFill>
                    <a:schemeClr val="tx1"/>
                  </a:solidFill>
                </a:ln>
              </p:spPr>
            </p:pic>
            <p:pic>
              <p:nvPicPr>
                <p:cNvPr id="66" name="Picture 65" descr="3.jpg"/>
                <p:cNvPicPr>
                  <a:picLocks noChangeAspect="1"/>
                </p:cNvPicPr>
                <p:nvPr/>
              </p:nvPicPr>
              <p:blipFill>
                <a:blip r:embed="rId2"/>
                <a:stretch>
                  <a:fillRect/>
                </a:stretch>
              </p:blipFill>
              <p:spPr>
                <a:xfrm>
                  <a:off x="7859494" y="4131115"/>
                  <a:ext cx="606932" cy="462874"/>
                </a:xfrm>
                <a:prstGeom prst="rect">
                  <a:avLst/>
                </a:prstGeom>
                <a:ln>
                  <a:solidFill>
                    <a:schemeClr val="tx1"/>
                  </a:solidFill>
                </a:ln>
              </p:spPr>
            </p:pic>
          </p:grpSp>
          <p:pic>
            <p:nvPicPr>
              <p:cNvPr id="61" name="Picture 60" descr="3.jpg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6151414" y="3131125"/>
                <a:ext cx="799323" cy="609600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</p:pic>
        </p:grpSp>
      </p:grpSp>
      <p:grpSp>
        <p:nvGrpSpPr>
          <p:cNvPr id="72" name="Group 71"/>
          <p:cNvGrpSpPr/>
          <p:nvPr/>
        </p:nvGrpSpPr>
        <p:grpSpPr>
          <a:xfrm>
            <a:off x="152400" y="1447800"/>
            <a:ext cx="3959732" cy="3033178"/>
            <a:chOff x="4727068" y="1761748"/>
            <a:chExt cx="3959732" cy="3033178"/>
          </a:xfrm>
        </p:grpSpPr>
        <p:grpSp>
          <p:nvGrpSpPr>
            <p:cNvPr id="73" name="Group 18"/>
            <p:cNvGrpSpPr/>
            <p:nvPr/>
          </p:nvGrpSpPr>
          <p:grpSpPr>
            <a:xfrm>
              <a:off x="5257800" y="2523749"/>
              <a:ext cx="2822068" cy="2271177"/>
              <a:chOff x="5257800" y="2523749"/>
              <a:chExt cx="2822068" cy="2271177"/>
            </a:xfrm>
          </p:grpSpPr>
          <p:cxnSp>
            <p:nvCxnSpPr>
              <p:cNvPr id="82" name="Straight Connector 81"/>
              <p:cNvCxnSpPr/>
              <p:nvPr/>
            </p:nvCxnSpPr>
            <p:spPr>
              <a:xfrm rot="5400000">
                <a:off x="5961274" y="4261342"/>
                <a:ext cx="1051978" cy="15190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>
                <a:endCxn id="78" idx="3"/>
              </p:cNvCxnSpPr>
              <p:nvPr/>
            </p:nvCxnSpPr>
            <p:spPr>
              <a:xfrm rot="10800000" flipV="1">
                <a:off x="5410200" y="3657599"/>
                <a:ext cx="838200" cy="545385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>
                <a:endCxn id="81" idx="1"/>
              </p:cNvCxnSpPr>
              <p:nvPr/>
            </p:nvCxnSpPr>
            <p:spPr>
              <a:xfrm>
                <a:off x="6936868" y="3590548"/>
                <a:ext cx="1143000" cy="612437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/>
              <p:cNvCxnSpPr/>
              <p:nvPr/>
            </p:nvCxnSpPr>
            <p:spPr>
              <a:xfrm rot="10800000">
                <a:off x="5257800" y="2667000"/>
                <a:ext cx="990600" cy="533400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/>
              <p:cNvCxnSpPr/>
              <p:nvPr/>
            </p:nvCxnSpPr>
            <p:spPr>
              <a:xfrm flipV="1">
                <a:off x="6936868" y="2523749"/>
                <a:ext cx="1143000" cy="609599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4" name="Group 17"/>
            <p:cNvGrpSpPr/>
            <p:nvPr/>
          </p:nvGrpSpPr>
          <p:grpSpPr>
            <a:xfrm>
              <a:off x="4727068" y="1761748"/>
              <a:ext cx="3959732" cy="2672674"/>
              <a:chOff x="4727068" y="1761748"/>
              <a:chExt cx="3959732" cy="2672674"/>
            </a:xfrm>
          </p:grpSpPr>
          <p:grpSp>
            <p:nvGrpSpPr>
              <p:cNvPr id="75" name="Group 44"/>
              <p:cNvGrpSpPr/>
              <p:nvPr/>
            </p:nvGrpSpPr>
            <p:grpSpPr>
              <a:xfrm>
                <a:off x="4727068" y="1761748"/>
                <a:ext cx="3959732" cy="2672674"/>
                <a:chOff x="4727068" y="1761748"/>
                <a:chExt cx="3959732" cy="2672674"/>
              </a:xfrm>
            </p:grpSpPr>
            <p:pic>
              <p:nvPicPr>
                <p:cNvPr id="77" name="Picture 76" descr="3.jpg"/>
                <p:cNvPicPr>
                  <a:picLocks noChangeAspect="1"/>
                </p:cNvPicPr>
                <p:nvPr/>
              </p:nvPicPr>
              <p:blipFill>
                <a:blip r:embed="rId2"/>
                <a:stretch>
                  <a:fillRect/>
                </a:stretch>
              </p:blipFill>
              <p:spPr>
                <a:xfrm>
                  <a:off x="6251068" y="1761748"/>
                  <a:ext cx="606932" cy="462874"/>
                </a:xfrm>
                <a:prstGeom prst="rect">
                  <a:avLst/>
                </a:prstGeom>
                <a:ln>
                  <a:solidFill>
                    <a:schemeClr val="tx1"/>
                  </a:solidFill>
                </a:ln>
              </p:spPr>
            </p:pic>
            <p:pic>
              <p:nvPicPr>
                <p:cNvPr id="78" name="Picture 77" descr="3.jpg"/>
                <p:cNvPicPr>
                  <a:picLocks noChangeAspect="1"/>
                </p:cNvPicPr>
                <p:nvPr/>
              </p:nvPicPr>
              <p:blipFill>
                <a:blip r:embed="rId2"/>
                <a:stretch>
                  <a:fillRect/>
                </a:stretch>
              </p:blipFill>
              <p:spPr>
                <a:xfrm>
                  <a:off x="4803268" y="3971548"/>
                  <a:ext cx="606932" cy="462874"/>
                </a:xfrm>
                <a:prstGeom prst="rect">
                  <a:avLst/>
                </a:prstGeom>
                <a:ln>
                  <a:solidFill>
                    <a:schemeClr val="tx1"/>
                  </a:solidFill>
                </a:ln>
              </p:spPr>
            </p:pic>
            <p:pic>
              <p:nvPicPr>
                <p:cNvPr id="79" name="Picture 78" descr="3.jpg"/>
                <p:cNvPicPr>
                  <a:picLocks noChangeAspect="1"/>
                </p:cNvPicPr>
                <p:nvPr/>
              </p:nvPicPr>
              <p:blipFill>
                <a:blip r:embed="rId2"/>
                <a:stretch>
                  <a:fillRect/>
                </a:stretch>
              </p:blipFill>
              <p:spPr>
                <a:xfrm>
                  <a:off x="8003668" y="2218948"/>
                  <a:ext cx="606932" cy="462874"/>
                </a:xfrm>
                <a:prstGeom prst="rect">
                  <a:avLst/>
                </a:prstGeom>
                <a:ln>
                  <a:solidFill>
                    <a:schemeClr val="tx1"/>
                  </a:solidFill>
                </a:ln>
              </p:spPr>
            </p:pic>
            <p:pic>
              <p:nvPicPr>
                <p:cNvPr id="80" name="Picture 79" descr="3.jpg"/>
                <p:cNvPicPr>
                  <a:picLocks noChangeAspect="1"/>
                </p:cNvPicPr>
                <p:nvPr/>
              </p:nvPicPr>
              <p:blipFill>
                <a:blip r:embed="rId2"/>
                <a:stretch>
                  <a:fillRect/>
                </a:stretch>
              </p:blipFill>
              <p:spPr>
                <a:xfrm>
                  <a:off x="4727068" y="2286000"/>
                  <a:ext cx="606932" cy="462874"/>
                </a:xfrm>
                <a:prstGeom prst="rect">
                  <a:avLst/>
                </a:prstGeom>
                <a:ln>
                  <a:solidFill>
                    <a:schemeClr val="tx1"/>
                  </a:solidFill>
                </a:ln>
              </p:spPr>
            </p:pic>
            <p:pic>
              <p:nvPicPr>
                <p:cNvPr id="81" name="Picture 80" descr="3.jpg"/>
                <p:cNvPicPr>
                  <a:picLocks noChangeAspect="1"/>
                </p:cNvPicPr>
                <p:nvPr/>
              </p:nvPicPr>
              <p:blipFill>
                <a:blip r:embed="rId2"/>
                <a:stretch>
                  <a:fillRect/>
                </a:stretch>
              </p:blipFill>
              <p:spPr>
                <a:xfrm>
                  <a:off x="8079868" y="3971548"/>
                  <a:ext cx="606932" cy="462874"/>
                </a:xfrm>
                <a:prstGeom prst="rect">
                  <a:avLst/>
                </a:prstGeom>
                <a:ln>
                  <a:solidFill>
                    <a:schemeClr val="tx1"/>
                  </a:solidFill>
                </a:ln>
              </p:spPr>
            </p:pic>
          </p:grpSp>
          <p:pic>
            <p:nvPicPr>
              <p:cNvPr id="76" name="Picture 75" descr="3.jpg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6151415" y="3131125"/>
                <a:ext cx="785454" cy="609600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</p:pic>
        </p:grpSp>
      </p:grpSp>
      <p:pic>
        <p:nvPicPr>
          <p:cNvPr id="87" name="Picture 86" descr="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0200" y="4267200"/>
            <a:ext cx="606932" cy="462874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88" name="Straight Connector 87"/>
          <p:cNvCxnSpPr/>
          <p:nvPr/>
        </p:nvCxnSpPr>
        <p:spPr>
          <a:xfrm rot="5400000">
            <a:off x="1462806" y="2270994"/>
            <a:ext cx="1051978" cy="1519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Picture 91" descr="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48400" y="4495800"/>
            <a:ext cx="619586" cy="535905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93" name="Straight Connector 92"/>
          <p:cNvCxnSpPr/>
          <p:nvPr/>
        </p:nvCxnSpPr>
        <p:spPr>
          <a:xfrm rot="5400000">
            <a:off x="5951975" y="4106425"/>
            <a:ext cx="1217957" cy="1550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Oval 35"/>
          <p:cNvSpPr/>
          <p:nvPr/>
        </p:nvSpPr>
        <p:spPr>
          <a:xfrm>
            <a:off x="2362200" y="3276600"/>
            <a:ext cx="1524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1828800" y="3429000"/>
            <a:ext cx="1524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1524000" y="3276600"/>
            <a:ext cx="1524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1905000" y="2667000"/>
            <a:ext cx="1524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2209800" y="2895600"/>
            <a:ext cx="1524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1524000" y="2819400"/>
            <a:ext cx="1524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itle 1"/>
          <p:cNvSpPr>
            <a:spLocks noGrp="1"/>
          </p:cNvSpPr>
          <p:nvPr>
            <p:ph type="title"/>
          </p:nvPr>
        </p:nvSpPr>
        <p:spPr>
          <a:xfrm>
            <a:off x="457200" y="5334000"/>
            <a:ext cx="8229600" cy="1143000"/>
          </a:xfr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dirty="0" smtClean="0"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latin typeface="NikoshBAN" pitchFamily="2" charset="0"/>
                <a:cs typeface="NikoshBAN" pitchFamily="2" charset="0"/>
              </a:rPr>
              <a:t>৩। স্টার টপোলজি ( 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Star Topology)</a:t>
            </a:r>
            <a:br>
              <a:rPr lang="en-US" dirty="0" smtClean="0">
                <a:latin typeface="NikoshBAN" pitchFamily="2" charset="0"/>
                <a:cs typeface="NikoshBAN" pitchFamily="2" charset="0"/>
              </a:rPr>
            </a:b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33333E-6 L 0.125 0.0944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" y="47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2.22222E-6 L 0.15833 -0.11667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9" y="-58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44444E-6 L 0.00833 -0.15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" y="-75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33333E-6 L -0.08333 0.09445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" y="47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0 L -3.33333E-6 0.12222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1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16281E-7 L -0.09167 -0.0666 " pathEditMode="relative" ptsTypes="AA">
                                      <p:cBhvr>
                                        <p:cTn id="16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dirty="0" smtClean="0"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latin typeface="NikoshBAN" pitchFamily="2" charset="0"/>
                <a:cs typeface="NikoshBAN" pitchFamily="2" charset="0"/>
              </a:rPr>
              <a:t>৩। স্টার টপোলজি ( 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Star Topology)</a:t>
            </a:r>
            <a:br>
              <a:rPr lang="en-US" dirty="0" smtClean="0">
                <a:latin typeface="NikoshBAN" pitchFamily="2" charset="0"/>
                <a:cs typeface="NikoshBAN" pitchFamily="2" charset="0"/>
              </a:rPr>
            </a:b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" y="1800285"/>
            <a:ext cx="8686800" cy="452431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সুবিধাঃ </a:t>
            </a:r>
            <a:endParaRPr lang="en-US" sz="36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১। এ টপোলজিতে ডাটা হারানোর সম্ভাবনা খুবই কম।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২।  একটি কম্পিউটার বিকল হয়ে গেলেওঁ সম্পর্ণ নেটওয়ার্কিং 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   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ব্যবস্থা সচল থাকে।</a:t>
            </a:r>
            <a:endParaRPr lang="en-US" sz="3600" dirty="0" smtClean="0">
              <a:latin typeface="NikoshBAN" pitchFamily="2" charset="0"/>
              <a:cs typeface="NikoshBAN" pitchFamily="2" charset="0"/>
            </a:endParaRPr>
          </a:p>
          <a:p>
            <a:endParaRPr lang="bn-BD" sz="36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অসুবিধাঃ </a:t>
            </a:r>
            <a:endParaRPr lang="en-US" sz="36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১। এতে তুলনামূলক বেশি খরচ হয়।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২। সার্ভার নষ্ট হয়ে গেলে নেটওয়ার্কিং ব্যবস্থা বিকল হয়ে য়ায়।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Group 37"/>
          <p:cNvGrpSpPr/>
          <p:nvPr/>
        </p:nvGrpSpPr>
        <p:grpSpPr>
          <a:xfrm>
            <a:off x="2438400" y="1600200"/>
            <a:ext cx="3505200" cy="2482281"/>
            <a:chOff x="4939145" y="2394519"/>
            <a:chExt cx="3505200" cy="2482281"/>
          </a:xfrm>
        </p:grpSpPr>
        <p:pic>
          <p:nvPicPr>
            <p:cNvPr id="39" name="Picture 38" descr="3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313413" y="2394519"/>
              <a:ext cx="606932" cy="462874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pic>
          <p:nvPicPr>
            <p:cNvPr id="40" name="Picture 39" descr="3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939145" y="4528119"/>
              <a:ext cx="457200" cy="348681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pic>
          <p:nvPicPr>
            <p:cNvPr id="41" name="Picture 40" descr="3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176655" y="3232719"/>
              <a:ext cx="713796" cy="544373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pic>
          <p:nvPicPr>
            <p:cNvPr id="42" name="Picture 41" descr="3.jp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396345" y="3370297"/>
              <a:ext cx="530732" cy="40476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pic>
          <p:nvPicPr>
            <p:cNvPr id="43" name="Picture 42" descr="3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701145" y="4528119"/>
              <a:ext cx="457200" cy="348681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pic>
          <p:nvPicPr>
            <p:cNvPr id="44" name="Picture 43" descr="3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32420" y="4528119"/>
              <a:ext cx="457200" cy="348681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pic>
          <p:nvPicPr>
            <p:cNvPr id="45" name="Picture 44" descr="3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252855" y="4528119"/>
              <a:ext cx="457200" cy="348681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pic>
          <p:nvPicPr>
            <p:cNvPr id="46" name="Picture 45" descr="3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987145" y="4528119"/>
              <a:ext cx="457200" cy="348681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</p:grpSp>
      <p:grpSp>
        <p:nvGrpSpPr>
          <p:cNvPr id="47" name="Group 46"/>
          <p:cNvGrpSpPr/>
          <p:nvPr/>
        </p:nvGrpSpPr>
        <p:grpSpPr>
          <a:xfrm>
            <a:off x="2687695" y="1981200"/>
            <a:ext cx="3110345" cy="1828802"/>
            <a:chOff x="5105401" y="2819399"/>
            <a:chExt cx="3110345" cy="1828802"/>
          </a:xfrm>
        </p:grpSpPr>
        <p:cxnSp>
          <p:nvCxnSpPr>
            <p:cNvPr id="48" name="Straight Connector 47"/>
            <p:cNvCxnSpPr/>
            <p:nvPr/>
          </p:nvCxnSpPr>
          <p:spPr>
            <a:xfrm rot="10800000" flipV="1">
              <a:off x="5661712" y="2819399"/>
              <a:ext cx="586689" cy="550897"/>
            </a:xfrm>
            <a:prstGeom prst="line">
              <a:avLst/>
            </a:prstGeom>
            <a:ln w="28575">
              <a:solidFill>
                <a:srgbClr val="CC99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>
              <a:off x="6858000" y="2819400"/>
              <a:ext cx="585355" cy="550897"/>
            </a:xfrm>
            <a:prstGeom prst="line">
              <a:avLst/>
            </a:prstGeom>
            <a:ln w="28575">
              <a:solidFill>
                <a:srgbClr val="CC99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5400000">
              <a:off x="4946985" y="3933473"/>
              <a:ext cx="873143" cy="556311"/>
            </a:xfrm>
            <a:prstGeom prst="line">
              <a:avLst/>
            </a:prstGeom>
            <a:ln w="28575">
              <a:solidFill>
                <a:srgbClr val="CC99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5419197" y="4017571"/>
              <a:ext cx="753062" cy="268034"/>
            </a:xfrm>
            <a:prstGeom prst="line">
              <a:avLst/>
            </a:prstGeom>
            <a:ln w="28575">
              <a:solidFill>
                <a:srgbClr val="CC99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6600824" y="3805669"/>
              <a:ext cx="871108" cy="813955"/>
            </a:xfrm>
            <a:prstGeom prst="line">
              <a:avLst/>
            </a:prstGeom>
            <a:ln w="28575">
              <a:solidFill>
                <a:srgbClr val="CC99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16200000" flipH="1">
              <a:off x="7086892" y="4133555"/>
              <a:ext cx="751027" cy="38100"/>
            </a:xfrm>
            <a:prstGeom prst="line">
              <a:avLst/>
            </a:prstGeom>
            <a:ln w="28575">
              <a:solidFill>
                <a:srgbClr val="CC99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7454037" y="3766410"/>
              <a:ext cx="751027" cy="772390"/>
            </a:xfrm>
            <a:prstGeom prst="line">
              <a:avLst/>
            </a:prstGeom>
            <a:ln w="28575">
              <a:solidFill>
                <a:srgbClr val="CC99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Title 1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229600" cy="1143000"/>
          </a:xfr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/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৪। ট্রী টপোলজি (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Tree Topology)</a:t>
            </a:r>
          </a:p>
        </p:txBody>
      </p:sp>
      <p:sp>
        <p:nvSpPr>
          <p:cNvPr id="22" name="Oval 21"/>
          <p:cNvSpPr/>
          <p:nvPr/>
        </p:nvSpPr>
        <p:spPr>
          <a:xfrm flipV="1">
            <a:off x="4267200" y="18288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3657600" y="1904999"/>
            <a:ext cx="304800" cy="15239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4876800" y="2819400"/>
            <a:ext cx="2286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5029200" y="2895600"/>
            <a:ext cx="3048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4724400" y="2971800"/>
            <a:ext cx="3048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3200400" y="2895600"/>
            <a:ext cx="2286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 flipV="1">
            <a:off x="3048000" y="2895600"/>
            <a:ext cx="2286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64662E-6 L -0.075 0.08881 " pathEditMode="relative" ptsTypes="AA">
                                      <p:cBhvr>
                                        <p:cTn id="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66667E-6 -8.32562E-7 L -0.04999 0.11101 " pathEditMode="relative" ptsTypes="AA">
                                      <p:cBhvr>
                                        <p:cTn id="8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8.32562E-7 L 0.025 0.11101 " pathEditMode="relative" ptsTypes="AA">
                                      <p:cBhvr>
                                        <p:cTn id="10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8.32562E-7 L -0.05833 0.08881 " pathEditMode="relative" ptsTypes="AA">
                                      <p:cBhvr>
                                        <p:cTn id="12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8.32562E-7 L 0.075 0.11101 " pathEditMode="relative" ptsTypes="AA">
                                      <p:cBhvr>
                                        <p:cTn id="14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8.32562E-7 L 3.33333E-6 0.11101 " pathEditMode="relative" ptsTypes="AA">
                                      <p:cBhvr>
                                        <p:cTn id="1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66667E-6 -4.16281E-7 L 0.06666 0.07771 " pathEditMode="relative" ptsTypes="AA">
                                      <p:cBhvr>
                                        <p:cTn id="18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/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৪। ট্রী টপোলজি (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Tree Topology)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1905000"/>
            <a:ext cx="9144000" cy="4524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3200" b="1" u="sng" dirty="0" smtClean="0">
                <a:latin typeface="NikoshBAN" pitchFamily="2" charset="0"/>
                <a:cs typeface="NikoshBAN" pitchFamily="2" charset="0"/>
              </a:rPr>
              <a:t>সুবিধাঃ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১। এ টপোলজিতে ডাটা হারানোর সম্ভাবনা খুবই কম।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২। কোনো কম্পিউটার বা হোস্ট নষ্ট হয়ে গেলেও নেটওয়ার্ক নষ্ট হয় না।</a:t>
            </a:r>
          </a:p>
          <a:p>
            <a:endParaRPr lang="bn-BD" sz="32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3200" b="1" u="sng" dirty="0" smtClean="0">
                <a:latin typeface="NikoshBAN" pitchFamily="2" charset="0"/>
                <a:cs typeface="NikoshBAN" pitchFamily="2" charset="0"/>
              </a:rPr>
              <a:t>অসুবিধাঃ 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১। মূল সার্ভার নষ্ট হয়ে গেলে নেটওয়ার্কিং নষ্ট হয়ে য়ায়। </a:t>
            </a:r>
            <a:endParaRPr lang="en-US" sz="3200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sz="3200" dirty="0" smtClean="0">
                <a:latin typeface="NikoshBAN" pitchFamily="2" charset="0"/>
                <a:cs typeface="NikoshBAN" pitchFamily="2" charset="0"/>
              </a:rPr>
              <a:t>2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। দুটি কম্পিউটারে সরাসরি যোগাযোগ নেই বলে ডাটা আদান প্রদানে ব্যয় বেশি হয়।</a:t>
            </a:r>
          </a:p>
          <a:p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Title 2"/>
          <p:cNvGrpSpPr>
            <a:grpSpLocks noGrp="1"/>
          </p:cNvGrpSpPr>
          <p:nvPr>
            <p:ph type="title"/>
          </p:nvPr>
        </p:nvGrpSpPr>
        <p:grpSpPr>
          <a:xfrm>
            <a:off x="457200" y="274638"/>
            <a:ext cx="8229600" cy="4983164"/>
            <a:chOff x="5029200" y="1761748"/>
            <a:chExt cx="2816732" cy="3038853"/>
          </a:xfrm>
        </p:grpSpPr>
        <p:grpSp>
          <p:nvGrpSpPr>
            <p:cNvPr id="4" name="Group 55"/>
            <p:cNvGrpSpPr/>
            <p:nvPr/>
          </p:nvGrpSpPr>
          <p:grpSpPr>
            <a:xfrm>
              <a:off x="5332665" y="2212637"/>
              <a:ext cx="2210074" cy="2239449"/>
              <a:chOff x="5332665" y="2212637"/>
              <a:chExt cx="2210074" cy="2239449"/>
            </a:xfrm>
          </p:grpSpPr>
          <p:cxnSp>
            <p:nvCxnSpPr>
              <p:cNvPr id="11" name="Straight Connector 10"/>
              <p:cNvCxnSpPr/>
              <p:nvPr/>
            </p:nvCxnSpPr>
            <p:spPr>
              <a:xfrm rot="10800000" flipV="1">
                <a:off x="5638800" y="3200400"/>
                <a:ext cx="1600200" cy="1066800"/>
              </a:xfrm>
              <a:prstGeom prst="line">
                <a:avLst/>
              </a:prstGeom>
              <a:ln w="28575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2" name="Group 31"/>
              <p:cNvGrpSpPr/>
              <p:nvPr/>
            </p:nvGrpSpPr>
            <p:grpSpPr>
              <a:xfrm>
                <a:off x="5332665" y="2212637"/>
                <a:ext cx="2210074" cy="2239449"/>
                <a:chOff x="5332665" y="2209800"/>
                <a:chExt cx="2210074" cy="2239449"/>
              </a:xfrm>
            </p:grpSpPr>
            <p:cxnSp>
              <p:nvCxnSpPr>
                <p:cNvPr id="13" name="Straight Connector 12"/>
                <p:cNvCxnSpPr/>
                <p:nvPr/>
              </p:nvCxnSpPr>
              <p:spPr>
                <a:xfrm>
                  <a:off x="5638800" y="3124200"/>
                  <a:ext cx="1676400" cy="1295400"/>
                </a:xfrm>
                <a:prstGeom prst="line">
                  <a:avLst/>
                </a:prstGeom>
                <a:ln w="28575">
                  <a:solidFill>
                    <a:srgbClr val="FFFF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3"/>
                <p:cNvCxnSpPr>
                  <a:stCxn id="9" idx="2"/>
                </p:cNvCxnSpPr>
                <p:nvPr/>
              </p:nvCxnSpPr>
              <p:spPr>
                <a:xfrm rot="16200000" flipH="1">
                  <a:off x="4760415" y="3788269"/>
                  <a:ext cx="1145836" cy="1335"/>
                </a:xfrm>
                <a:prstGeom prst="line">
                  <a:avLst/>
                </a:prstGeom>
                <a:ln w="28575">
                  <a:solidFill>
                    <a:srgbClr val="FFFF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Straight Connector 14"/>
                <p:cNvCxnSpPr>
                  <a:stCxn id="8" idx="2"/>
                  <a:endCxn id="10" idx="0"/>
                </p:cNvCxnSpPr>
                <p:nvPr/>
              </p:nvCxnSpPr>
              <p:spPr>
                <a:xfrm rot="5400000">
                  <a:off x="7193952" y="3752432"/>
                  <a:ext cx="697030" cy="544"/>
                </a:xfrm>
                <a:prstGeom prst="line">
                  <a:avLst/>
                </a:prstGeom>
                <a:ln w="28575">
                  <a:solidFill>
                    <a:srgbClr val="FFFF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/>
                <p:cNvCxnSpPr>
                  <a:stCxn id="7" idx="3"/>
                  <a:endCxn id="10" idx="1"/>
                </p:cNvCxnSpPr>
                <p:nvPr/>
              </p:nvCxnSpPr>
              <p:spPr>
                <a:xfrm>
                  <a:off x="5643062" y="4337984"/>
                  <a:ext cx="1595938" cy="111265"/>
                </a:xfrm>
                <a:prstGeom prst="line">
                  <a:avLst/>
                </a:prstGeom>
                <a:ln w="28575">
                  <a:solidFill>
                    <a:srgbClr val="FFFF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Connector 16"/>
                <p:cNvCxnSpPr/>
                <p:nvPr/>
              </p:nvCxnSpPr>
              <p:spPr>
                <a:xfrm rot="16200000" flipH="1">
                  <a:off x="6781800" y="2209800"/>
                  <a:ext cx="609600" cy="609600"/>
                </a:xfrm>
                <a:prstGeom prst="line">
                  <a:avLst/>
                </a:prstGeom>
                <a:ln w="38100">
                  <a:solidFill>
                    <a:srgbClr val="FFFF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/>
                <p:cNvCxnSpPr/>
                <p:nvPr/>
              </p:nvCxnSpPr>
              <p:spPr>
                <a:xfrm rot="10800000" flipV="1">
                  <a:off x="5410200" y="2209800"/>
                  <a:ext cx="762000" cy="685800"/>
                </a:xfrm>
                <a:prstGeom prst="line">
                  <a:avLst/>
                </a:prstGeom>
                <a:ln w="28575">
                  <a:solidFill>
                    <a:srgbClr val="FFFF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" name="Straight Connector 18"/>
                <p:cNvCxnSpPr>
                  <a:stCxn id="6" idx="2"/>
                </p:cNvCxnSpPr>
                <p:nvPr/>
              </p:nvCxnSpPr>
              <p:spPr>
                <a:xfrm rot="5400000">
                  <a:off x="4955327" y="2882738"/>
                  <a:ext cx="1991736" cy="1081989"/>
                </a:xfrm>
                <a:prstGeom prst="line">
                  <a:avLst/>
                </a:prstGeom>
                <a:ln w="28575">
                  <a:solidFill>
                    <a:srgbClr val="FFFF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Connector 19"/>
                <p:cNvCxnSpPr/>
                <p:nvPr/>
              </p:nvCxnSpPr>
              <p:spPr>
                <a:xfrm rot="16200000" flipH="1">
                  <a:off x="5867400" y="2895601"/>
                  <a:ext cx="2133600" cy="762000"/>
                </a:xfrm>
                <a:prstGeom prst="line">
                  <a:avLst/>
                </a:prstGeom>
                <a:ln w="28575">
                  <a:solidFill>
                    <a:srgbClr val="FFFF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5" name="Group 66"/>
            <p:cNvGrpSpPr/>
            <p:nvPr/>
          </p:nvGrpSpPr>
          <p:grpSpPr>
            <a:xfrm>
              <a:off x="5029200" y="1761748"/>
              <a:ext cx="2816732" cy="3038853"/>
              <a:chOff x="5029200" y="1761748"/>
              <a:chExt cx="2816732" cy="3038853"/>
            </a:xfrm>
          </p:grpSpPr>
          <p:pic>
            <p:nvPicPr>
              <p:cNvPr id="6" name="Picture 5" descr="3.jpg"/>
              <p:cNvPicPr>
                <a:picLocks noChangeAspect="1"/>
              </p:cNvPicPr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6188724" y="1761748"/>
                <a:ext cx="606932" cy="668954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</p:pic>
          <p:pic>
            <p:nvPicPr>
              <p:cNvPr id="7" name="Picture 6" descr="3.jpg"/>
              <p:cNvPicPr>
                <a:picLocks noChangeAspect="1"/>
              </p:cNvPicPr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5036130" y="3964166"/>
                <a:ext cx="606932" cy="753309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</p:pic>
          <p:pic>
            <p:nvPicPr>
              <p:cNvPr id="8" name="Picture 7" descr="3.jpg"/>
              <p:cNvPicPr>
                <a:picLocks noChangeAspect="1"/>
              </p:cNvPicPr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7239000" y="2737526"/>
                <a:ext cx="606932" cy="669016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</p:pic>
          <p:pic>
            <p:nvPicPr>
              <p:cNvPr id="9" name="Picture 8" descr="3.jpg"/>
              <p:cNvPicPr>
                <a:picLocks noChangeAspect="1"/>
              </p:cNvPicPr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5029200" y="2477170"/>
                <a:ext cx="606932" cy="741686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</p:pic>
          <p:pic>
            <p:nvPicPr>
              <p:cNvPr id="10" name="Picture 9" descr="3.jpg"/>
              <p:cNvPicPr>
                <a:picLocks noChangeAspect="1"/>
              </p:cNvPicPr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7239000" y="4103572"/>
                <a:ext cx="606932" cy="697029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</p:pic>
        </p:grpSp>
      </p:grpSp>
      <p:sp>
        <p:nvSpPr>
          <p:cNvPr id="21" name="Title 1"/>
          <p:cNvSpPr txBox="1">
            <a:spLocks/>
          </p:cNvSpPr>
          <p:nvPr/>
        </p:nvSpPr>
        <p:spPr>
          <a:xfrm>
            <a:off x="457200" y="5532438"/>
            <a:ext cx="8077200" cy="102076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  <a:t>5</a:t>
            </a:r>
            <a:r>
              <a:rPr kumimoji="0" lang="bn-BD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  <a:t>। মেশ টপোলজি (</a:t>
            </a: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  <a:t> Topology)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NikoshBAN" pitchFamily="2" charset="0"/>
              <a:ea typeface="+mj-ea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/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5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। মেশ টপোলজি (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Topology)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" y="1981200"/>
            <a:ext cx="8686800" cy="403187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3200" b="1" u="sng" dirty="0" smtClean="0">
                <a:latin typeface="NikoshBAN" pitchFamily="2" charset="0"/>
                <a:cs typeface="NikoshBAN" pitchFamily="2" charset="0"/>
              </a:rPr>
              <a:t>সুবিধাঃ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১। বিভিন্ন ধরনের টপোলজি সংযুক্ত করে বিভিন্ন রকম সুবিধা পাওয়া য়ায়। 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২। কম্পিউটার সংখ্যা বৃদ্ধি করে টপোলজি পরিবর্তন করা য়ায়।</a:t>
            </a:r>
          </a:p>
          <a:p>
            <a:endParaRPr lang="bn-BD" sz="32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3200" b="1" u="sng" dirty="0" smtClean="0">
                <a:latin typeface="NikoshBAN" pitchFamily="2" charset="0"/>
                <a:cs typeface="NikoshBAN" pitchFamily="2" charset="0"/>
              </a:rPr>
              <a:t>অসুবিধাঃ 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১। এ টপোলজিতে ডাটা আদান প্রদানে সময় বেশি লাগে।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২। এ টপোলজির গঠন জটিল।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477962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একক কাজ </a:t>
            </a:r>
            <a:endParaRPr lang="en-US" sz="7200" dirty="0"/>
          </a:p>
        </p:txBody>
      </p:sp>
      <p:sp>
        <p:nvSpPr>
          <p:cNvPr id="4" name="TextBox 3"/>
          <p:cNvSpPr txBox="1"/>
          <p:nvPr/>
        </p:nvSpPr>
        <p:spPr>
          <a:xfrm>
            <a:off x="0" y="2895600"/>
            <a:ext cx="9144000" cy="240065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 wrap="square" rtlCol="0">
            <a:spAutoFit/>
          </a:bodyPr>
          <a:lstStyle/>
          <a:p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  </a:t>
            </a:r>
          </a:p>
          <a:p>
            <a:pPr>
              <a:buFont typeface="Wingdings" pitchFamily="2" charset="2"/>
              <a:buChar char="v"/>
            </a:pP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 পাঁচ প্রকার টপোলজির দুইটি করে বৈশিষ্ট্য লেখ।</a:t>
            </a:r>
          </a:p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  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503238"/>
            <a:ext cx="6858000" cy="1325562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bn-BD" sz="9600" dirty="0" smtClean="0">
                <a:latin typeface="NikoshBAN" pitchFamily="2" charset="0"/>
                <a:cs typeface="NikoshBAN" pitchFamily="2" charset="0"/>
              </a:rPr>
              <a:t>মূল্যায়নঃ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2633008"/>
            <a:ext cx="8077200" cy="255454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rtlCol="0">
            <a:sp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 নেটওয়ার্ক টপোলজি কী ? </a:t>
            </a:r>
          </a:p>
          <a:p>
            <a:pPr marL="514350" indent="-514350">
              <a:buFont typeface="+mj-lt"/>
              <a:buAutoNum type="arabicPeriod"/>
            </a:pP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	 নেটওয়ার্ক টপোলজি কত প্রকার ও কী কী ?  </a:t>
            </a:r>
          </a:p>
          <a:p>
            <a:pPr marL="514350" indent="-514350">
              <a:buFont typeface="+mj-lt"/>
              <a:buAutoNum type="arabicPeriod"/>
            </a:pP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	 বাস টপোলজির সুবিধাগুলো কী ? </a:t>
            </a:r>
          </a:p>
          <a:p>
            <a:pPr marL="514350" indent="-514350">
              <a:buFont typeface="+mj-lt"/>
              <a:buAutoNum type="arabicPeriod"/>
            </a:pP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	 মেষ টপোলজির অসুবিধাগলো কী ? </a:t>
            </a:r>
            <a:endParaRPr lang="en-US" sz="4000" dirty="0" smtClean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828800"/>
          </a:xfrm>
          <a:solidFill>
            <a:schemeClr val="bg2">
              <a:lumMod val="90000"/>
            </a:schemeClr>
          </a:solidFill>
        </p:spPr>
        <p:txBody>
          <a:bodyPr>
            <a:noAutofit/>
          </a:bodyPr>
          <a:lstStyle/>
          <a:p>
            <a:r>
              <a:rPr lang="bn-BD" sz="11500" dirty="0" smtClean="0">
                <a:latin typeface="NikoshBAN" pitchFamily="2" charset="0"/>
                <a:cs typeface="NikoshBAN" pitchFamily="2" charset="0"/>
              </a:rPr>
              <a:t> পরিচিতি</a:t>
            </a:r>
            <a:endParaRPr lang="en-US" sz="115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724400" y="2362200"/>
            <a:ext cx="4343400" cy="255454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শ্রেণিঃ  অষ্টম 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বিষয়ঃ  তথ্য ও যোগাযোগ প্রযুক্তি  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অধ্যায়ঃ কম্পিউটার নেটওয়ার্ক 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সময়ঃ   ৫০ মিনিট 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তারিখঃ ২৫/৫/১০১৮ খ্রীঃ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1000" y="2398455"/>
            <a:ext cx="3657600" cy="255454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জান্নাতুন নাহার 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সহঃ শিক্ষক (আইসিটি) 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হাজী গোলাম হোসেন বালিকা উচ্চ বিদ্যালয় 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তাড়াইল, কিশোরগঞ্জ ।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81000" y="1752600"/>
            <a:ext cx="8305800" cy="415498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6600" b="1" u="sng" dirty="0" smtClean="0">
                <a:latin typeface="NikoshBAN" pitchFamily="2" charset="0"/>
                <a:cs typeface="NikoshBAN" pitchFamily="2" charset="0"/>
              </a:rPr>
              <a:t>বাড়ীর কাজঃ </a:t>
            </a:r>
          </a:p>
          <a:p>
            <a:pPr algn="ctr"/>
            <a:endParaRPr lang="bn-BD" sz="4800" dirty="0" smtClean="0">
              <a:latin typeface="NikoshBAN" pitchFamily="2" charset="0"/>
              <a:cs typeface="NikoshBAN" pitchFamily="2" charset="0"/>
            </a:endParaRPr>
          </a:p>
          <a:p>
            <a:pPr algn="ctr">
              <a:buFont typeface="Wingdings" pitchFamily="2" charset="2"/>
              <a:buChar char="v"/>
            </a:pP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  প্রাত্যহিক জীবনে নেটওয়ার্কের ভূমিকা আলোচনা কর 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pPr algn="ctr"/>
            <a:endParaRPr lang="bn-BD" sz="4800" dirty="0" smtClean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95400" y="2743200"/>
            <a:ext cx="609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6" name="Picture 5" descr="Picture 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1295400"/>
            <a:ext cx="7529051" cy="55626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2133600" y="152400"/>
            <a:ext cx="4328428" cy="186204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bn-BD" sz="115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ধন্যবাদ</a:t>
            </a:r>
            <a:endParaRPr lang="en-US" sz="115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4876800" y="609600"/>
            <a:ext cx="3807332" cy="2748874"/>
            <a:chOff x="4727068" y="2218948"/>
            <a:chExt cx="3807332" cy="2748874"/>
          </a:xfrm>
          <a:solidFill>
            <a:srgbClr val="00B050"/>
          </a:solidFill>
        </p:grpSpPr>
        <p:grpSp>
          <p:nvGrpSpPr>
            <p:cNvPr id="4" name="Group 18"/>
            <p:cNvGrpSpPr/>
            <p:nvPr/>
          </p:nvGrpSpPr>
          <p:grpSpPr>
            <a:xfrm>
              <a:off x="5257800" y="2218948"/>
              <a:ext cx="2822068" cy="1984036"/>
              <a:chOff x="5257800" y="2218948"/>
              <a:chExt cx="2822068" cy="1984036"/>
            </a:xfrm>
            <a:grpFill/>
          </p:grpSpPr>
          <p:cxnSp>
            <p:nvCxnSpPr>
              <p:cNvPr id="13" name="Straight Connector 12"/>
              <p:cNvCxnSpPr/>
              <p:nvPr/>
            </p:nvCxnSpPr>
            <p:spPr>
              <a:xfrm rot="5400000">
                <a:off x="6037474" y="2737342"/>
                <a:ext cx="1051978" cy="15190"/>
              </a:xfrm>
              <a:prstGeom prst="line">
                <a:avLst/>
              </a:prstGeom>
              <a:grpFill/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>
                <a:endCxn id="9" idx="3"/>
              </p:cNvCxnSpPr>
              <p:nvPr/>
            </p:nvCxnSpPr>
            <p:spPr>
              <a:xfrm rot="10800000" flipV="1">
                <a:off x="5410200" y="3657599"/>
                <a:ext cx="838200" cy="545385"/>
              </a:xfrm>
              <a:prstGeom prst="line">
                <a:avLst/>
              </a:prstGeom>
              <a:grpFill/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>
                <a:endCxn id="12" idx="1"/>
              </p:cNvCxnSpPr>
              <p:nvPr/>
            </p:nvCxnSpPr>
            <p:spPr>
              <a:xfrm>
                <a:off x="6936868" y="3666748"/>
                <a:ext cx="990600" cy="460037"/>
              </a:xfrm>
              <a:prstGeom prst="line">
                <a:avLst/>
              </a:prstGeom>
              <a:grpFill/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 rot="10800000">
                <a:off x="5257800" y="2667000"/>
                <a:ext cx="990600" cy="533400"/>
              </a:xfrm>
              <a:prstGeom prst="line">
                <a:avLst/>
              </a:prstGeom>
              <a:grpFill/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 flipV="1">
                <a:off x="6936868" y="2599948"/>
                <a:ext cx="1143000" cy="609599"/>
              </a:xfrm>
              <a:prstGeom prst="line">
                <a:avLst/>
              </a:prstGeom>
              <a:grpFill/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" name="Group 17"/>
            <p:cNvGrpSpPr/>
            <p:nvPr/>
          </p:nvGrpSpPr>
          <p:grpSpPr>
            <a:xfrm>
              <a:off x="4727068" y="2286000"/>
              <a:ext cx="3807332" cy="2681822"/>
              <a:chOff x="4727068" y="2286000"/>
              <a:chExt cx="3807332" cy="2681822"/>
            </a:xfrm>
            <a:grpFill/>
          </p:grpSpPr>
          <p:grpSp>
            <p:nvGrpSpPr>
              <p:cNvPr id="6" name="Group 44"/>
              <p:cNvGrpSpPr/>
              <p:nvPr/>
            </p:nvGrpSpPr>
            <p:grpSpPr>
              <a:xfrm>
                <a:off x="4727068" y="2286000"/>
                <a:ext cx="3807332" cy="2681822"/>
                <a:chOff x="4727068" y="2286000"/>
                <a:chExt cx="3807332" cy="2681822"/>
              </a:xfrm>
              <a:grpFill/>
            </p:grpSpPr>
            <p:pic>
              <p:nvPicPr>
                <p:cNvPr id="8" name="Picture 7" descr="3.jpg"/>
                <p:cNvPicPr>
                  <a:picLocks noChangeAspect="1"/>
                </p:cNvPicPr>
                <p:nvPr/>
              </p:nvPicPr>
              <p:blipFill>
                <a:blip r:embed="rId2"/>
                <a:stretch>
                  <a:fillRect/>
                </a:stretch>
              </p:blipFill>
              <p:spPr>
                <a:xfrm>
                  <a:off x="6327268" y="4504948"/>
                  <a:ext cx="606932" cy="462874"/>
                </a:xfrm>
                <a:prstGeom prst="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</p:pic>
            <p:pic>
              <p:nvPicPr>
                <p:cNvPr id="9" name="Picture 8" descr="3.jpg"/>
                <p:cNvPicPr>
                  <a:picLocks noChangeAspect="1"/>
                </p:cNvPicPr>
                <p:nvPr/>
              </p:nvPicPr>
              <p:blipFill>
                <a:blip r:embed="rId2"/>
                <a:stretch>
                  <a:fillRect/>
                </a:stretch>
              </p:blipFill>
              <p:spPr>
                <a:xfrm>
                  <a:off x="4803268" y="3971548"/>
                  <a:ext cx="606932" cy="462874"/>
                </a:xfrm>
                <a:prstGeom prst="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</p:pic>
            <p:pic>
              <p:nvPicPr>
                <p:cNvPr id="10" name="Picture 9" descr="3.jpg"/>
                <p:cNvPicPr>
                  <a:picLocks noChangeAspect="1"/>
                </p:cNvPicPr>
                <p:nvPr/>
              </p:nvPicPr>
              <p:blipFill>
                <a:blip r:embed="rId2"/>
                <a:stretch>
                  <a:fillRect/>
                </a:stretch>
              </p:blipFill>
              <p:spPr>
                <a:xfrm>
                  <a:off x="7851268" y="2371348"/>
                  <a:ext cx="606932" cy="462874"/>
                </a:xfrm>
                <a:prstGeom prst="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</p:pic>
            <p:pic>
              <p:nvPicPr>
                <p:cNvPr id="11" name="Picture 10" descr="3.jpg"/>
                <p:cNvPicPr>
                  <a:picLocks noChangeAspect="1"/>
                </p:cNvPicPr>
                <p:nvPr/>
              </p:nvPicPr>
              <p:blipFill>
                <a:blip r:embed="rId2"/>
                <a:stretch>
                  <a:fillRect/>
                </a:stretch>
              </p:blipFill>
              <p:spPr>
                <a:xfrm>
                  <a:off x="4727068" y="2286000"/>
                  <a:ext cx="606932" cy="462874"/>
                </a:xfrm>
                <a:prstGeom prst="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</p:pic>
            <p:pic>
              <p:nvPicPr>
                <p:cNvPr id="12" name="Picture 11" descr="3.jpg"/>
                <p:cNvPicPr>
                  <a:picLocks noChangeAspect="1"/>
                </p:cNvPicPr>
                <p:nvPr/>
              </p:nvPicPr>
              <p:blipFill>
                <a:blip r:embed="rId2"/>
                <a:stretch>
                  <a:fillRect/>
                </a:stretch>
              </p:blipFill>
              <p:spPr>
                <a:xfrm>
                  <a:off x="7927468" y="3895348"/>
                  <a:ext cx="606932" cy="462874"/>
                </a:xfrm>
                <a:prstGeom prst="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</p:pic>
          </p:grpSp>
          <p:pic>
            <p:nvPicPr>
              <p:cNvPr id="7" name="Picture 6" descr="3.jpg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6098668" y="3133348"/>
                <a:ext cx="861654" cy="6096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</p:pic>
        </p:grpSp>
      </p:grpSp>
      <p:grpSp>
        <p:nvGrpSpPr>
          <p:cNvPr id="27" name="Group 26"/>
          <p:cNvGrpSpPr/>
          <p:nvPr/>
        </p:nvGrpSpPr>
        <p:grpSpPr>
          <a:xfrm>
            <a:off x="457200" y="228600"/>
            <a:ext cx="3581400" cy="3338933"/>
            <a:chOff x="4800600" y="1809750"/>
            <a:chExt cx="3964075" cy="3695700"/>
          </a:xfrm>
        </p:grpSpPr>
        <p:pic>
          <p:nvPicPr>
            <p:cNvPr id="28" name="Picture 27" descr="3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924800" y="3429000"/>
              <a:ext cx="839875" cy="70485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pic>
          <p:nvPicPr>
            <p:cNvPr id="29" name="Picture 28" descr="3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400800" y="1809750"/>
              <a:ext cx="924217" cy="70485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pic>
          <p:nvPicPr>
            <p:cNvPr id="30" name="Picture 29" descr="3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800600" y="3352800"/>
              <a:ext cx="924217" cy="70485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pic>
          <p:nvPicPr>
            <p:cNvPr id="31" name="Picture 30" descr="3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321708" y="4800600"/>
              <a:ext cx="924217" cy="70485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</p:grpSp>
      <p:sp>
        <p:nvSpPr>
          <p:cNvPr id="32" name="Oval 31"/>
          <p:cNvSpPr/>
          <p:nvPr/>
        </p:nvSpPr>
        <p:spPr>
          <a:xfrm>
            <a:off x="914400" y="533400"/>
            <a:ext cx="2743200" cy="2743200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3" name="Group 32"/>
          <p:cNvGrpSpPr/>
          <p:nvPr/>
        </p:nvGrpSpPr>
        <p:grpSpPr>
          <a:xfrm>
            <a:off x="1524000" y="4038600"/>
            <a:ext cx="6182016" cy="2533650"/>
            <a:chOff x="1066801" y="3505200"/>
            <a:chExt cx="6182016" cy="2381250"/>
          </a:xfrm>
        </p:grpSpPr>
        <p:pic>
          <p:nvPicPr>
            <p:cNvPr id="34" name="Picture 33" descr="3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267201" y="5152380"/>
              <a:ext cx="924217" cy="70485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pic>
          <p:nvPicPr>
            <p:cNvPr id="35" name="Picture 34" descr="3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66801" y="3543300"/>
              <a:ext cx="1219200" cy="70485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pic>
          <p:nvPicPr>
            <p:cNvPr id="36" name="Picture 35" descr="3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905000" y="5181600"/>
              <a:ext cx="924217" cy="70485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pic>
          <p:nvPicPr>
            <p:cNvPr id="37" name="Picture 36" descr="3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324600" y="3505200"/>
              <a:ext cx="924217" cy="70485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cxnSp>
          <p:nvCxnSpPr>
            <p:cNvPr id="38" name="Straight Connector 37"/>
            <p:cNvCxnSpPr/>
            <p:nvPr/>
          </p:nvCxnSpPr>
          <p:spPr>
            <a:xfrm rot="5400000">
              <a:off x="1421679" y="4445721"/>
              <a:ext cx="514350" cy="4909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5400000">
              <a:off x="4088679" y="4502872"/>
              <a:ext cx="514350" cy="4909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5400000">
              <a:off x="6603279" y="4502873"/>
              <a:ext cx="514350" cy="4909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2102571" y="5036270"/>
              <a:ext cx="514350" cy="4909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4388570" y="5036271"/>
              <a:ext cx="514350" cy="4909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3" name="Straight Connector 42"/>
          <p:cNvCxnSpPr/>
          <p:nvPr/>
        </p:nvCxnSpPr>
        <p:spPr>
          <a:xfrm>
            <a:off x="990600" y="5334000"/>
            <a:ext cx="7391400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4" name="Picture 43" descr="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67600" y="5867400"/>
            <a:ext cx="924217" cy="749960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45" name="Straight Connector 44"/>
          <p:cNvCxnSpPr/>
          <p:nvPr/>
        </p:nvCxnSpPr>
        <p:spPr>
          <a:xfrm rot="5400000">
            <a:off x="7653620" y="5605180"/>
            <a:ext cx="547268" cy="4909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6" name="Picture 45" descr="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7200" y="4114800"/>
            <a:ext cx="924217" cy="749960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47" name="Straight Connector 46"/>
          <p:cNvCxnSpPr>
            <a:endCxn id="8" idx="0"/>
          </p:cNvCxnSpPr>
          <p:nvPr/>
        </p:nvCxnSpPr>
        <p:spPr>
          <a:xfrm rot="5400000">
            <a:off x="6400133" y="2513933"/>
            <a:ext cx="762000" cy="133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8" name="Picture 47" descr="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0" y="152400"/>
            <a:ext cx="606932" cy="462874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49" name="Oval 48"/>
          <p:cNvSpPr/>
          <p:nvPr/>
        </p:nvSpPr>
        <p:spPr>
          <a:xfrm>
            <a:off x="2209800" y="4572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Oval 50"/>
          <p:cNvSpPr/>
          <p:nvPr/>
        </p:nvSpPr>
        <p:spPr>
          <a:xfrm>
            <a:off x="7086600" y="15240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Oval 51"/>
          <p:cNvSpPr/>
          <p:nvPr/>
        </p:nvSpPr>
        <p:spPr>
          <a:xfrm>
            <a:off x="6629400" y="12954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Oval 52"/>
          <p:cNvSpPr/>
          <p:nvPr/>
        </p:nvSpPr>
        <p:spPr>
          <a:xfrm>
            <a:off x="7086600" y="20574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Oval 53"/>
          <p:cNvSpPr/>
          <p:nvPr/>
        </p:nvSpPr>
        <p:spPr>
          <a:xfrm>
            <a:off x="6629400" y="20574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Oval 54"/>
          <p:cNvSpPr/>
          <p:nvPr/>
        </p:nvSpPr>
        <p:spPr>
          <a:xfrm>
            <a:off x="6096000" y="19812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Oval 55"/>
          <p:cNvSpPr/>
          <p:nvPr/>
        </p:nvSpPr>
        <p:spPr>
          <a:xfrm>
            <a:off x="6248400" y="14478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Oval 56"/>
          <p:cNvSpPr/>
          <p:nvPr/>
        </p:nvSpPr>
        <p:spPr>
          <a:xfrm>
            <a:off x="7315200" y="52578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/>
          <p:nvPr/>
        </p:nvSpPr>
        <p:spPr>
          <a:xfrm>
            <a:off x="990600" y="52578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9" name="Oval 58"/>
          <p:cNvSpPr/>
          <p:nvPr/>
        </p:nvSpPr>
        <p:spPr>
          <a:xfrm>
            <a:off x="4953000" y="53340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/>
          <p:nvPr/>
        </p:nvSpPr>
        <p:spPr>
          <a:xfrm>
            <a:off x="2743200" y="53340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/>
          <p:nvPr/>
        </p:nvSpPr>
        <p:spPr>
          <a:xfrm>
            <a:off x="1981200" y="51816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/>
          <p:nvPr/>
        </p:nvSpPr>
        <p:spPr>
          <a:xfrm>
            <a:off x="4572000" y="52578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/>
          <p:nvPr/>
        </p:nvSpPr>
        <p:spPr>
          <a:xfrm>
            <a:off x="7772400" y="51816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val 63"/>
          <p:cNvSpPr/>
          <p:nvPr/>
        </p:nvSpPr>
        <p:spPr>
          <a:xfrm>
            <a:off x="0" y="3276600"/>
            <a:ext cx="1295400" cy="838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NikoshBAN" pitchFamily="2" charset="0"/>
                <a:cs typeface="NikoshBAN" pitchFamily="2" charset="0"/>
              </a:rPr>
              <a:t>DATA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repeatCount="indefinite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3.33333E-6 L 0.00417 0.15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" y="75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9" presetClass="path" presetSubtype="0" repeatCount="indefinite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22222E-6 L -0.10416 -0.07222 " pathEditMode="relative" rAng="0" ptsTypes="AA">
                                      <p:cBhvr>
                                        <p:cTn id="8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-36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9" presetClass="path" presetSubtype="0" repeatCount="indefinite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0.01111 L 0.07917 -0.08333 " pathEditMode="relative" rAng="0" ptsTypes="AA">
                                      <p:cBhvr>
                                        <p:cTn id="10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" y="-36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9" presetClass="path" presetSubtype="0" repeatCount="indefinite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3.33333E-6 L 0.09583 0.05 " pathEditMode="relative" rAng="0" ptsTypes="AA">
                                      <p:cBhvr>
                                        <p:cTn id="12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" y="25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56" presetClass="path" presetSubtype="0" repeatCount="indefinite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44444E-6 L -0.0625 0.06111 " pathEditMode="relative" rAng="0" ptsTypes="AA">
                                      <p:cBhvr>
                                        <p:cTn id="14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" y="31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9" presetClass="path" presetSubtype="0" repeatCount="indefinite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4.44444E-6 L -0.00417 -0.11667 " pathEditMode="relative" rAng="0" ptsTypes="AA">
                                      <p:cBhvr>
                                        <p:cTn id="16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" y="-58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49" presetClass="path" presetSubtype="0" repeatCount="indefinite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2.22222E-6 L 0.83333 0.01111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7" y="6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1" presetClass="path" presetSubtype="0" repeatCount="indefinite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2.22222E-6 C 0.0842 2.22222E-6 0.15312 0.08819 0.15312 0.19722 C 0.15312 0.30578 0.0842 0.39444 1.66667E-6 0.39444 C -0.08455 0.39444 -0.15313 0.30578 -0.15313 0.19722 C -0.15313 0.08819 -0.08455 2.22222E-6 1.66667E-6 2.22222E-6 Z " pathEditMode="relative" rAng="0" ptsTypes="fffff">
                                      <p:cBhvr>
                                        <p:cTn id="20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97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49" presetClass="path" presetSubtype="0" repeatCount="indefinite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22222E-6 L 0.00416 -0.13889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" y="-69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49" presetClass="path" presetSubtype="0" repeatCount="indefinite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25 -0.00555 L 0.0125 -0.13889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7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49" presetClass="path" presetSubtype="0" repeatCount="indefinite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833 -0.01111 L -0.0125 -0.17222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" y="-81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49" presetClass="path" presetSubtype="0" repeatCount="indefinite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22222E-6 L 0.00417 0.11667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" y="58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49" presetClass="path" presetSubtype="0" repeatCount="indefinite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44444E-6 L 0.0125 0.11667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" y="58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49" presetClass="path" presetSubtype="0" repeatCount="indefinite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4.44444E-6 L -0.00417 0.11667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" y="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57200" y="1676400"/>
            <a:ext cx="8229600" cy="2057400"/>
          </a:xfrm>
          <a:solidFill>
            <a:schemeClr val="tx2">
              <a:lumMod val="60000"/>
              <a:lumOff val="40000"/>
            </a:schemeClr>
          </a:solidFill>
          <a:ln>
            <a:solidFill>
              <a:schemeClr val="tx1"/>
            </a:solidFill>
            <a:prstDash val="lgDash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rmAutofit/>
          </a:bodyPr>
          <a:lstStyle/>
          <a:p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নেটওয়ার্ক টপোলজি</a:t>
            </a:r>
            <a:endParaRPr lang="en-US" sz="8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tx2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>
            <a:noAutofit/>
          </a:bodyPr>
          <a:lstStyle/>
          <a:p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শিখনফলঃ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1676400"/>
            <a:ext cx="9144000" cy="3970318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   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  এই পাঠ শেষে শিক্ষার্থীরা.....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১। নেটওয়ার্ক টপোলজি কি বলতে পারবে।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২। নেটওয়ার্ক টপোলজি কত প্রকার ও কি কি বলতে পারবে।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৩। বিভিন্ন প্রকার নেটওয়ার্ক টপোলজির সুবিধা ও অসুবিধা উল্লেখ 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   করতে পারবে।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382000" cy="2057400"/>
          </a:xfr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rmAutofit/>
          </a:bodyPr>
          <a:lstStyle/>
          <a:p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নেটওয়ার্ক টপোলজি</a:t>
            </a:r>
            <a:endParaRPr lang="en-US" sz="8000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304800" y="2755880"/>
            <a:ext cx="8534400" cy="341632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bn-BD" sz="3600" b="1" dirty="0" smtClean="0">
                <a:solidFill>
                  <a:schemeClr val="bg2">
                    <a:lumMod val="25000"/>
                  </a:schemeClr>
                </a:solidFill>
                <a:latin typeface="NikoshBAN" pitchFamily="2" charset="0"/>
                <a:cs typeface="NikoshBAN" pitchFamily="2" charset="0"/>
              </a:rPr>
              <a:t>নেটওয়ার্কভুক্ত কম্পিউটারগুলোর অবস্থানগত ও সংযোগ বিন্যাসের কাঠামোকে নেটওয়ার্ক </a:t>
            </a:r>
            <a:r>
              <a:rPr lang="bn-BD" sz="3600" b="1" dirty="0">
                <a:solidFill>
                  <a:schemeClr val="bg2">
                    <a:lumMod val="25000"/>
                  </a:schemeClr>
                </a:solidFill>
                <a:latin typeface="NikoshBAN" pitchFamily="2" charset="0"/>
                <a:cs typeface="NikoshBAN" pitchFamily="2" charset="0"/>
              </a:rPr>
              <a:t>সংগঠন বা টপোলজি </a:t>
            </a:r>
            <a:r>
              <a:rPr lang="bn-BD" sz="3600" b="1" dirty="0" smtClean="0">
                <a:solidFill>
                  <a:schemeClr val="bg2">
                    <a:lumMod val="25000"/>
                  </a:schemeClr>
                </a:solidFill>
                <a:latin typeface="NikoshBAN" pitchFamily="2" charset="0"/>
                <a:cs typeface="NikoshBAN" pitchFamily="2" charset="0"/>
              </a:rPr>
              <a:t>বলে । নেটওয়ার্ক </a:t>
            </a:r>
            <a:r>
              <a:rPr lang="bn-BD" sz="3600" b="1" dirty="0">
                <a:solidFill>
                  <a:schemeClr val="bg2">
                    <a:lumMod val="25000"/>
                  </a:schemeClr>
                </a:solidFill>
                <a:latin typeface="NikoshBAN" pitchFamily="2" charset="0"/>
                <a:cs typeface="NikoshBAN" pitchFamily="2" charset="0"/>
              </a:rPr>
              <a:t>টপোলজি মূলত নেটওয়ার্কের বাহ্যিক কাঠামো বর্ণনা করে থাকে</a:t>
            </a:r>
            <a:r>
              <a:rPr lang="bn-BD" sz="3600" b="1" dirty="0" smtClean="0">
                <a:solidFill>
                  <a:schemeClr val="bg2">
                    <a:lumMod val="25000"/>
                  </a:schemeClr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3600" b="1" dirty="0" smtClean="0">
              <a:solidFill>
                <a:schemeClr val="bg2">
                  <a:lumMod val="2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algn="just"/>
            <a:r>
              <a:rPr lang="bn-BD" sz="3600" b="1" dirty="0" smtClean="0">
                <a:solidFill>
                  <a:schemeClr val="bg2">
                    <a:lumMod val="25000"/>
                  </a:schemeClr>
                </a:solidFill>
                <a:latin typeface="NikoshBAN" pitchFamily="2" charset="0"/>
                <a:cs typeface="NikoshBAN" pitchFamily="2" charset="0"/>
              </a:rPr>
              <a:t>এক কথায় টপোলজি হলো কোনো নেটওয়ার্কের কম্পিউটারগুলো বিভিন্ন পদ্ধতিতে জুড়ে দেয়ার কৌশল। </a:t>
            </a:r>
            <a:endParaRPr lang="en-US" sz="3600" b="1" dirty="0">
              <a:solidFill>
                <a:schemeClr val="bg2">
                  <a:lumMod val="2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924800" cy="1600200"/>
          </a:xfr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Autofit/>
          </a:bodyPr>
          <a:lstStyle/>
          <a:p>
            <a:r>
              <a:rPr lang="bn-BD" sz="4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4800" dirty="0" smtClean="0">
                <a:latin typeface="NikoshBAN" pitchFamily="2" charset="0"/>
                <a:cs typeface="NikoshBAN" pitchFamily="2" charset="0"/>
              </a:rPr>
            </a:br>
            <a:r>
              <a:rPr lang="bn-BD" sz="4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4800" dirty="0" smtClean="0">
                <a:latin typeface="NikoshBAN" pitchFamily="2" charset="0"/>
                <a:cs typeface="NikoshBAN" pitchFamily="2" charset="0"/>
              </a:rPr>
            </a:b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নেটওয়ার্ক টপোলজি পাঁচ প্রকার যথাঃ </a:t>
            </a:r>
            <a:br>
              <a:rPr lang="bn-BD" sz="4800" dirty="0" smtClean="0">
                <a:latin typeface="NikoshBAN" pitchFamily="2" charset="0"/>
                <a:cs typeface="NikoshBAN" pitchFamily="2" charset="0"/>
              </a:rPr>
            </a:br>
            <a:r>
              <a:rPr lang="bn-BD" sz="4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4800" dirty="0" smtClean="0">
                <a:latin typeface="NikoshBAN" pitchFamily="2" charset="0"/>
                <a:cs typeface="NikoshBAN" pitchFamily="2" charset="0"/>
              </a:rPr>
            </a:b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2541925"/>
            <a:ext cx="8610600" cy="3477875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১। বাস টপোলজি ( 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Bus Topology)</a:t>
            </a:r>
            <a:endParaRPr lang="bn-BD" sz="4400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sz="4400" dirty="0" smtClean="0">
                <a:latin typeface="NikoshBAN" pitchFamily="2" charset="0"/>
                <a:cs typeface="NikoshBAN" pitchFamily="2" charset="0"/>
              </a:rPr>
              <a:t>2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। রিং টপোলজি 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( Ring Topology)</a:t>
            </a:r>
          </a:p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৩। স্টার টপোলজি ( 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Star Topology)</a:t>
            </a:r>
          </a:p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৪। ট্রী টপোলজি (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Tree Topology)</a:t>
            </a:r>
          </a:p>
          <a:p>
            <a:r>
              <a:rPr lang="en-US" sz="4400" dirty="0" smtClean="0">
                <a:latin typeface="NikoshBAN" pitchFamily="2" charset="0"/>
                <a:cs typeface="NikoshBAN" pitchFamily="2" charset="0"/>
              </a:rPr>
              <a:t>5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। মেশ টপোলজি (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Mesh Topology)</a:t>
            </a:r>
            <a:endParaRPr lang="bn-BD" sz="4400" dirty="0" smtClean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8" name="Straight Connector 57"/>
          <p:cNvCxnSpPr/>
          <p:nvPr/>
        </p:nvCxnSpPr>
        <p:spPr>
          <a:xfrm rot="5400000">
            <a:off x="7289079" y="5074370"/>
            <a:ext cx="514350" cy="4909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0" name="Picture 59" descr="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57383" y="5314950"/>
            <a:ext cx="924217" cy="704850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44" name="Straight Connector 43"/>
          <p:cNvCxnSpPr/>
          <p:nvPr/>
        </p:nvCxnSpPr>
        <p:spPr>
          <a:xfrm>
            <a:off x="859974" y="4806042"/>
            <a:ext cx="7391400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3" name="Group 32"/>
          <p:cNvGrpSpPr/>
          <p:nvPr/>
        </p:nvGrpSpPr>
        <p:grpSpPr>
          <a:xfrm>
            <a:off x="990600" y="3486150"/>
            <a:ext cx="6248400" cy="2533650"/>
            <a:chOff x="1143001" y="3505200"/>
            <a:chExt cx="6248400" cy="2381250"/>
          </a:xfrm>
        </p:grpSpPr>
        <p:pic>
          <p:nvPicPr>
            <p:cNvPr id="34" name="Picture 33" descr="3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810000" y="3535680"/>
              <a:ext cx="924217" cy="70485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pic>
          <p:nvPicPr>
            <p:cNvPr id="35" name="Picture 34" descr="3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143001" y="3505200"/>
              <a:ext cx="1219200" cy="70485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pic>
          <p:nvPicPr>
            <p:cNvPr id="36" name="Picture 35" descr="3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905000" y="5181600"/>
              <a:ext cx="924217" cy="70485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pic>
          <p:nvPicPr>
            <p:cNvPr id="37" name="Picture 36" descr="3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467184" y="3505200"/>
              <a:ext cx="924217" cy="70485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cxnSp>
          <p:nvCxnSpPr>
            <p:cNvPr id="39" name="Straight Connector 38"/>
            <p:cNvCxnSpPr/>
            <p:nvPr/>
          </p:nvCxnSpPr>
          <p:spPr>
            <a:xfrm rot="5400000">
              <a:off x="1421679" y="4445721"/>
              <a:ext cx="514350" cy="4909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5400000">
              <a:off x="4088679" y="4502872"/>
              <a:ext cx="514350" cy="4909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6755681" y="4476086"/>
              <a:ext cx="514350" cy="4909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2102571" y="5036270"/>
              <a:ext cx="514350" cy="4909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4617171" y="5036271"/>
              <a:ext cx="514350" cy="4909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57" name="Picture 56" descr="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10400" y="5314950"/>
            <a:ext cx="924217" cy="70485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31" name="Oval 30"/>
          <p:cNvSpPr/>
          <p:nvPr/>
        </p:nvSpPr>
        <p:spPr>
          <a:xfrm>
            <a:off x="838200" y="4629150"/>
            <a:ext cx="2286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/>
          <p:nvPr/>
        </p:nvSpPr>
        <p:spPr>
          <a:xfrm>
            <a:off x="4648200" y="48006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>
            <a:off x="7467600" y="48006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/>
          <p:cNvSpPr/>
          <p:nvPr/>
        </p:nvSpPr>
        <p:spPr>
          <a:xfrm>
            <a:off x="1447800" y="46482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2133600" y="48006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4114800" y="46482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val 63"/>
          <p:cNvSpPr/>
          <p:nvPr/>
        </p:nvSpPr>
        <p:spPr>
          <a:xfrm>
            <a:off x="6781800" y="46482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Title 1"/>
          <p:cNvSpPr>
            <a:spLocks noGrp="1"/>
          </p:cNvSpPr>
          <p:nvPr>
            <p:ph type="title"/>
          </p:nvPr>
        </p:nvSpPr>
        <p:spPr>
          <a:xfrm>
            <a:off x="533400" y="563562"/>
            <a:ext cx="8001000" cy="1417638"/>
          </a:xfrm>
          <a:solidFill>
            <a:schemeClr val="bg2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rm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১। বাস টপোলজি ( 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Bus Topology)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45143E-6 L 0.8 -2.45143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0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61887E-6 L 3.33333E-6 -0.09991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61887E-6 L -3.33333E-6 -0.08881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4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-1.61887E-6 L 1.11022E-16 -0.08881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4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284E-6 L 3.33333E-6 0.07771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9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284E-6 L 3.33333E-6 0.08881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4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284E-6 L 0 0.08881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64" grpId="0" animBg="1"/>
      <p:bldP spid="6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82562"/>
            <a:ext cx="8001000" cy="1417638"/>
          </a:xfrm>
          <a:solidFill>
            <a:schemeClr val="bg2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rm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১। বাস টপোলজি ( 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Bus Topology)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2400" y="1800285"/>
            <a:ext cx="8839200" cy="452431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3200" b="1" u="sng" dirty="0" smtClean="0">
                <a:latin typeface="NikoshBAN" pitchFamily="2" charset="0"/>
                <a:cs typeface="NikoshBAN" pitchFamily="2" charset="0"/>
              </a:rPr>
              <a:t>সুবিধাঃ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১। এ টপোলজি  তৈরি করা সহজ।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২। এতে  তুলনামূলক খরচ কম।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৩। কোনো একটি কম্পিউটার নেটওয়ার্ক  থেকে আলাদা হয়ে গেলেও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    নেটওয়ার্ক অব্যহত থাকে।</a:t>
            </a:r>
          </a:p>
          <a:p>
            <a:r>
              <a:rPr lang="bn-BD" sz="3200" b="1" u="sng" dirty="0" smtClean="0">
                <a:latin typeface="NikoshBAN" pitchFamily="2" charset="0"/>
                <a:cs typeface="NikoshBAN" pitchFamily="2" charset="0"/>
              </a:rPr>
              <a:t>অসুবিধাঃ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১।নেটওয়ার্কিং –এ  কম্পিউটারের সংখ্যা বৃদ্ধির সাথে সাথে ডাটা 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   জ্যামের পরিমান বৃদ্ধি পায়।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২।  এ টপোলজিতে কোনো সমস্যা দেখা দিলে তা সমাধান করা জটিল।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823</TotalTime>
  <Words>502</Words>
  <Application>Microsoft Office PowerPoint</Application>
  <PresentationFormat>On-screen Show (4:3)</PresentationFormat>
  <Paragraphs>91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স্বাগতম </vt:lpstr>
      <vt:lpstr> পরিচিতি</vt:lpstr>
      <vt:lpstr>Slide 3</vt:lpstr>
      <vt:lpstr>নেটওয়ার্ক টপোলজি</vt:lpstr>
      <vt:lpstr>শিখনফলঃ</vt:lpstr>
      <vt:lpstr>নেটওয়ার্ক টপোলজি</vt:lpstr>
      <vt:lpstr>  নেটওয়ার্ক টপোলজি পাঁচ প্রকার যথাঃ   </vt:lpstr>
      <vt:lpstr>১। বাস টপোলজি ( Bus Topology)</vt:lpstr>
      <vt:lpstr>১। বাস টপোলজি ( Bus Topology)</vt:lpstr>
      <vt:lpstr> 2। রিং টপোলজি ( Ring Topology) </vt:lpstr>
      <vt:lpstr> 2। রিং টপোলজি ( Ring Topology) </vt:lpstr>
      <vt:lpstr> ৩। স্টার টপোলজি ( Star Topology) </vt:lpstr>
      <vt:lpstr> ৩। স্টার টপোলজি ( Star Topology) </vt:lpstr>
      <vt:lpstr>৪। ট্রী টপোলজি ( Tree Topology)</vt:lpstr>
      <vt:lpstr>৪। ট্রী টপোলজি ( Tree Topology)</vt:lpstr>
      <vt:lpstr>Slide 16</vt:lpstr>
      <vt:lpstr>5। মেশ টপোলজি ( Topology)</vt:lpstr>
      <vt:lpstr>একক কাজ </vt:lpstr>
      <vt:lpstr>মূল্যায়নঃ</vt:lpstr>
      <vt:lpstr>Slide 20</vt:lpstr>
      <vt:lpstr>Slide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স্বাগতম</dc:title>
  <dc:creator>samsung</dc:creator>
  <cp:lastModifiedBy>samsung</cp:lastModifiedBy>
  <cp:revision>160</cp:revision>
  <dcterms:created xsi:type="dcterms:W3CDTF">2006-08-16T00:00:00Z</dcterms:created>
  <dcterms:modified xsi:type="dcterms:W3CDTF">2019-10-11T05:37:28Z</dcterms:modified>
</cp:coreProperties>
</file>