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0" r:id="rId4"/>
    <p:sldId id="261" r:id="rId5"/>
    <p:sldId id="263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D692D-9F84-4D5C-9024-353F19247BA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9977D11-D922-4145-B375-D8B6E16F5D84}">
      <dgm:prSet phldrT="[Text]" custT="1"/>
      <dgm:spPr>
        <a:solidFill>
          <a:srgbClr val="FF0000"/>
        </a:solidFill>
        <a:ln>
          <a:solidFill>
            <a:srgbClr val="00B0F0"/>
          </a:solidFill>
        </a:ln>
      </dgm:spPr>
      <dgm:t>
        <a:bodyPr/>
        <a:lstStyle/>
        <a:p>
          <a:r>
            <a:rPr lang="en-US" sz="4400" b="1" dirty="0" smtClean="0"/>
            <a:t>Simple</a:t>
          </a:r>
          <a:endParaRPr lang="en-US" sz="4400" b="1" dirty="0"/>
        </a:p>
      </dgm:t>
    </dgm:pt>
    <dgm:pt modelId="{DD316B89-8A85-4D50-86A9-FE670EF18F09}" type="parTrans" cxnId="{7534CE5E-8E14-46E0-A90F-CC88BD6E38A7}">
      <dgm:prSet/>
      <dgm:spPr/>
      <dgm:t>
        <a:bodyPr/>
        <a:lstStyle/>
        <a:p>
          <a:endParaRPr lang="en-US"/>
        </a:p>
      </dgm:t>
    </dgm:pt>
    <dgm:pt modelId="{749F14F1-8BB5-4CD2-AEE5-64EA63994C83}" type="sibTrans" cxnId="{7534CE5E-8E14-46E0-A90F-CC88BD6E38A7}">
      <dgm:prSet/>
      <dgm:spPr/>
      <dgm:t>
        <a:bodyPr/>
        <a:lstStyle/>
        <a:p>
          <a:endParaRPr lang="en-US"/>
        </a:p>
      </dgm:t>
    </dgm:pt>
    <dgm:pt modelId="{156B75B9-F858-4654-96D4-1B0887066391}">
      <dgm:prSet phldrT="[Text]" custT="1"/>
      <dgm:spPr>
        <a:solidFill>
          <a:srgbClr val="7030A0">
            <a:alpha val="50000"/>
          </a:srgbClr>
        </a:solidFill>
        <a:ln>
          <a:solidFill>
            <a:srgbClr val="00B050"/>
          </a:solidFill>
        </a:ln>
      </dgm:spPr>
      <dgm:t>
        <a:bodyPr/>
        <a:lstStyle/>
        <a:p>
          <a:r>
            <a:rPr lang="en-US" sz="3200" b="1" dirty="0" smtClean="0"/>
            <a:t>Compound</a:t>
          </a:r>
          <a:endParaRPr lang="en-US" sz="3200" b="1" dirty="0"/>
        </a:p>
      </dgm:t>
    </dgm:pt>
    <dgm:pt modelId="{FD02688B-8D75-46E1-A004-A1FDE3A21C67}" type="parTrans" cxnId="{1E904C0D-08C3-4064-ADBD-86B6F504AC44}">
      <dgm:prSet/>
      <dgm:spPr/>
      <dgm:t>
        <a:bodyPr/>
        <a:lstStyle/>
        <a:p>
          <a:endParaRPr lang="en-US"/>
        </a:p>
      </dgm:t>
    </dgm:pt>
    <dgm:pt modelId="{2BF4AC06-4D9B-43F2-A629-977EAF168F59}" type="sibTrans" cxnId="{1E904C0D-08C3-4064-ADBD-86B6F504AC44}">
      <dgm:prSet/>
      <dgm:spPr/>
      <dgm:t>
        <a:bodyPr/>
        <a:lstStyle/>
        <a:p>
          <a:endParaRPr lang="en-US"/>
        </a:p>
      </dgm:t>
    </dgm:pt>
    <dgm:pt modelId="{C7F3A5BE-6C85-45DD-BD71-B1FC212E828E}">
      <dgm:prSet phldrT="[Text]" custT="1"/>
      <dgm:spPr>
        <a:solidFill>
          <a:srgbClr val="00B050">
            <a:alpha val="50000"/>
          </a:srgbClr>
        </a:solidFill>
        <a:ln>
          <a:solidFill>
            <a:srgbClr val="FFFF00"/>
          </a:solidFill>
        </a:ln>
      </dgm:spPr>
      <dgm:t>
        <a:bodyPr/>
        <a:lstStyle/>
        <a:p>
          <a:r>
            <a:rPr lang="en-US" sz="3600" b="1" dirty="0" smtClean="0"/>
            <a:t>Complex</a:t>
          </a:r>
          <a:endParaRPr lang="en-US" sz="3600" b="1" dirty="0"/>
        </a:p>
      </dgm:t>
    </dgm:pt>
    <dgm:pt modelId="{7818496A-0A48-4B0B-B4E6-65FA1C7F4D21}" type="parTrans" cxnId="{FE3E8D4B-942A-42FF-95FE-21121A809418}">
      <dgm:prSet/>
      <dgm:spPr/>
      <dgm:t>
        <a:bodyPr/>
        <a:lstStyle/>
        <a:p>
          <a:endParaRPr lang="en-US"/>
        </a:p>
      </dgm:t>
    </dgm:pt>
    <dgm:pt modelId="{39A7A653-211C-4852-85E9-88D82C062A65}" type="sibTrans" cxnId="{FE3E8D4B-942A-42FF-95FE-21121A809418}">
      <dgm:prSet/>
      <dgm:spPr/>
      <dgm:t>
        <a:bodyPr/>
        <a:lstStyle/>
        <a:p>
          <a:endParaRPr lang="en-US"/>
        </a:p>
      </dgm:t>
    </dgm:pt>
    <dgm:pt modelId="{F1B90F92-8886-4B3F-9A2E-1C87FD945863}" type="pres">
      <dgm:prSet presAssocID="{99FD692D-9F84-4D5C-9024-353F19247BA2}" presName="compositeShape" presStyleCnt="0">
        <dgm:presLayoutVars>
          <dgm:chMax val="7"/>
          <dgm:dir/>
          <dgm:resizeHandles val="exact"/>
        </dgm:presLayoutVars>
      </dgm:prSet>
      <dgm:spPr/>
    </dgm:pt>
    <dgm:pt modelId="{EB625D8D-40D4-4A7D-87EC-0E8FB5DBC4ED}" type="pres">
      <dgm:prSet presAssocID="{19977D11-D922-4145-B375-D8B6E16F5D84}" presName="circ1" presStyleLbl="vennNode1" presStyleIdx="0" presStyleCnt="3" custScaleX="129371"/>
      <dgm:spPr/>
      <dgm:t>
        <a:bodyPr/>
        <a:lstStyle/>
        <a:p>
          <a:endParaRPr lang="en-US"/>
        </a:p>
      </dgm:t>
    </dgm:pt>
    <dgm:pt modelId="{121FB3E4-5212-4354-8B72-D0674548A3E7}" type="pres">
      <dgm:prSet presAssocID="{19977D11-D922-4145-B375-D8B6E16F5D8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A1356B-DED6-4B44-972B-10204DD15400}" type="pres">
      <dgm:prSet presAssocID="{156B75B9-F858-4654-96D4-1B0887066391}" presName="circ2" presStyleLbl="vennNode1" presStyleIdx="1" presStyleCnt="3" custScaleX="154865" custScaleY="104639"/>
      <dgm:spPr/>
      <dgm:t>
        <a:bodyPr/>
        <a:lstStyle/>
        <a:p>
          <a:endParaRPr lang="en-US"/>
        </a:p>
      </dgm:t>
    </dgm:pt>
    <dgm:pt modelId="{A60AB527-107B-4F58-A4EA-390B0E34D748}" type="pres">
      <dgm:prSet presAssocID="{156B75B9-F858-4654-96D4-1B088706639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F28E9-92C0-4209-AB30-C1DF75DB91E6}" type="pres">
      <dgm:prSet presAssocID="{C7F3A5BE-6C85-45DD-BD71-B1FC212E828E}" presName="circ3" presStyleLbl="vennNode1" presStyleIdx="2" presStyleCnt="3" custScaleX="156387" custScaleY="109543"/>
      <dgm:spPr/>
      <dgm:t>
        <a:bodyPr/>
        <a:lstStyle/>
        <a:p>
          <a:endParaRPr lang="en-US"/>
        </a:p>
      </dgm:t>
    </dgm:pt>
    <dgm:pt modelId="{C1937705-71C0-4334-B7FE-5896F2285E44}" type="pres">
      <dgm:prSet presAssocID="{C7F3A5BE-6C85-45DD-BD71-B1FC212E828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D6F478-875C-4D1A-9368-93570543E893}" type="presOf" srcId="{156B75B9-F858-4654-96D4-1B0887066391}" destId="{A60AB527-107B-4F58-A4EA-390B0E34D748}" srcOrd="1" destOrd="0" presId="urn:microsoft.com/office/officeart/2005/8/layout/venn1"/>
    <dgm:cxn modelId="{1E904C0D-08C3-4064-ADBD-86B6F504AC44}" srcId="{99FD692D-9F84-4D5C-9024-353F19247BA2}" destId="{156B75B9-F858-4654-96D4-1B0887066391}" srcOrd="1" destOrd="0" parTransId="{FD02688B-8D75-46E1-A004-A1FDE3A21C67}" sibTransId="{2BF4AC06-4D9B-43F2-A629-977EAF168F59}"/>
    <dgm:cxn modelId="{6B5E7FE8-4497-4945-8B78-8943BE03976E}" type="presOf" srcId="{99FD692D-9F84-4D5C-9024-353F19247BA2}" destId="{F1B90F92-8886-4B3F-9A2E-1C87FD945863}" srcOrd="0" destOrd="0" presId="urn:microsoft.com/office/officeart/2005/8/layout/venn1"/>
    <dgm:cxn modelId="{FE3E8D4B-942A-42FF-95FE-21121A809418}" srcId="{99FD692D-9F84-4D5C-9024-353F19247BA2}" destId="{C7F3A5BE-6C85-45DD-BD71-B1FC212E828E}" srcOrd="2" destOrd="0" parTransId="{7818496A-0A48-4B0B-B4E6-65FA1C7F4D21}" sibTransId="{39A7A653-211C-4852-85E9-88D82C062A65}"/>
    <dgm:cxn modelId="{EA57C35C-ADAE-47CB-B6C7-6F543C56F10F}" type="presOf" srcId="{C7F3A5BE-6C85-45DD-BD71-B1FC212E828E}" destId="{EFDF28E9-92C0-4209-AB30-C1DF75DB91E6}" srcOrd="0" destOrd="0" presId="urn:microsoft.com/office/officeart/2005/8/layout/venn1"/>
    <dgm:cxn modelId="{F127386F-91DC-476D-BA56-B8ED968BEBCF}" type="presOf" srcId="{19977D11-D922-4145-B375-D8B6E16F5D84}" destId="{121FB3E4-5212-4354-8B72-D0674548A3E7}" srcOrd="1" destOrd="0" presId="urn:microsoft.com/office/officeart/2005/8/layout/venn1"/>
    <dgm:cxn modelId="{3CE9E87E-E12F-4F77-B85A-410A0FD5001E}" type="presOf" srcId="{19977D11-D922-4145-B375-D8B6E16F5D84}" destId="{EB625D8D-40D4-4A7D-87EC-0E8FB5DBC4ED}" srcOrd="0" destOrd="0" presId="urn:microsoft.com/office/officeart/2005/8/layout/venn1"/>
    <dgm:cxn modelId="{02485081-1C33-453E-ADDA-7D3BD74EB841}" type="presOf" srcId="{156B75B9-F858-4654-96D4-1B0887066391}" destId="{E3A1356B-DED6-4B44-972B-10204DD15400}" srcOrd="0" destOrd="0" presId="urn:microsoft.com/office/officeart/2005/8/layout/venn1"/>
    <dgm:cxn modelId="{7534CE5E-8E14-46E0-A90F-CC88BD6E38A7}" srcId="{99FD692D-9F84-4D5C-9024-353F19247BA2}" destId="{19977D11-D922-4145-B375-D8B6E16F5D84}" srcOrd="0" destOrd="0" parTransId="{DD316B89-8A85-4D50-86A9-FE670EF18F09}" sibTransId="{749F14F1-8BB5-4CD2-AEE5-64EA63994C83}"/>
    <dgm:cxn modelId="{8098FE12-0D0D-4A05-BAFF-3F0F178FFDD6}" type="presOf" srcId="{C7F3A5BE-6C85-45DD-BD71-B1FC212E828E}" destId="{C1937705-71C0-4334-B7FE-5896F2285E44}" srcOrd="1" destOrd="0" presId="urn:microsoft.com/office/officeart/2005/8/layout/venn1"/>
    <dgm:cxn modelId="{939DDB05-C752-447D-9A5A-D0A74C8D6C69}" type="presParOf" srcId="{F1B90F92-8886-4B3F-9A2E-1C87FD945863}" destId="{EB625D8D-40D4-4A7D-87EC-0E8FB5DBC4ED}" srcOrd="0" destOrd="0" presId="urn:microsoft.com/office/officeart/2005/8/layout/venn1"/>
    <dgm:cxn modelId="{8A282A3B-4FE3-41EA-9644-8FD74FABC68D}" type="presParOf" srcId="{F1B90F92-8886-4B3F-9A2E-1C87FD945863}" destId="{121FB3E4-5212-4354-8B72-D0674548A3E7}" srcOrd="1" destOrd="0" presId="urn:microsoft.com/office/officeart/2005/8/layout/venn1"/>
    <dgm:cxn modelId="{3207219D-C506-4E0D-934E-38ED47699BD6}" type="presParOf" srcId="{F1B90F92-8886-4B3F-9A2E-1C87FD945863}" destId="{E3A1356B-DED6-4B44-972B-10204DD15400}" srcOrd="2" destOrd="0" presId="urn:microsoft.com/office/officeart/2005/8/layout/venn1"/>
    <dgm:cxn modelId="{77D1C95B-EA97-40E3-BCA7-875356B36FB2}" type="presParOf" srcId="{F1B90F92-8886-4B3F-9A2E-1C87FD945863}" destId="{A60AB527-107B-4F58-A4EA-390B0E34D748}" srcOrd="3" destOrd="0" presId="urn:microsoft.com/office/officeart/2005/8/layout/venn1"/>
    <dgm:cxn modelId="{2CFD5385-E63B-4C60-B39D-623F09DB5F28}" type="presParOf" srcId="{F1B90F92-8886-4B3F-9A2E-1C87FD945863}" destId="{EFDF28E9-92C0-4209-AB30-C1DF75DB91E6}" srcOrd="4" destOrd="0" presId="urn:microsoft.com/office/officeart/2005/8/layout/venn1"/>
    <dgm:cxn modelId="{FF4E5CB8-5EAA-4A22-A68B-FE25510798C9}" type="presParOf" srcId="{F1B90F92-8886-4B3F-9A2E-1C87FD945863}" destId="{C1937705-71C0-4334-B7FE-5896F2285E44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1FD79-22F1-4929-B50F-C34E33077C5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565AD-F255-492E-BFC2-9053E1177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565AD-F255-492E-BFC2-9053E117740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3B1C6-5D35-4BEA-B1A1-8EE5D9EC3BC7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0BA98-C0B9-44D9-A376-E873C3C5EA80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1BA0-FBA3-435E-9C92-30BE9F9BF688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2FA0-40B0-4BFB-B3A2-5520AACAF6CD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5F867-E2A9-410A-BB22-3D8B2F102642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5185-AD6D-4DEF-91D4-183B2B3C0D2D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4DCD-FBAC-46BD-8A25-1DFDE99F8904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F9B9-BB14-4A20-A5D5-934AB8C33E20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77A3-DF11-4DCB-948C-02A352F6FB5A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A319-59F9-4887-8D45-F3148D1F8EBF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4E87-CCDE-4EEF-A715-4AF12BFDD66B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93495-F517-4173-9280-1265D09E0071}" type="datetime1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47E49-2F5F-4DF8-A55F-2EC8EC016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flower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11836"/>
            <a:ext cx="8458200" cy="59603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52600" y="2438400"/>
            <a:ext cx="5715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b="1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</a:rPr>
              <a:t>Well-come</a:t>
            </a:r>
            <a:endParaRPr lang="en-US" sz="96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219200" y="533400"/>
            <a:ext cx="5867400" cy="2057400"/>
          </a:xfrm>
          <a:prstGeom prst="plaqu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Group Work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3124200"/>
            <a:ext cx="7391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Now, make five complex sentences in which there will be a main clause between two or more clauses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can you see in the pictures ?</a:t>
            </a:r>
          </a:p>
        </p:txBody>
      </p:sp>
      <p:pic>
        <p:nvPicPr>
          <p:cNvPr id="3" name="Content Placeholder 3" descr="A pusc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1295401"/>
            <a:ext cx="2590800" cy="1219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15240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A pushcart works  hard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but gets a poor salary.</a:t>
            </a:r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5" name="Picture 4" descr="A puscart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743200"/>
            <a:ext cx="2619375" cy="1371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31242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He worked hard and took rest.</a:t>
            </a:r>
            <a:endParaRPr lang="en-US" sz="2800" b="1" dirty="0">
              <a:solidFill>
                <a:srgbClr val="00B050"/>
              </a:solidFill>
            </a:endParaRPr>
          </a:p>
        </p:txBody>
      </p:sp>
      <p:pic>
        <p:nvPicPr>
          <p:cNvPr id="7" name="Picture 6" descr="A puscart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4419600"/>
            <a:ext cx="2619375" cy="17430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" y="4724400"/>
            <a:ext cx="510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He starts for his works and can maintain his family.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609600" y="609600"/>
            <a:ext cx="75438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What can you see in the above sentences ?</a:t>
            </a: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447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Answer : </a:t>
            </a:r>
            <a:r>
              <a:rPr lang="en-US" sz="2800" b="1" dirty="0" smtClean="0">
                <a:solidFill>
                  <a:srgbClr val="FF0000"/>
                </a:solidFill>
              </a:rPr>
              <a:t>There two main clauses using co-</a:t>
            </a:r>
            <a:r>
              <a:rPr lang="en-US" sz="2800" b="1" dirty="0" err="1" smtClean="0">
                <a:solidFill>
                  <a:srgbClr val="FF0000"/>
                </a:solidFill>
              </a:rPr>
              <a:t>ordanating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conjunctios</a:t>
            </a:r>
            <a:r>
              <a:rPr lang="en-US" sz="2800" b="1" dirty="0" smtClean="0">
                <a:solidFill>
                  <a:srgbClr val="FF0000"/>
                </a:solidFill>
              </a:rPr>
              <a:t> like and, </a:t>
            </a:r>
            <a:r>
              <a:rPr lang="en-US" sz="2800" b="1" dirty="0" err="1" smtClean="0">
                <a:solidFill>
                  <a:srgbClr val="FF0000"/>
                </a:solidFill>
              </a:rPr>
              <a:t>but,or</a:t>
            </a:r>
            <a:r>
              <a:rPr lang="en-US" sz="2800" b="1" dirty="0" smtClean="0">
                <a:solidFill>
                  <a:srgbClr val="FF0000"/>
                </a:solidFill>
              </a:rPr>
              <a:t> etc.</a:t>
            </a: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2274838"/>
            <a:ext cx="7391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Such as :</a:t>
            </a:r>
          </a:p>
          <a:p>
            <a:r>
              <a:rPr lang="en-US" sz="2400" dirty="0" smtClean="0"/>
              <a:t>1. </a:t>
            </a:r>
            <a:r>
              <a:rPr lang="en-US" sz="2400" u="sng" dirty="0" smtClean="0"/>
              <a:t>A pushcart works hard</a:t>
            </a:r>
            <a:r>
              <a:rPr lang="en-US" sz="2400" dirty="0" smtClean="0"/>
              <a:t>, but </a:t>
            </a:r>
            <a:r>
              <a:rPr lang="en-US" sz="2400" u="sng" dirty="0" smtClean="0"/>
              <a:t>he gets a poor salary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2. </a:t>
            </a:r>
            <a:r>
              <a:rPr lang="en-US" sz="2400" b="1" u="sng" dirty="0" smtClean="0"/>
              <a:t>He worked hard</a:t>
            </a:r>
            <a:r>
              <a:rPr lang="en-US" sz="2400" b="1" dirty="0" smtClean="0"/>
              <a:t> and </a:t>
            </a:r>
            <a:r>
              <a:rPr lang="en-US" sz="2400" b="1" u="sng" dirty="0" smtClean="0"/>
              <a:t>took rest</a:t>
            </a:r>
            <a:r>
              <a:rPr lang="en-US" sz="2400" b="1" dirty="0" smtClean="0"/>
              <a:t>. </a:t>
            </a:r>
          </a:p>
          <a:p>
            <a:pPr marL="342900" indent="-342900"/>
            <a:r>
              <a:rPr lang="en-US" sz="2400" b="1" dirty="0" smtClean="0"/>
              <a:t>3. He </a:t>
            </a:r>
            <a:r>
              <a:rPr lang="en-US" sz="2400" b="1" u="sng" dirty="0" smtClean="0"/>
              <a:t>starts for his works</a:t>
            </a:r>
            <a:r>
              <a:rPr lang="en-US" sz="2400" b="1" dirty="0" smtClean="0"/>
              <a:t> and </a:t>
            </a:r>
            <a:r>
              <a:rPr lang="en-US" sz="2400" b="1" u="sng" dirty="0" smtClean="0"/>
              <a:t>can maintain his family.</a:t>
            </a:r>
          </a:p>
          <a:p>
            <a:pPr marL="342900" indent="-342900"/>
            <a:endParaRPr lang="en-US" sz="2400" b="1" dirty="0" smtClean="0"/>
          </a:p>
          <a:p>
            <a:pPr marL="342900" indent="-342900"/>
            <a:r>
              <a:rPr lang="en-US" sz="2400" b="1" dirty="0" smtClean="0">
                <a:solidFill>
                  <a:srgbClr val="00B050"/>
                </a:solidFill>
              </a:rPr>
              <a:t>So, they  are  called  compound sentences.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219200" y="533400"/>
            <a:ext cx="5867400" cy="2057400"/>
          </a:xfrm>
          <a:prstGeom prst="plaqu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Group Work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3124200"/>
            <a:ext cx="739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Now, make five compound sentences in which there will be two main clauses using conjunctions.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219200" y="533400"/>
            <a:ext cx="5867400" cy="990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Evaluation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0574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000" dirty="0" smtClean="0">
                <a:solidFill>
                  <a:srgbClr val="00B050"/>
                </a:solidFill>
              </a:rPr>
              <a:t> What is a simple sentence ?</a:t>
            </a:r>
          </a:p>
          <a:p>
            <a:pPr>
              <a:buFont typeface="Wingdings" pitchFamily="2" charset="2"/>
              <a:buChar char="v"/>
            </a:pPr>
            <a:r>
              <a:rPr lang="en-US" sz="4000" dirty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B050"/>
                </a:solidFill>
              </a:rPr>
              <a:t>What is a complex sentence ?</a:t>
            </a:r>
          </a:p>
          <a:p>
            <a:pPr>
              <a:buFont typeface="Wingdings" pitchFamily="2" charset="2"/>
              <a:buChar char="v"/>
            </a:pPr>
            <a:r>
              <a:rPr lang="en-US" sz="4000" dirty="0" smtClean="0">
                <a:solidFill>
                  <a:srgbClr val="00B050"/>
                </a:solidFill>
              </a:rPr>
              <a:t>What is a compound sentence ?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hou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2057400"/>
            <a:ext cx="4343400" cy="358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609601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0000"/>
                </a:solidFill>
              </a:rPr>
              <a:t>HOME WORK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133600"/>
            <a:ext cx="32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Make  five simple , complex &amp; compound sentences  in a paragraph.</a:t>
            </a:r>
            <a:endParaRPr lang="en-US" sz="3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62000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/>
              <a:t>Thank You</a:t>
            </a:r>
            <a:endParaRPr lang="en-US" sz="8800" b="1" dirty="0"/>
          </a:p>
        </p:txBody>
      </p:sp>
      <p:pic>
        <p:nvPicPr>
          <p:cNvPr id="3" name="Picture 2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981200"/>
            <a:ext cx="7010400" cy="3962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00B050"/>
                </a:solidFill>
              </a:rPr>
              <a:t>INTRODUCTION</a:t>
            </a:r>
            <a:endParaRPr lang="en-US" sz="7200" b="1" dirty="0">
              <a:solidFill>
                <a:srgbClr val="00B050"/>
              </a:solidFill>
            </a:endParaRPr>
          </a:p>
        </p:txBody>
      </p:sp>
      <p:pic>
        <p:nvPicPr>
          <p:cNvPr id="5" name="Content Placeholder 4" descr="HM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219200"/>
            <a:ext cx="3352800" cy="305477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148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/>
              <a:t>Name of the topic :   </a:t>
            </a:r>
            <a:r>
              <a:rPr lang="en-US" sz="2400" b="1" dirty="0" err="1" smtClean="0"/>
              <a:t>Simple,Complex</a:t>
            </a:r>
            <a:r>
              <a:rPr lang="en-US" sz="2400" b="1" dirty="0" smtClean="0"/>
              <a:t> </a:t>
            </a:r>
            <a:r>
              <a:rPr lang="en-US" sz="2400" b="1" dirty="0" smtClean="0"/>
              <a:t>&amp;</a:t>
            </a:r>
          </a:p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            Compound. 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 smtClean="0"/>
              <a:t>Class : Nine &amp; Ten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Unit :  07</a:t>
            </a:r>
          </a:p>
          <a:p>
            <a:pPr>
              <a:buNone/>
            </a:pPr>
            <a:r>
              <a:rPr lang="en-US" sz="2400" b="1" dirty="0" smtClean="0"/>
              <a:t>Lesson : 01</a:t>
            </a:r>
          </a:p>
          <a:p>
            <a:pPr>
              <a:buNone/>
            </a:pPr>
            <a:r>
              <a:rPr lang="en-US" sz="2400" b="1" dirty="0" smtClean="0"/>
              <a:t>Time : 45 minutes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4114800"/>
            <a:ext cx="4038600" cy="231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800" dirty="0">
                <a:solidFill>
                  <a:prstClr val="black"/>
                </a:solidFill>
              </a:rPr>
              <a:t>Md. </a:t>
            </a:r>
            <a:r>
              <a:rPr lang="en-US" sz="2800" dirty="0" err="1">
                <a:solidFill>
                  <a:prstClr val="black"/>
                </a:solidFill>
              </a:rPr>
              <a:t>Norul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Haque</a:t>
            </a:r>
            <a:endParaRPr lang="en-US" sz="2800" dirty="0">
              <a:solidFill>
                <a:prstClr val="black"/>
              </a:solidFill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sz="2800" dirty="0">
                <a:solidFill>
                  <a:prstClr val="black"/>
                </a:solidFill>
              </a:rPr>
              <a:t>Headmaster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b="1" dirty="0" err="1">
                <a:solidFill>
                  <a:prstClr val="black"/>
                </a:solidFill>
              </a:rPr>
              <a:t>Hazi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Rahmatullah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Forquania</a:t>
            </a:r>
            <a:r>
              <a:rPr lang="en-US" b="1" dirty="0">
                <a:solidFill>
                  <a:prstClr val="black"/>
                </a:solidFill>
              </a:rPr>
              <a:t> High </a:t>
            </a:r>
            <a:r>
              <a:rPr lang="en-US" b="1" dirty="0" smtClean="0">
                <a:solidFill>
                  <a:prstClr val="black"/>
                </a:solidFill>
              </a:rPr>
              <a:t>School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South </a:t>
            </a:r>
            <a:r>
              <a:rPr lang="en-US" b="1" dirty="0" err="1" smtClean="0">
                <a:solidFill>
                  <a:prstClr val="black"/>
                </a:solidFill>
              </a:rPr>
              <a:t>Tengra</a:t>
            </a:r>
            <a:r>
              <a:rPr lang="en-US" b="1" dirty="0" smtClean="0">
                <a:solidFill>
                  <a:prstClr val="black"/>
                </a:solidFill>
              </a:rPr>
              <a:t>, </a:t>
            </a:r>
            <a:r>
              <a:rPr lang="en-US" b="1" dirty="0" err="1" smtClean="0">
                <a:solidFill>
                  <a:prstClr val="black"/>
                </a:solidFill>
              </a:rPr>
              <a:t>Sarulia</a:t>
            </a:r>
            <a:r>
              <a:rPr lang="en-US" b="1" dirty="0" smtClean="0">
                <a:solidFill>
                  <a:prstClr val="black"/>
                </a:solidFill>
              </a:rPr>
              <a:t>, </a:t>
            </a:r>
            <a:r>
              <a:rPr lang="en-US" b="1" dirty="0" err="1" smtClean="0">
                <a:solidFill>
                  <a:prstClr val="black"/>
                </a:solidFill>
              </a:rPr>
              <a:t>Demra</a:t>
            </a:r>
            <a:r>
              <a:rPr lang="en-US" b="1" dirty="0" smtClean="0">
                <a:solidFill>
                  <a:prstClr val="black"/>
                </a:solidFill>
              </a:rPr>
              <a:t>, Dhaka.    </a:t>
            </a:r>
            <a:r>
              <a:rPr lang="en-US" b="1" dirty="0" smtClean="0"/>
              <a:t>Subject : English</a:t>
            </a:r>
          </a:p>
          <a:p>
            <a:pPr marL="342900" lvl="0" indent="-342900">
              <a:spcBef>
                <a:spcPct val="20000"/>
              </a:spcBef>
            </a:pP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D047E49-2F5F-4DF8-A55F-2EC8EC0166B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066800"/>
            <a:ext cx="739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At the end of the lesson  :-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The learners will know  simple, complex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&amp; compound  sentences.</a:t>
            </a:r>
          </a:p>
          <a:p>
            <a:pPr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 They will form the sentences easily.</a:t>
            </a:r>
          </a:p>
          <a:p>
            <a:pPr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 They will be able to apply the sentences 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  in writing.</a:t>
            </a:r>
          </a:p>
          <a:p>
            <a:pPr>
              <a:buFont typeface="Wingdings" pitchFamily="2" charset="2"/>
              <a:buChar char="q"/>
            </a:pP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They will be able to create many 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     examples.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20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Sentences are of three kinds according to forms .</a:t>
            </a:r>
          </a:p>
          <a:p>
            <a:r>
              <a:rPr lang="en-US" sz="2800" b="1" dirty="0" smtClean="0">
                <a:solidFill>
                  <a:srgbClr val="00B050"/>
                </a:solidFill>
              </a:rPr>
              <a:t>They  are :</a:t>
            </a:r>
            <a:endParaRPr lang="en-US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676400"/>
          <a:ext cx="6019800" cy="378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  <p:bldGraphic spid="6" grpId="1">
        <p:bldAsOne/>
      </p:bldGraphic>
      <p:bldGraphic spid="6" grpId="2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can you see in the pictures ?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 puscar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7400" y="1295401"/>
            <a:ext cx="2590800" cy="1219200"/>
          </a:xfrm>
        </p:spPr>
      </p:pic>
      <p:sp>
        <p:nvSpPr>
          <p:cNvPr id="5" name="TextBox 4"/>
          <p:cNvSpPr txBox="1"/>
          <p:nvPr/>
        </p:nvSpPr>
        <p:spPr>
          <a:xfrm>
            <a:off x="533400" y="15240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A pushcart works  hard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6" name="Picture 5" descr="A puscart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743200"/>
            <a:ext cx="2619375" cy="1371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31242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After working he  is sleeping  deeply.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8" name="Picture 7" descr="A puscart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4419600"/>
            <a:ext cx="2619375" cy="1743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4724400"/>
            <a:ext cx="510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He starts for his works to maintain his family.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524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Answer : </a:t>
            </a:r>
            <a:r>
              <a:rPr lang="en-US" sz="2800" b="1" dirty="0" smtClean="0">
                <a:solidFill>
                  <a:srgbClr val="FF0000"/>
                </a:solidFill>
              </a:rPr>
              <a:t>There is a subject and  a verb in them 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209801"/>
            <a:ext cx="7239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Such as :</a:t>
            </a:r>
          </a:p>
          <a:p>
            <a:pPr marL="342900" indent="-342900">
              <a:buAutoNum type="arabicPeriod"/>
            </a:pPr>
            <a:r>
              <a:rPr lang="en-US" sz="2800" b="1" u="sng" dirty="0" smtClean="0"/>
              <a:t>A pushcart</a:t>
            </a:r>
            <a:r>
              <a:rPr lang="en-US" sz="2800" b="1" dirty="0" smtClean="0"/>
              <a:t> </a:t>
            </a:r>
            <a:r>
              <a:rPr lang="en-US" sz="2800" b="1" u="sng" dirty="0" smtClean="0"/>
              <a:t>works </a:t>
            </a:r>
            <a:r>
              <a:rPr lang="en-US" sz="2800" b="1" dirty="0" smtClean="0"/>
              <a:t> hard.</a:t>
            </a:r>
          </a:p>
          <a:p>
            <a:pPr marL="342900" indent="-342900">
              <a:buFontTx/>
              <a:buAutoNum type="arabicPeriod"/>
            </a:pPr>
            <a:r>
              <a:rPr lang="en-US" sz="2800" b="1" dirty="0" smtClean="0"/>
              <a:t>After working </a:t>
            </a:r>
            <a:r>
              <a:rPr lang="en-US" sz="2800" b="1" u="sng" dirty="0" smtClean="0"/>
              <a:t>he </a:t>
            </a:r>
            <a:r>
              <a:rPr lang="en-US" sz="2800" b="1" dirty="0" smtClean="0"/>
              <a:t> </a:t>
            </a:r>
            <a:r>
              <a:rPr lang="en-US" sz="2800" b="1" u="sng" dirty="0" smtClean="0"/>
              <a:t>is sleeping  </a:t>
            </a:r>
            <a:r>
              <a:rPr lang="en-US" sz="2800" b="1" dirty="0" smtClean="0"/>
              <a:t>deeply.</a:t>
            </a:r>
          </a:p>
          <a:p>
            <a:pPr marL="342900" indent="-342900">
              <a:buFontTx/>
              <a:buAutoNum type="arabicPeriod"/>
            </a:pPr>
            <a:r>
              <a:rPr lang="en-US" sz="2800" b="1" u="sng" dirty="0" smtClean="0"/>
              <a:t>He</a:t>
            </a:r>
            <a:r>
              <a:rPr lang="en-US" sz="2800" b="1" dirty="0" smtClean="0"/>
              <a:t> </a:t>
            </a:r>
            <a:r>
              <a:rPr lang="en-US" sz="2800" b="1" u="sng" dirty="0" smtClean="0"/>
              <a:t>starts </a:t>
            </a:r>
            <a:r>
              <a:rPr lang="en-US" sz="2800" b="1" dirty="0" smtClean="0"/>
              <a:t>for his works to maintain his family.</a:t>
            </a:r>
          </a:p>
          <a:p>
            <a:pPr marL="342900" indent="-342900">
              <a:buFontTx/>
              <a:buAutoNum type="arabicPeriod"/>
            </a:pPr>
            <a:endParaRPr lang="en-US" b="1" dirty="0" smtClean="0"/>
          </a:p>
          <a:p>
            <a:pPr marL="342900" indent="-342900"/>
            <a:r>
              <a:rPr lang="en-US" sz="3200" b="1" dirty="0" smtClean="0">
                <a:solidFill>
                  <a:srgbClr val="00B050"/>
                </a:solidFill>
              </a:rPr>
              <a:t>So, they  are  called  simple sentences.</a:t>
            </a:r>
          </a:p>
          <a:p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609600" y="609600"/>
            <a:ext cx="75438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What can you see in the above sentences ?</a:t>
            </a: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219200" y="533400"/>
            <a:ext cx="5867400" cy="2057400"/>
          </a:xfrm>
          <a:prstGeom prst="plaqu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Group Work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2766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Now, make five simple sentences in which there will be a subject and a finite verb.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can you see in the pictures?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 puscar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3600" y="1447800"/>
            <a:ext cx="2590800" cy="1219200"/>
          </a:xfrm>
        </p:spPr>
      </p:pic>
      <p:sp>
        <p:nvSpPr>
          <p:cNvPr id="5" name="TextBox 4"/>
          <p:cNvSpPr txBox="1"/>
          <p:nvPr/>
        </p:nvSpPr>
        <p:spPr>
          <a:xfrm>
            <a:off x="533400" y="15240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Though a pushcart works hard, he gets a poor salary.</a:t>
            </a:r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6" name="Picture 5" descr="A puscart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743200"/>
            <a:ext cx="2619375" cy="1371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31242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As he worked hard, he took rest. </a:t>
            </a:r>
            <a:endParaRPr lang="en-US" sz="2800" b="1" dirty="0">
              <a:solidFill>
                <a:srgbClr val="00B050"/>
              </a:solidFill>
            </a:endParaRPr>
          </a:p>
        </p:txBody>
      </p:sp>
      <p:pic>
        <p:nvPicPr>
          <p:cNvPr id="8" name="Picture 7" descr="A puscart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4419600"/>
            <a:ext cx="2619375" cy="1743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47244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He starts for his works so that he can maintain his family.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609600" y="609600"/>
            <a:ext cx="75438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What can you see in the above sentences ?</a:t>
            </a: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4478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Answer : </a:t>
            </a:r>
            <a:r>
              <a:rPr lang="en-US" sz="2800" b="1" dirty="0" smtClean="0">
                <a:solidFill>
                  <a:srgbClr val="FF0000"/>
                </a:solidFill>
              </a:rPr>
              <a:t>There is a main clause between two or more clauses.</a:t>
            </a: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2274838"/>
            <a:ext cx="73914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Such as :</a:t>
            </a:r>
          </a:p>
          <a:p>
            <a:r>
              <a:rPr lang="en-US" sz="2400" dirty="0" smtClean="0"/>
              <a:t>1.Though </a:t>
            </a:r>
            <a:r>
              <a:rPr lang="en-US" sz="2400" u="sng" dirty="0" smtClean="0"/>
              <a:t>a pushcart works hard</a:t>
            </a:r>
            <a:r>
              <a:rPr lang="en-US" sz="2400" dirty="0" smtClean="0"/>
              <a:t>, </a:t>
            </a:r>
            <a:r>
              <a:rPr lang="en-US" sz="2400" u="sng" dirty="0" smtClean="0"/>
              <a:t>he gets a poor salary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2. As </a:t>
            </a:r>
            <a:r>
              <a:rPr lang="en-US" sz="2400" b="1" u="sng" dirty="0" smtClean="0"/>
              <a:t>he worked hard</a:t>
            </a:r>
            <a:r>
              <a:rPr lang="en-US" sz="2400" b="1" dirty="0" smtClean="0"/>
              <a:t>, </a:t>
            </a:r>
            <a:r>
              <a:rPr lang="en-US" sz="2400" b="1" u="sng" dirty="0" smtClean="0"/>
              <a:t>he took rest</a:t>
            </a:r>
            <a:r>
              <a:rPr lang="en-US" sz="2400" b="1" dirty="0" smtClean="0"/>
              <a:t>. </a:t>
            </a:r>
          </a:p>
          <a:p>
            <a:pPr marL="342900" indent="-342900"/>
            <a:r>
              <a:rPr lang="en-US" sz="2400" b="1" dirty="0" smtClean="0"/>
              <a:t>3. He </a:t>
            </a:r>
            <a:r>
              <a:rPr lang="en-US" sz="2400" b="1" u="sng" dirty="0" smtClean="0"/>
              <a:t>starts for his works</a:t>
            </a:r>
            <a:r>
              <a:rPr lang="en-US" sz="2400" b="1" dirty="0" smtClean="0"/>
              <a:t> so that </a:t>
            </a:r>
            <a:r>
              <a:rPr lang="en-US" sz="2400" b="1" u="sng" dirty="0" smtClean="0"/>
              <a:t>he can maintain his family.</a:t>
            </a:r>
          </a:p>
          <a:p>
            <a:pPr marL="342900" indent="-342900"/>
            <a:endParaRPr lang="en-US" sz="2400" b="1" dirty="0" smtClean="0"/>
          </a:p>
          <a:p>
            <a:pPr marL="342900" indent="-342900"/>
            <a:r>
              <a:rPr lang="en-US" sz="2400" b="1" dirty="0" smtClean="0">
                <a:solidFill>
                  <a:srgbClr val="00B050"/>
                </a:solidFill>
              </a:rPr>
              <a:t>So, they  are  called  complex sentences.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7E49-2F5F-4DF8-A55F-2EC8EC0166B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534</Words>
  <Application>Microsoft Office PowerPoint</Application>
  <PresentationFormat>On-screen Show (4:3)</PresentationFormat>
  <Paragraphs>93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INTRODUCTION</vt:lpstr>
      <vt:lpstr>Slide 3</vt:lpstr>
      <vt:lpstr>Slide 4</vt:lpstr>
      <vt:lpstr>What can you see in the pictures ?</vt:lpstr>
      <vt:lpstr>Slide 6</vt:lpstr>
      <vt:lpstr>Slide 7</vt:lpstr>
      <vt:lpstr>What can you see in the pictures?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31</cp:revision>
  <dcterms:created xsi:type="dcterms:W3CDTF">2019-10-11T10:02:29Z</dcterms:created>
  <dcterms:modified xsi:type="dcterms:W3CDTF">2019-10-11T15:44:50Z</dcterms:modified>
</cp:coreProperties>
</file>