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318" r:id="rId3"/>
    <p:sldId id="260" r:id="rId4"/>
    <p:sldId id="299" r:id="rId5"/>
    <p:sldId id="296" r:id="rId6"/>
    <p:sldId id="261" r:id="rId7"/>
    <p:sldId id="286" r:id="rId8"/>
    <p:sldId id="309" r:id="rId9"/>
    <p:sldId id="314" r:id="rId10"/>
    <p:sldId id="315" r:id="rId11"/>
    <p:sldId id="300" r:id="rId12"/>
    <p:sldId id="297" r:id="rId13"/>
    <p:sldId id="301" r:id="rId14"/>
    <p:sldId id="302" r:id="rId15"/>
    <p:sldId id="303" r:id="rId16"/>
    <p:sldId id="290" r:id="rId17"/>
    <p:sldId id="268" r:id="rId18"/>
    <p:sldId id="28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0323" autoAdjust="0"/>
  </p:normalViewPr>
  <p:slideViewPr>
    <p:cSldViewPr>
      <p:cViewPr varScale="1">
        <p:scale>
          <a:sx n="79" d="100"/>
          <a:sy n="79" d="100"/>
        </p:scale>
        <p:origin x="-138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F1A85-2DE2-4F10-B9D6-7DDB5F6E2E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25A2CA-3773-4D7F-B367-9FAE5BF66C5A}">
      <dgm:prSet/>
      <dgm:spPr>
        <a:ln>
          <a:noFill/>
        </a:ln>
        <a:effectLst>
          <a:softEdge rad="63500"/>
        </a:effectLst>
      </dgm:spPr>
      <dgm:t>
        <a:bodyPr/>
        <a:lstStyle/>
        <a:p>
          <a:pPr rtl="0"/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1A6C25-07E0-4FB3-845E-417A57FA25F8}" type="parTrans" cxnId="{1833DC91-1C10-4669-B7DF-A6A3318FC65B}">
      <dgm:prSet/>
      <dgm:spPr/>
      <dgm:t>
        <a:bodyPr/>
        <a:lstStyle/>
        <a:p>
          <a:endParaRPr lang="en-US"/>
        </a:p>
      </dgm:t>
    </dgm:pt>
    <dgm:pt modelId="{2783A65A-AAE0-44C2-988C-89F5AE7F353A}" type="sibTrans" cxnId="{1833DC91-1C10-4669-B7DF-A6A3318FC65B}">
      <dgm:prSet/>
      <dgm:spPr/>
      <dgm:t>
        <a:bodyPr/>
        <a:lstStyle/>
        <a:p>
          <a:endParaRPr lang="en-US"/>
        </a:p>
      </dgm:t>
    </dgm:pt>
    <dgm:pt modelId="{16DD4B3F-16AD-47AC-A966-6C3788D85FF7}" type="pres">
      <dgm:prSet presAssocID="{4B6F1A85-2DE2-4F10-B9D6-7DDB5F6E2E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9663121-E1FB-4AF5-8CC2-B21F768EC343}" type="pres">
      <dgm:prSet presAssocID="{8B25A2CA-3773-4D7F-B367-9FAE5BF66C5A}" presName="hierRoot1" presStyleCnt="0">
        <dgm:presLayoutVars>
          <dgm:hierBranch val="init"/>
        </dgm:presLayoutVars>
      </dgm:prSet>
      <dgm:spPr/>
    </dgm:pt>
    <dgm:pt modelId="{A407A46F-6C6D-4D1C-90FE-AFD52D2A9029}" type="pres">
      <dgm:prSet presAssocID="{8B25A2CA-3773-4D7F-B367-9FAE5BF66C5A}" presName="rootComposite1" presStyleCnt="0"/>
      <dgm:spPr/>
    </dgm:pt>
    <dgm:pt modelId="{6A36FFCB-190E-4F16-8CEE-C94467CD79CC}" type="pres">
      <dgm:prSet presAssocID="{8B25A2CA-3773-4D7F-B367-9FAE5BF66C5A}" presName="rootText1" presStyleLbl="node0" presStyleIdx="0" presStyleCnt="1" custAng="0" custScaleX="101017" custScaleY="100015" custLinFactNeighborX="-49909" custLinFactNeighborY="-683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B4DAB39-7608-4E72-BB45-D3B00330D43D}" type="pres">
      <dgm:prSet presAssocID="{8B25A2CA-3773-4D7F-B367-9FAE5BF66C5A}" presName="rootConnector1" presStyleLbl="node1" presStyleIdx="0" presStyleCnt="0"/>
      <dgm:spPr/>
      <dgm:t>
        <a:bodyPr/>
        <a:lstStyle/>
        <a:p>
          <a:endParaRPr lang="en-GB"/>
        </a:p>
      </dgm:t>
    </dgm:pt>
    <dgm:pt modelId="{0F08B344-57E0-4B65-87D2-7D37A6AC903F}" type="pres">
      <dgm:prSet presAssocID="{8B25A2CA-3773-4D7F-B367-9FAE5BF66C5A}" presName="hierChild2" presStyleCnt="0"/>
      <dgm:spPr/>
    </dgm:pt>
    <dgm:pt modelId="{26772CD6-5286-4E14-8555-F722B09C9D66}" type="pres">
      <dgm:prSet presAssocID="{8B25A2CA-3773-4D7F-B367-9FAE5BF66C5A}" presName="hierChild3" presStyleCnt="0"/>
      <dgm:spPr/>
    </dgm:pt>
  </dgm:ptLst>
  <dgm:cxnLst>
    <dgm:cxn modelId="{40B5257F-107E-4735-BF08-A45DBDC7B1E0}" type="presOf" srcId="{8B25A2CA-3773-4D7F-B367-9FAE5BF66C5A}" destId="{6A36FFCB-190E-4F16-8CEE-C94467CD79CC}" srcOrd="0" destOrd="0" presId="urn:microsoft.com/office/officeart/2005/8/layout/orgChart1"/>
    <dgm:cxn modelId="{4E1551DE-DE4A-4EFD-A133-DF8965C2DDF9}" type="presOf" srcId="{8B25A2CA-3773-4D7F-B367-9FAE5BF66C5A}" destId="{9B4DAB39-7608-4E72-BB45-D3B00330D43D}" srcOrd="1" destOrd="0" presId="urn:microsoft.com/office/officeart/2005/8/layout/orgChart1"/>
    <dgm:cxn modelId="{1833DC91-1C10-4669-B7DF-A6A3318FC65B}" srcId="{4B6F1A85-2DE2-4F10-B9D6-7DDB5F6E2E1D}" destId="{8B25A2CA-3773-4D7F-B367-9FAE5BF66C5A}" srcOrd="0" destOrd="0" parTransId="{BB1A6C25-07E0-4FB3-845E-417A57FA25F8}" sibTransId="{2783A65A-AAE0-44C2-988C-89F5AE7F353A}"/>
    <dgm:cxn modelId="{64B6AE56-977E-4C0B-9719-4B09124A63BC}" type="presOf" srcId="{4B6F1A85-2DE2-4F10-B9D6-7DDB5F6E2E1D}" destId="{16DD4B3F-16AD-47AC-A966-6C3788D85FF7}" srcOrd="0" destOrd="0" presId="urn:microsoft.com/office/officeart/2005/8/layout/orgChart1"/>
    <dgm:cxn modelId="{8506DEAC-E659-4028-A66A-7816A20EABD4}" type="presParOf" srcId="{16DD4B3F-16AD-47AC-A966-6C3788D85FF7}" destId="{39663121-E1FB-4AF5-8CC2-B21F768EC343}" srcOrd="0" destOrd="0" presId="urn:microsoft.com/office/officeart/2005/8/layout/orgChart1"/>
    <dgm:cxn modelId="{F88AC179-57B0-4C57-8B56-3C2253AA8098}" type="presParOf" srcId="{39663121-E1FB-4AF5-8CC2-B21F768EC343}" destId="{A407A46F-6C6D-4D1C-90FE-AFD52D2A9029}" srcOrd="0" destOrd="0" presId="urn:microsoft.com/office/officeart/2005/8/layout/orgChart1"/>
    <dgm:cxn modelId="{728510DE-3DD5-47EA-8D89-801968209123}" type="presParOf" srcId="{A407A46F-6C6D-4D1C-90FE-AFD52D2A9029}" destId="{6A36FFCB-190E-4F16-8CEE-C94467CD79CC}" srcOrd="0" destOrd="0" presId="urn:microsoft.com/office/officeart/2005/8/layout/orgChart1"/>
    <dgm:cxn modelId="{58783B3C-1131-4D8E-99EA-5B65EF1C27C6}" type="presParOf" srcId="{A407A46F-6C6D-4D1C-90FE-AFD52D2A9029}" destId="{9B4DAB39-7608-4E72-BB45-D3B00330D43D}" srcOrd="1" destOrd="0" presId="urn:microsoft.com/office/officeart/2005/8/layout/orgChart1"/>
    <dgm:cxn modelId="{E0486C40-0A22-4DD3-9238-9A3E05520D85}" type="presParOf" srcId="{39663121-E1FB-4AF5-8CC2-B21F768EC343}" destId="{0F08B344-57E0-4B65-87D2-7D37A6AC903F}" srcOrd="1" destOrd="0" presId="urn:microsoft.com/office/officeart/2005/8/layout/orgChart1"/>
    <dgm:cxn modelId="{3DEDEABC-4A85-405E-8472-E7F78553B5F7}" type="presParOf" srcId="{39663121-E1FB-4AF5-8CC2-B21F768EC343}" destId="{26772CD6-5286-4E14-8555-F722B09C9D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6FFCB-190E-4F16-8CEE-C94467CD79CC}">
      <dsp:nvSpPr>
        <dsp:cNvPr id="0" name=""/>
        <dsp:cNvSpPr/>
      </dsp:nvSpPr>
      <dsp:spPr>
        <a:xfrm>
          <a:off x="0" y="0"/>
          <a:ext cx="2920716" cy="14458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0"/>
        <a:ext cx="2920716" cy="144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প্রতিনিয়ত জৈব রাসায়নিক বিক্রিয়া ঘটার জন্য</a:t>
            </a:r>
            <a:r>
              <a:rPr lang="en-US" sz="1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প্রয়োজন? শক্তি</a:t>
            </a:r>
            <a:r>
              <a:rPr lang="bn-IN" sz="12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অর্থাৎ জীবনীশক্তি।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 বিক্রিয়া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7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.........এজন্য একে শক্তি</a:t>
            </a:r>
            <a:r>
              <a:rPr lang="bn-IN" baseline="0" dirty="0"/>
              <a:t> মূদ্রা বলে। শিক্ষার্থীদের কাছ থেকে আরো প্রশ্ন করে এই উত্তর বের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186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2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9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685800"/>
            <a:ext cx="3429000" cy="23622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6128232" y="2072341"/>
            <a:ext cx="2634767" cy="2385426"/>
          </a:xfrm>
          <a:prstGeom prst="rightArrow">
            <a:avLst>
              <a:gd name="adj1" fmla="val 50000"/>
              <a:gd name="adj2" fmla="val 35209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সংশ্লেষণ, পরিবহন, বিপাকীয় কাজে শক্তি ব্যয়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6166" y="2072341"/>
            <a:ext cx="2134890" cy="2537816"/>
          </a:xfrm>
          <a:prstGeom prst="rightArrow">
            <a:avLst>
              <a:gd name="adj1" fmla="val 50000"/>
              <a:gd name="adj2" fmla="val 3532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 আসে আলো ও ক্লোরোফিল অনু্ হতে</a:t>
            </a:r>
            <a:endParaRPr lang="en-US" sz="20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0129" y="3899049"/>
            <a:ext cx="776573" cy="6109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ip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0652" y="3899049"/>
            <a:ext cx="998991" cy="622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</a:t>
            </a:r>
            <a:endParaRPr lang="en-GB" sz="2400" dirty="0"/>
          </a:p>
        </p:txBody>
      </p:sp>
      <p:sp>
        <p:nvSpPr>
          <p:cNvPr id="10" name="Curved Left Arrow 9"/>
          <p:cNvSpPr/>
          <p:nvPr/>
        </p:nvSpPr>
        <p:spPr>
          <a:xfrm rot="21357122">
            <a:off x="5474321" y="2421355"/>
            <a:ext cx="481013" cy="18336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10800000">
            <a:off x="2362201" y="2275080"/>
            <a:ext cx="812222" cy="19799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92828" y="2093608"/>
            <a:ext cx="143637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4209644" y="3962400"/>
            <a:ext cx="452782" cy="49536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34413" y="432848"/>
            <a:ext cx="65532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 যুক্ত ও মুক্ত হওয়ার প্রক্রিয়াটি দেখ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232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4339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ADP+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ATP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19400" y="1885950"/>
            <a:ext cx="1852613" cy="19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61505" y="147239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সৌরশক্তি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03580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ক্লোরোফিল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857645"/>
            <a:ext cx="8382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যখন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ভেঙে যায় তখন শক্তি নির্গত হয় যা জৈব সংশ্লেষণ, পরিবহন, বিপাকীয় কাজে শক্তি ব্যয় হয়।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ভেঙে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ADP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পরিণত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025" y="308088"/>
            <a:ext cx="673417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তৈরির এই প্রক্রিয়াই ফটোফসফোরাইলেশন।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14500" y="3758271"/>
            <a:ext cx="5029200" cy="624222"/>
            <a:chOff x="1714500" y="3649366"/>
            <a:chExt cx="5029200" cy="624222"/>
          </a:xfrm>
        </p:grpSpPr>
        <p:sp>
          <p:nvSpPr>
            <p:cNvPr id="12" name="TextBox 11"/>
            <p:cNvSpPr txBox="1"/>
            <p:nvPr/>
          </p:nvSpPr>
          <p:spPr>
            <a:xfrm>
              <a:off x="1714500" y="3750368"/>
              <a:ext cx="502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ATP                          ADP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86062" y="3649366"/>
              <a:ext cx="3807750" cy="584775"/>
              <a:chOff x="2786062" y="3649366"/>
              <a:chExt cx="3807750" cy="584775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2786062" y="4011978"/>
                <a:ext cx="2010307" cy="95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5710237" y="3649366"/>
                <a:ext cx="8835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800" dirty="0"/>
              </a:p>
            </p:txBody>
          </p:sp>
        </p:grp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81025" y="916681"/>
            <a:ext cx="737235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bn-I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 ফসফেট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সাথে যুক্ত হয়ে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করে।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942431" y="3709314"/>
            <a:ext cx="1606550" cy="949569"/>
          </a:xfrm>
          <a:prstGeom prst="rightArrow">
            <a:avLst>
              <a:gd name="adj1" fmla="val 50000"/>
              <a:gd name="adj2" fmla="val 4052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শক্তি নির্গত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43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67899 -0.004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00" y="5635307"/>
            <a:ext cx="85725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প্রাকৃতিক প্রকৃয়ায় সৌরশক্তি রাসায়নিক শক্তিতে রুপান্তরিত হচ্ছে এবং সৃষ্ট খাদ্য নিজের বিপাকীয় কাজে ও অবশিষ্ট ফল,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মূল, অথবা পাতায় সঞ্চিত থাকে।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86100" y="231903"/>
            <a:ext cx="2971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299" y="1031639"/>
            <a:ext cx="6915101" cy="3045433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53979" y="4077072"/>
            <a:ext cx="8039100" cy="839261"/>
            <a:chOff x="754549" y="4452648"/>
            <a:chExt cx="7467599" cy="839261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754549" y="4540757"/>
              <a:ext cx="7467599" cy="751152"/>
            </a:xfrm>
            <a:prstGeom prst="rect">
              <a:avLst/>
            </a:prstGeom>
          </p:spPr>
          <p:txBody>
            <a:bodyPr lIns="90488" tIns="44450" rIns="90488" bIns="4445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  <a:defRPr/>
              </a:pPr>
              <a:r>
                <a:rPr lang="en-US" b="1" dirty="0"/>
                <a:t>6CO</a:t>
              </a:r>
              <a:r>
                <a:rPr lang="en-US" b="1" baseline="-25000" dirty="0"/>
                <a:t>2</a:t>
              </a:r>
              <a:r>
                <a:rPr lang="en-US" b="1" dirty="0"/>
                <a:t>  +  12H</a:t>
              </a:r>
              <a:r>
                <a:rPr lang="en-US" b="1" baseline="-25000" dirty="0"/>
                <a:t>2</a:t>
              </a:r>
              <a:r>
                <a:rPr lang="en-US" b="1" dirty="0"/>
                <a:t>O  </a:t>
              </a:r>
              <a:r>
                <a:rPr lang="bn-IN" b="1" dirty="0"/>
                <a:t>  </a:t>
              </a:r>
              <a:r>
                <a:rPr lang="en-US" b="1" dirty="0">
                  <a:sym typeface="Symbol" pitchFamily="18" charset="2"/>
                </a:rPr>
                <a:t></a:t>
              </a:r>
              <a:r>
                <a:rPr lang="en-US" b="1" dirty="0"/>
                <a:t>  </a:t>
              </a:r>
              <a:r>
                <a:rPr lang="bn-IN" b="1" dirty="0"/>
                <a:t>   </a:t>
              </a:r>
              <a:r>
                <a:rPr lang="en-US" b="1" dirty="0"/>
                <a:t>C</a:t>
              </a:r>
              <a:r>
                <a:rPr lang="en-US" b="1" baseline="-25000" dirty="0"/>
                <a:t>6</a:t>
              </a:r>
              <a:r>
                <a:rPr lang="en-US" b="1" dirty="0"/>
                <a:t>H</a:t>
              </a:r>
              <a:r>
                <a:rPr lang="en-US" b="1" baseline="-25000" dirty="0"/>
                <a:t>12</a:t>
              </a:r>
              <a:r>
                <a:rPr lang="en-US" b="1" dirty="0"/>
                <a:t>O</a:t>
              </a:r>
              <a:r>
                <a:rPr lang="en-US" b="1" baseline="-25000" dirty="0"/>
                <a:t>6</a:t>
              </a:r>
              <a:r>
                <a:rPr lang="en-US" b="1" dirty="0"/>
                <a:t> +6H</a:t>
              </a:r>
              <a:r>
                <a:rPr lang="en-US" b="1" baseline="-25000" dirty="0"/>
                <a:t>2</a:t>
              </a:r>
              <a:r>
                <a:rPr lang="en-US" b="1" dirty="0"/>
                <a:t>O +  6O</a:t>
              </a:r>
              <a:r>
                <a:rPr lang="en-US" b="1" baseline="-25000" dirty="0"/>
                <a:t>2</a:t>
              </a:r>
            </a:p>
            <a:p>
              <a:pPr>
                <a:lnSpc>
                  <a:spcPct val="90000"/>
                </a:lnSpc>
                <a:buFontTx/>
                <a:buNone/>
                <a:defRPr/>
              </a:pPr>
              <a:endParaRPr lang="en-US" b="1" baseline="-250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352799" y="4452648"/>
              <a:ext cx="774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আলো </a:t>
              </a:r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97145" y="4833224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ক্লোরোফিল </a:t>
              </a:r>
              <a:endParaRPr lang="en-US" sz="20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971600" y="5013176"/>
            <a:ext cx="40528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উপজাত দ্রব্যগুলো কী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684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PB\Desktop\Bioenergetics\qg1618i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3352800" cy="3789363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18242" y="1283497"/>
            <a:ext cx="285750" cy="191518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03992" y="1259718"/>
            <a:ext cx="1466850" cy="71427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0643" y="1207296"/>
            <a:ext cx="1981199" cy="153338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70643" y="1283492"/>
            <a:ext cx="1219199" cy="138178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4443" y="1359696"/>
            <a:ext cx="419099" cy="130558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2" y="816116"/>
            <a:ext cx="662020" cy="6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>
          <a:xfrm flipH="1">
            <a:off x="2366067" y="4560096"/>
            <a:ext cx="104775" cy="1285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013642" y="4505326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42242" y="4457701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23117" y="4471989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9458" y="1304885"/>
            <a:ext cx="1456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কিউটিকল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4878274" y="503938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পাতার প্রস্থচ্ছেদ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3083148" y="2165363"/>
            <a:ext cx="476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3760" y="2556019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42" y="1868777"/>
            <a:ext cx="3564200" cy="2708791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37653" y="2036855"/>
            <a:ext cx="1789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পলিসেড প্যারেনকাইমা</a:t>
            </a:r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7450978" y="3302840"/>
            <a:ext cx="1687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স্পঞ্জি প্যারেনকাইমা</a:t>
            </a:r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>
            <a:off x="6400802" y="4384872"/>
            <a:ext cx="1023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স্টোমা</a:t>
            </a:r>
            <a:endParaRPr lang="en-US" sz="2800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6400802" y="1707187"/>
            <a:ext cx="195359" cy="414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1" idx="1"/>
          </p:cNvCxnSpPr>
          <p:nvPr/>
        </p:nvCxnSpPr>
        <p:spPr>
          <a:xfrm flipH="1">
            <a:off x="6596161" y="1674269"/>
            <a:ext cx="793907" cy="5149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390068" y="1412659"/>
            <a:ext cx="1456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উর্ধত্বক</a:t>
            </a:r>
            <a:endParaRPr lang="en-US" sz="2800" dirty="0"/>
          </a:p>
        </p:txBody>
      </p:sp>
      <p:sp>
        <p:nvSpPr>
          <p:cNvPr id="64" name="Rectangle 63"/>
          <p:cNvSpPr/>
          <p:nvPr/>
        </p:nvSpPr>
        <p:spPr>
          <a:xfrm>
            <a:off x="2667000" y="380100"/>
            <a:ext cx="40528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প্রয়োজনীয় উপকরণগুলো কী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89749" y="5641960"/>
            <a:ext cx="7598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পাতার মেসোফিল টিস্যুর ক্লোরোপ্লাস্টে পানি ও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পৌঁছায় ,এটিই সালোকসংশ্লেষণের প্রধান স্থান।</a:t>
            </a:r>
            <a:endParaRPr lang="en-US" sz="28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18242" y="1300969"/>
            <a:ext cx="285750" cy="191518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03992" y="1277190"/>
            <a:ext cx="1466850" cy="71427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70643" y="1224768"/>
            <a:ext cx="1981199" cy="153338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70643" y="1300964"/>
            <a:ext cx="1219199" cy="138178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4443" y="1377168"/>
            <a:ext cx="419099" cy="130558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2" y="833588"/>
            <a:ext cx="662020" cy="6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/>
          <p:cNvSpPr/>
          <p:nvPr/>
        </p:nvSpPr>
        <p:spPr>
          <a:xfrm flipH="1">
            <a:off x="2366067" y="4577568"/>
            <a:ext cx="104775" cy="1285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13642" y="4522798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242242" y="4475173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623117" y="4489461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083148" y="2182835"/>
            <a:ext cx="476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371600" y="60960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Curved Left Arrow 49"/>
          <p:cNvSpPr/>
          <p:nvPr/>
        </p:nvSpPr>
        <p:spPr>
          <a:xfrm rot="19117270" flipH="1">
            <a:off x="3114805" y="3195380"/>
            <a:ext cx="506139" cy="1305629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2359817">
            <a:off x="3326005" y="2624524"/>
            <a:ext cx="107236" cy="675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90600" y="304800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85806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2.77778E-7 0.00023 C -0.00417 -0.00371 -0.00885 -0.00625 -0.0125 -0.01065 C -0.01389 -0.01204 -0.01337 -0.01482 -0.01424 -0.0169 C -0.01597 -0.02107 -0.0184 -0.02524 -0.02049 -0.0294 C -0.02726 -0.04306 -0.01927 -0.02778 -0.02813 -0.0419 C -0.03108 -0.0463 -0.03351 -0.05139 -0.03611 -0.05649 C -0.03646 -0.10093 -0.03663 -0.14561 -0.0375 -0.18982 C -0.03767 -0.19537 -0.03889 -0.20093 -0.03924 -0.20649 C -0.04288 -0.31135 -0.03837 -0.24584 -0.04219 -0.29815 C -0.04132 -0.31551 -0.04167 -0.33311 -0.03924 -0.35024 C -0.03837 -0.3551 -0.03507 -0.35857 -0.03299 -0.36274 L -0.02986 -0.36899 C -0.02639 -0.38658 -0.0309 -0.36875 -0.02361 -0.38357 C -0.02257 -0.38542 -0.02274 -0.38774 -0.02188 -0.38982 C -0.01979 -0.39537 -0.0184 -0.39746 -0.01424 -0.40024 C -0.01372 -0.40047 -0.01319 -0.40024 -0.0125 -0.40024 L -0.0125 -0.4 " pathEditMode="relative" rAng="0" ptsTypes="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200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1.11111E-6 L 4.44444E-6 0.00023 C -0.00209 -0.00555 -0.00417 -0.01111 -0.00625 -0.01667 C -0.00678 -0.01875 -0.00712 -0.02106 -0.00782 -0.02292 C -0.00868 -0.02592 -0.0099 -0.02847 -0.01094 -0.03125 C -0.01146 -0.03611 -0.01164 -0.0412 -0.0125 -0.04583 C -0.01389 -0.05625 -0.01372 -0.04838 -0.01719 -0.05833 C -0.01841 -0.0625 -0.01928 -0.06667 -0.02032 -0.07083 C -0.0198 -0.08889 -0.01997 -0.10717 -0.01875 -0.125 C -0.01841 -0.1294 -0.01632 -0.13333 -0.01563 -0.1375 C -0.01355 -0.14815 -0.01459 -0.14329 -0.0125 -0.15208 C -0.01303 -0.16667 -0.01285 -0.18148 -0.01407 -0.19583 C -0.01441 -0.20162 -0.0165 -0.20694 -0.01719 -0.2125 C -0.01771 -0.21736 -0.01823 -0.22222 -0.01875 -0.22708 C -0.0198 -0.23958 -0.02171 -0.26458 -0.02171 -0.26435 C -0.02084 -0.29028 -0.02014 -0.3162 -0.01875 -0.34167 C -0.01858 -0.34398 -0.01806 -0.3463 -0.01719 -0.34792 C -0.01372 -0.35486 -0.01198 -0.3537 -0.00782 -0.35833 C 4.44444E-6 -0.36713 -0.0066 -0.36319 0.00156 -0.36667 C 0.00416 -0.36944 0.00659 -0.37292 0.00937 -0.375 C 0.01232 -0.37731 0.01562 -0.37778 0.01875 -0.37917 C 0.02395 -0.38148 0.02343 -0.37917 0.02343 -0.38333 L 0.02343 -0.3831 " pathEditMode="relative" rAng="0" ptsTypes="AAAAAAAAAAAAAAAAAAAAA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1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463 L -0.00573 0.00486 L -0.00261 -0.00996 C 0.00156 -0.01343 0.00659 -0.01551 0.00989 -0.02037 C 0.01163 -0.02315 0.01128 -0.02732 0.01128 -0.03079 C 0.01128 -0.06436 0.0125 -0.05718 0.00677 -0.07662 C 0.00468 -0.11482 0.00382 -0.11713 0.00677 -0.16412 C 0.00711 -0.16991 0.00989 -0.18079 0.00989 -0.18056 C 0.00885 -0.20232 0.00711 -0.22385 0.00677 -0.24537 C 0.00659 -0.24838 0.00659 -0.25186 0.00816 -0.25371 C 0.01076 -0.25672 0.01753 -0.25787 0.01753 -0.25764 C 0.01927 -0.25926 0.02048 -0.26204 0.02239 -0.26204 C 0.05659 -0.26459 0.0368 -0.26088 0.05816 -0.25579 C 0.06336 -0.25463 0.06875 -0.25463 0.07378 -0.25371 C 0.07708 -0.25325 0.08003 -0.25232 0.08316 -0.25162 C 0.0868 -0.25093 0.09045 -0.25024 0.09427 -0.24954 C 0.10798 -0.24352 0.10034 -0.24537 0.1177 -0.24537 L 0.11614 -0.24537 " pathEditMode="relative" rAng="0" ptsTypes="AAAAAAAAAAAAAAAA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-1338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2.77778E-6 0.00024 C 0.00625 -0.00416 0.01302 -0.0074 0.01875 -0.0125 C 0.02048 -0.01388 0.0217 -0.01597 0.02361 -0.01666 C 0.02604 -0.01805 0.02882 -0.01805 0.03125 -0.01875 C 0.03229 -0.02083 0.03333 -0.02314 0.03437 -0.025 C 0.03593 -0.028 0.03784 -0.03032 0.03923 -0.03333 C 0.0401 -0.03564 0.04201 -0.04652 0.04236 -0.04791 C 0.0434 -0.05555 0.04409 -0.06342 0.04548 -0.07083 C 0.04566 -0.07314 0.04653 -0.075 0.04687 -0.07708 C 0.04757 -0.07986 0.04791 -0.08263 0.04861 -0.08541 C 0.04896 -0.09305 0.04948 -0.10092 0.05 -0.10833 C 0.05069 -0.11481 0.05225 -0.12476 0.0533 -0.13125 C 0.05243 -0.15463 0.05382 -0.17152 0.05 -0.19166 C 0.04965 -0.19398 0.04913 -0.19606 0.04861 -0.19791 C 0.04757 -0.20092 0.04653 -0.20347 0.04548 -0.20625 C 0.04253 -0.22963 0.04618 -0.21041 0.04062 -0.225 C 0.03767 -0.2331 0.04062 -0.23032 0.0375 -0.23958 C 0.03559 -0.24583 0.03142 -0.2493 0.02812 -0.25416 C 0.02014 -0.26643 0.02778 -0.26041 0.01562 -0.26666 C 0.00833 -0.27638 0.01389 -0.2699 0.00625 -0.27708 C 0.00416 -0.27916 0.00243 -0.28171 2.77778E-6 -0.28333 C -0.00591 -0.28796 -0.01233 -0.2875 -0.01702 -0.29583 C -0.02205 -0.30486 -0.0191 -0.30416 -0.02327 -0.30416 L -0.02327 -0.30208 " pathEditMode="relative" rAng="0" ptsTypes="AAAAAAAAAAAAAAAAAAAAAAA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152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3.67253E-6 C -0.01059 0.01249 -0.0118 0.02776 -0.01562 0.03932 C -0.02066 0.05435 -0.02795 0.06453 -0.03177 0.08072 C -0.03333 0.08742 -0.04305 0.09806 -0.04652 0.10477 C -0.04878 0.1087 -0.04965 0.11425 -0.05191 0.11841 C -0.05416 0.12234 -0.05763 0.12443 -0.06007 0.12836 C -0.06666 0.13946 -0.06944 0.15357 -0.07621 0.16397 C -0.07829 0.17322 -0.07968 0.18201 -0.08142 0.19149 C -0.08229 0.19542 -0.0842 0.20329 -0.0842 0.20352 C -0.08871 0.2463 -0.08559 0.27151 -0.07083 0.30412 C -0.06753 0.31129 -0.06371 0.32123 -0.05868 0.32586 C -0.05277 0.33118 -0.04357 0.33349 -0.03715 0.33557 C -0.03715 0.33604 -0.03593 0.3506 -0.03177 0.3476 C -0.0302 0.34644 -0.03125 0.34228 -0.03055 0.33974 C -0.02864 0.33326 -0.02569 0.33372 -0.02916 0.33372 " pathEditMode="relative" rAng="0" ptsTypes="ffffffffffffff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17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2.67345E-6 C 0.00504 -0.00138 0.01025 -0.00162 0.01494 -0.00393 C 0.01824 -0.00555 0.02049 -0.01064 0.02397 -0.01179 C 0.02674 -0.01272 0.0316 -0.01434 0.03438 -0.01595 C 0.04046 -0.01965 0.04584 -0.0259 0.05226 -0.02775 C 0.05678 -0.02914 0.06129 -0.03029 0.06563 -0.03168 C 0.06719 -0.03214 0.06858 -0.03307 0.07015 -0.03376 C 0.07761 -0.03677 0.08508 -0.03885 0.09254 -0.04163 C 0.09653 -0.04301 0.10452 -0.04579 0.10452 -0.04579 C 0.11164 -0.05203 0.12032 -0.05434 0.12848 -0.05758 C 0.13334 -0.06198 0.1382 -0.06383 0.14324 -0.06753 C 0.15018 -0.07285 0.15157 -0.07724 0.15973 -0.0814 C 0.16702 -0.09112 0.1764 -0.09759 0.18369 -0.10731 C 0.19046 -0.11609 0.19497 -0.1265 0.20157 -0.13529 C 0.20556 -0.15194 0.19983 -0.13113 0.20608 -0.145 C 0.2106 -0.15471 0.21147 -0.1642 0.21789 -0.17298 C 0.22119 -0.18524 0.22483 -0.19611 0.22692 -0.20883 C 0.2264 -0.23196 0.22674 -0.25508 0.22535 -0.27821 C 0.22501 -0.28376 0.21372 -0.29186 0.21042 -0.29417 C 0.20765 -0.29602 0.20157 -0.2981 0.20157 -0.2981 " pathEditMode="relative" ptsTypes="fffffffffffffffffff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52" grpId="0"/>
      <p:bldP spid="53" grpId="0"/>
      <p:bldP spid="54" grpId="0"/>
      <p:bldP spid="61" grpId="0"/>
      <p:bldP spid="68" grpId="0"/>
      <p:bldP spid="39" grpId="0" animBg="1"/>
      <p:bldP spid="40" grpId="0" animBg="1"/>
      <p:bldP spid="42" grpId="0" animBg="1"/>
      <p:bldP spid="44" grpId="0" animBg="1"/>
      <p:bldP spid="48" grpId="0"/>
      <p:bldP spid="50" grpId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3586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17" y="2354929"/>
            <a:ext cx="3696936" cy="2111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18"/>
          <a:stretch/>
        </p:blipFill>
        <p:spPr>
          <a:xfrm>
            <a:off x="2185283" y="3922276"/>
            <a:ext cx="1447800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9" y="1484784"/>
            <a:ext cx="3751703" cy="2280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/>
          <a:stretch/>
        </p:blipFill>
        <p:spPr>
          <a:xfrm>
            <a:off x="534350" y="3927617"/>
            <a:ext cx="1189915" cy="1695450"/>
          </a:xfrm>
          <a:prstGeom prst="rect">
            <a:avLst/>
          </a:prstGeom>
        </p:spPr>
      </p:pic>
      <p:sp>
        <p:nvSpPr>
          <p:cNvPr id="9" name="Curved Left Arrow 8"/>
          <p:cNvSpPr/>
          <p:nvPr/>
        </p:nvSpPr>
        <p:spPr>
          <a:xfrm rot="17513554">
            <a:off x="4144503" y="690847"/>
            <a:ext cx="583935" cy="2305938"/>
          </a:xfrm>
          <a:prstGeom prst="curvedLeftArrow">
            <a:avLst>
              <a:gd name="adj1" fmla="val 20882"/>
              <a:gd name="adj2" fmla="val 50000"/>
              <a:gd name="adj3" fmla="val 727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124200" y="3512140"/>
            <a:ext cx="119295" cy="4281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55" y="5617726"/>
            <a:ext cx="1290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স্টোমা বন্ধ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357313" y="5382157"/>
            <a:ext cx="164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স্টোমা খোলা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167818" y="253574"/>
            <a:ext cx="472439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bn-IN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 কোথায় ঘটে?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1896" y="1590526"/>
            <a:ext cx="1097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ভিতরের ঝিল্লি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913879" y="3611939"/>
            <a:ext cx="1456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স্ট্রোমা 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4710985" y="4204765"/>
            <a:ext cx="904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গ্রানাম</a:t>
            </a:r>
            <a:endParaRPr lang="en-US" sz="2800" dirty="0"/>
          </a:p>
        </p:txBody>
      </p:sp>
      <p:sp>
        <p:nvSpPr>
          <p:cNvPr id="19" name="Rectangular Callout 18"/>
          <p:cNvSpPr/>
          <p:nvPr/>
        </p:nvSpPr>
        <p:spPr>
          <a:xfrm>
            <a:off x="5635211" y="4775342"/>
            <a:ext cx="1625518" cy="527282"/>
          </a:xfrm>
          <a:prstGeom prst="wedgeRectCallout">
            <a:avLst>
              <a:gd name="adj1" fmla="val 28320"/>
              <a:gd name="adj2" fmla="val -2722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স্ট্রোমা ল্যামেলি 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531103" y="3230434"/>
            <a:ext cx="836593" cy="904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977322" y="5042407"/>
            <a:ext cx="1115292" cy="935093"/>
            <a:chOff x="1977322" y="5042407"/>
            <a:chExt cx="1115292" cy="935093"/>
          </a:xfrm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977322" y="5518400"/>
              <a:ext cx="98759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5D3603"/>
                  </a:solidFill>
                  <a:latin typeface="Eras Bold ITC" panose="020B0907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5D3603"/>
                  </a:solidFill>
                  <a:latin typeface="Eras Bold ITC" panose="020B0907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5D3603"/>
                  </a:solidFill>
                  <a:latin typeface="Eras Bold ITC" panose="020B0907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  CO</a:t>
              </a:r>
              <a:r>
                <a:rPr lang="en-US" altLang="en-US" sz="2400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 rot="19353784">
              <a:off x="2272382" y="5042407"/>
              <a:ext cx="820232" cy="332728"/>
            </a:xfrm>
            <a:custGeom>
              <a:avLst/>
              <a:gdLst/>
              <a:ahLst/>
              <a:cxnLst>
                <a:cxn ang="0">
                  <a:pos x="8" y="344"/>
                </a:cxn>
                <a:cxn ang="0">
                  <a:pos x="296" y="56"/>
                </a:cxn>
                <a:cxn ang="0">
                  <a:pos x="1784" y="8"/>
                </a:cxn>
              </a:cxnLst>
              <a:rect l="0" t="0" r="r" b="b"/>
              <a:pathLst>
                <a:path w="1784" h="344">
                  <a:moveTo>
                    <a:pt x="8" y="344"/>
                  </a:moveTo>
                  <a:cubicBezTo>
                    <a:pt x="4" y="228"/>
                    <a:pt x="0" y="112"/>
                    <a:pt x="296" y="56"/>
                  </a:cubicBezTo>
                  <a:cubicBezTo>
                    <a:pt x="592" y="0"/>
                    <a:pt x="1536" y="16"/>
                    <a:pt x="1784" y="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3032047" y="4014796"/>
            <a:ext cx="1244262" cy="833482"/>
            <a:chOff x="3120" y="2151"/>
            <a:chExt cx="2511" cy="1233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4551" y="2151"/>
              <a:ext cx="108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5D3603"/>
                  </a:solidFill>
                  <a:latin typeface="Eras Bold ITC" panose="020B0907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5D3603"/>
                  </a:solidFill>
                  <a:latin typeface="Eras Bold ITC" panose="020B0907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5D3603"/>
                  </a:solidFill>
                  <a:latin typeface="Eras Bold ITC" panose="020B0907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120" y="2880"/>
              <a:ext cx="1952" cy="504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1632" y="432"/>
                </a:cxn>
                <a:cxn ang="0">
                  <a:pos x="1920" y="0"/>
                </a:cxn>
              </a:cxnLst>
              <a:rect l="0" t="0" r="r" b="b"/>
              <a:pathLst>
                <a:path w="1952" h="504">
                  <a:moveTo>
                    <a:pt x="0" y="432"/>
                  </a:moveTo>
                  <a:cubicBezTo>
                    <a:pt x="656" y="468"/>
                    <a:pt x="1312" y="504"/>
                    <a:pt x="1632" y="432"/>
                  </a:cubicBezTo>
                  <a:cubicBezTo>
                    <a:pt x="1952" y="360"/>
                    <a:pt x="1936" y="180"/>
                    <a:pt x="1920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249876" y="776794"/>
            <a:ext cx="40528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ক্লোরোপ্লাস্টের গঠন লক্ষ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22409" y="1328957"/>
            <a:ext cx="4377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পাতার মেসোফিল টিস্যুর ক্লোরোপ্লাস্টে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সালোকসংশ্লেষণের প্রধান স্থান।</a:t>
            </a:r>
            <a:endParaRPr lang="en-US" sz="28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116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3" grpId="1" animBg="1"/>
      <p:bldP spid="15" grpId="0"/>
      <p:bldP spid="16" grpId="0"/>
      <p:bldP spid="17" grpId="0"/>
      <p:bldP spid="19" grpId="0" animBg="1"/>
      <p:bldP spid="27" grpId="0" animBg="1"/>
      <p:bldP spid="28" grpId="0"/>
      <p:bldP spid="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1000" y="1981200"/>
            <a:ext cx="8412164" cy="1082676"/>
            <a:chOff x="423" y="2766"/>
            <a:chExt cx="5299" cy="68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967" y="3159"/>
              <a:ext cx="45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bn-IN" sz="2400" dirty="0">
                  <a:solidFill>
                    <a:srgbClr val="CC33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শর্করা</a:t>
              </a:r>
              <a:endParaRPr lang="en-US" sz="2400" dirty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102" y="2774"/>
              <a:ext cx="88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23" y="2766"/>
              <a:ext cx="5299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5D3603"/>
                  </a:solidFill>
                  <a:latin typeface="Eras Bold ITC" panose="020B0907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5D3603"/>
                  </a:solidFill>
                  <a:latin typeface="Eras Bold ITC" panose="020B0907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5D3603"/>
                  </a:solidFill>
                  <a:latin typeface="Eras Bold ITC" panose="020B0907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6CO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  + 12H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O  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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    C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12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  +  6O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 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+ 6H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O</a:t>
              </a:r>
              <a:endParaRPr lang="en-US" altLang="en-US" baseline="-25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2667000" y="1143000"/>
            <a:ext cx="4292600" cy="836612"/>
            <a:chOff x="1952" y="2247"/>
            <a:chExt cx="2704" cy="527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494" y="2486"/>
              <a:ext cx="52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679" y="2247"/>
              <a:ext cx="93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bn-IN" sz="24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জারিত হয়েছে</a:t>
              </a:r>
              <a:endParaRPr lang="en-US" sz="2400" dirty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760" y="2400"/>
              <a:ext cx="8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656" y="2416"/>
              <a:ext cx="0" cy="35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1952" y="2400"/>
              <a:ext cx="70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968" y="2416"/>
              <a:ext cx="0" cy="35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Rectangle 9"/>
          <p:cNvSpPr>
            <a:spLocks noChangeArrowheads="1"/>
          </p:cNvSpPr>
          <p:nvPr/>
        </p:nvSpPr>
        <p:spPr bwMode="auto">
          <a:xfrm rot="10800000" flipV="1">
            <a:off x="2144713" y="2910489"/>
            <a:ext cx="1695450" cy="670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bn-IN" sz="24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বিজারিত হয়েছে</a:t>
            </a:r>
            <a:endParaRPr lang="en-US" sz="2400" dirty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3911601" y="3163069"/>
            <a:ext cx="139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5283200" y="2523445"/>
            <a:ext cx="0" cy="61181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990600" y="3163069"/>
            <a:ext cx="1117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1016000" y="2523445"/>
            <a:ext cx="0" cy="61181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7000" y="380100"/>
            <a:ext cx="40528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 বিক্রিয়াটি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লক্ষ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478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0041" y="1772816"/>
            <a:ext cx="56439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প্রক্রিয়াটি একটি ভিডিওর মাধ্যমে লক্ষ কর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2200" y="661911"/>
            <a:ext cx="36519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43649" y="4509120"/>
            <a:ext cx="780856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প্রাণিকূল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পারার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932598"/>
              </p:ext>
            </p:extLst>
          </p:nvPr>
        </p:nvGraphicFramePr>
        <p:xfrm>
          <a:off x="2627784" y="2996952"/>
          <a:ext cx="272891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7" name="Packager Shell Object" showAsIcon="1" r:id="rId4" imgW="1119960" imgH="480960" progId="Package">
                  <p:embed/>
                </p:oleObj>
              </mc:Choice>
              <mc:Fallback>
                <p:oleObj name="Packager Shell Object" showAsIcon="1" r:id="rId4" imgW="1119960" imgH="480960" progId="Package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996952"/>
                        <a:ext cx="2728912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592" y="3403536"/>
            <a:ext cx="7063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ফটোফসফোরাইলেশন 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ATP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ভেঙে কী তৈরি করে?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GTP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খ)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NAD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NADP  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ADP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2" name="Donut 11"/>
          <p:cNvSpPr/>
          <p:nvPr/>
        </p:nvSpPr>
        <p:spPr>
          <a:xfrm>
            <a:off x="6019800" y="4558265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2" y="1454199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জীবনীশক্তি বা বায়োএনার্জি কী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592" y="2280664"/>
            <a:ext cx="6534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ATP, GTP,NAD, NADP, FADH</a:t>
            </a:r>
            <a:r>
              <a:rPr lang="en-US" sz="2800" baseline="-25000" dirty="0">
                <a:solidFill>
                  <a:prstClr val="black"/>
                </a:solidFill>
                <a:latin typeface="Arial Black" panose="020B0A04020102020204" pitchFamily="34" charset="0"/>
                <a:cs typeface="NikoshBAN" pitchFamily="2" charset="0"/>
              </a:rPr>
              <a:t>2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 ?</a:t>
            </a:r>
          </a:p>
        </p:txBody>
      </p:sp>
      <p:sp>
        <p:nvSpPr>
          <p:cNvPr id="7" name="Rectangle 6"/>
          <p:cNvSpPr/>
          <p:nvPr/>
        </p:nvSpPr>
        <p:spPr>
          <a:xfrm>
            <a:off x="861592" y="2794113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উপজাত দ্রব্যগুলো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2700" y="1219200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ATP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GTP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NAD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NADP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ADP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ফটোফসফোরাইলেশন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স্ট্রোমা ল্যামেলি 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স্টোমা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মেসোফিল টিস্যু</a:t>
            </a:r>
            <a:endParaRPr lang="bn-IN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369601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76" y="1080401"/>
            <a:ext cx="4451951" cy="3033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6" y="1295400"/>
            <a:ext cx="3076575" cy="3324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1307" y="218436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85327" y="362166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79065" y="430243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01113" y="388327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30539" y="5000266"/>
            <a:ext cx="2509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চিত্র আঁক।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6800" y="457200"/>
            <a:ext cx="72390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4678740"/>
            <a:ext cx="7358114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পদবীঃ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রুহিয়া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53885867"/>
              </p:ext>
            </p:extLst>
          </p:nvPr>
        </p:nvGraphicFramePr>
        <p:xfrm>
          <a:off x="2699792" y="2780928"/>
          <a:ext cx="3162300" cy="144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1571612"/>
            <a:ext cx="335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নবম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৪,১-২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PB\Downloads\R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77" y="2603950"/>
            <a:ext cx="4572423" cy="4177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249" y="275398"/>
            <a:ext cx="6477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এই খাদ্য খেলে দেহে শক্তি উৎপন্ন হয়, এর উৎস কোথায়?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419100" y="2009122"/>
            <a:ext cx="2438402" cy="22859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610394" y="1362212"/>
            <a:ext cx="2285207" cy="137080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266702" y="1628118"/>
            <a:ext cx="2514599" cy="91440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28599" y="1742417"/>
            <a:ext cx="2209803" cy="53339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-38098" y="2009118"/>
            <a:ext cx="2209797" cy="152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42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81275" y="988132"/>
            <a:ext cx="572452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উদ্ভিদে শক্তি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2" name="Picture 4" descr="C:\Users\PB\Downloads\7086550359_869dd8f27e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5828" y="2911174"/>
            <a:ext cx="4007831" cy="3962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ight Arrow 12"/>
          <p:cNvSpPr/>
          <p:nvPr/>
        </p:nvSpPr>
        <p:spPr>
          <a:xfrm rot="10800000">
            <a:off x="4109057" y="4667549"/>
            <a:ext cx="1453543" cy="344242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5062" y="1600200"/>
            <a:ext cx="635793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াহলে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জীবদেহে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হাজারো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কম বেশী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057400" y="2743200"/>
            <a:ext cx="673893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কৌশলকে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42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23924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03531"/>
            <a:ext cx="6773332" cy="3962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196166" y="24384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জীবনীশক্তি </a:t>
            </a:r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18242" y="1300969"/>
            <a:ext cx="1339158" cy="250903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4400" y="1295400"/>
            <a:ext cx="1905000" cy="1905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1371600"/>
            <a:ext cx="18288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2" y="833588"/>
            <a:ext cx="662020" cy="6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70642" y="1453369"/>
            <a:ext cx="1262958" cy="197563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828800"/>
            <a:ext cx="8153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কোষের প্রধান শক্তির উৎস হিসেবে এটিপির ভূমিকা ব্যাখ্যা করতে 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সালোকসংশ্লেষণ প্রক্রিয়ায় শর্করা প্রস্তুতি ব্যাখ্যা করতে পারবে।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85800"/>
            <a:ext cx="212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609600"/>
            <a:ext cx="729996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াহলে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রুপান্তরের জন্য উদ্ভিদ পূর্বের কোন সঞ্চিত শক্তি ব্যবহার করে কি?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524000" y="599301"/>
            <a:ext cx="571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দ্ভিদ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সৌরশক্তিকে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990600" y="1447800"/>
            <a:ext cx="729996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বিভিন্ন বিক্রিয়ায় শক্তি যোগায়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ATP, GTP,NAD, NADP, FADH</a:t>
            </a:r>
            <a:r>
              <a:rPr lang="en-US" sz="2400" baseline="-25000" dirty="0">
                <a:solidFill>
                  <a:prstClr val="black"/>
                </a:solidFill>
                <a:latin typeface="Arial Black" panose="020B0A04020102020204" pitchFamily="34" charset="0"/>
                <a:cs typeface="NikoshBAN" pitchFamily="2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Arial Black" panose="020B0A04020102020204" pitchFamily="34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 ।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990600" y="2590800"/>
            <a:ext cx="571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এদের মধ্যে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ATP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শক্তি সঞ্চয় করে রাখে, -কেন?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62000" y="3657600"/>
            <a:ext cx="571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তবে চ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লো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দেখি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ATP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এবং কীভাবে তৈরি হয়?</a:t>
            </a:r>
            <a:endParaRPr lang="en-US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1" grpId="0" animBg="1"/>
      <p:bldP spid="14" grpId="0" animBg="1"/>
      <p:bldP spid="14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876800" y="16002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এডিনোসিন ডাইফসফেট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6400" y="2667000"/>
            <a:ext cx="327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এডিনোসিন ট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্রাই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ফসফেট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715000" y="304800"/>
            <a:ext cx="3429001" cy="1138961"/>
            <a:chOff x="6503246" y="630456"/>
            <a:chExt cx="2816096" cy="1422727"/>
          </a:xfrm>
        </p:grpSpPr>
        <p:sp>
          <p:nvSpPr>
            <p:cNvPr id="37" name="Oval 36"/>
            <p:cNvSpPr/>
            <p:nvPr/>
          </p:nvSpPr>
          <p:spPr>
            <a:xfrm>
              <a:off x="6503246" y="630456"/>
              <a:ext cx="763877" cy="6591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400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7229928" y="938919"/>
              <a:ext cx="3329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504525" y="630456"/>
              <a:ext cx="1689657" cy="576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অজৈব ফসফেট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61322" y="1245822"/>
              <a:ext cx="519186" cy="807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7032782" y="1530019"/>
              <a:ext cx="3329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337981" y="1299187"/>
              <a:ext cx="1981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Adenosine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84393" y="2514600"/>
            <a:ext cx="3525808" cy="914400"/>
            <a:chOff x="1884393" y="3886200"/>
            <a:chExt cx="3525808" cy="914400"/>
          </a:xfrm>
        </p:grpSpPr>
        <p:grpSp>
          <p:nvGrpSpPr>
            <p:cNvPr id="26" name="Group 25"/>
            <p:cNvGrpSpPr/>
            <p:nvPr/>
          </p:nvGrpSpPr>
          <p:grpSpPr>
            <a:xfrm>
              <a:off x="2286001" y="3886200"/>
              <a:ext cx="3124200" cy="914400"/>
              <a:chOff x="2725541" y="3810000"/>
              <a:chExt cx="2736439" cy="685800"/>
            </a:xfrm>
          </p:grpSpPr>
          <p:cxnSp>
            <p:nvCxnSpPr>
              <p:cNvPr id="18" name="Straight Connector 17"/>
              <p:cNvCxnSpPr>
                <a:stCxn id="22" idx="6"/>
              </p:cNvCxnSpPr>
              <p:nvPr/>
            </p:nvCxnSpPr>
            <p:spPr>
              <a:xfrm flipV="1">
                <a:off x="4519096" y="4121045"/>
                <a:ext cx="347960" cy="802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725541" y="4092036"/>
                <a:ext cx="314865" cy="413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487167" y="4092036"/>
                <a:ext cx="360067" cy="93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3000760" y="3810000"/>
                <a:ext cx="661381" cy="63814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857715" y="3810000"/>
                <a:ext cx="661381" cy="63814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800599" y="3857657"/>
                <a:ext cx="661381" cy="63814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884393" y="3962400"/>
              <a:ext cx="4778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81200" y="1447800"/>
            <a:ext cx="2667000" cy="838200"/>
            <a:chOff x="1981200" y="2286000"/>
            <a:chExt cx="2667000" cy="838200"/>
          </a:xfrm>
        </p:grpSpPr>
        <p:grpSp>
          <p:nvGrpSpPr>
            <p:cNvPr id="31" name="Group 30"/>
            <p:cNvGrpSpPr/>
            <p:nvPr/>
          </p:nvGrpSpPr>
          <p:grpSpPr>
            <a:xfrm>
              <a:off x="2490789" y="2286000"/>
              <a:ext cx="2157411" cy="838200"/>
              <a:chOff x="3709989" y="3962400"/>
              <a:chExt cx="2157411" cy="838200"/>
            </a:xfrm>
          </p:grpSpPr>
          <p:cxnSp>
            <p:nvCxnSpPr>
              <p:cNvPr id="27" name="Straight Connector 26"/>
              <p:cNvCxnSpPr>
                <a:stCxn id="29" idx="6"/>
              </p:cNvCxnSpPr>
              <p:nvPr/>
            </p:nvCxnSpPr>
            <p:spPr>
              <a:xfrm flipV="1">
                <a:off x="4837334" y="4342566"/>
                <a:ext cx="380134" cy="98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3709989" y="4307111"/>
                <a:ext cx="393360" cy="113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4114800" y="3962400"/>
                <a:ext cx="722534" cy="7799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144866" y="4020647"/>
                <a:ext cx="722534" cy="7799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981200" y="2362200"/>
              <a:ext cx="506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</p:grpSp>
      <p:sp>
        <p:nvSpPr>
          <p:cNvPr id="54" name="Frame 5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19400" y="3581400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কীভাবে তৈরি হয়?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05178" y="4595041"/>
            <a:ext cx="2268097" cy="646331"/>
            <a:chOff x="321692" y="2339145"/>
            <a:chExt cx="2268097" cy="646331"/>
          </a:xfrm>
        </p:grpSpPr>
        <p:sp>
          <p:nvSpPr>
            <p:cNvPr id="34" name="TextBox 33"/>
            <p:cNvSpPr txBox="1"/>
            <p:nvPr/>
          </p:nvSpPr>
          <p:spPr>
            <a:xfrm>
              <a:off x="321692" y="2339145"/>
              <a:ext cx="5191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62000" y="2662311"/>
              <a:ext cx="329671" cy="38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524000" y="2662311"/>
              <a:ext cx="376998" cy="8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022853" y="2380275"/>
              <a:ext cx="692480" cy="59598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4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1897309" y="2387046"/>
              <a:ext cx="692480" cy="59598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54898" y="4572530"/>
            <a:ext cx="1558900" cy="707886"/>
            <a:chOff x="2607427" y="2317074"/>
            <a:chExt cx="1126373" cy="707886"/>
          </a:xfrm>
        </p:grpSpPr>
        <p:sp>
          <p:nvSpPr>
            <p:cNvPr id="52" name="Oval 51"/>
            <p:cNvSpPr/>
            <p:nvPr/>
          </p:nvSpPr>
          <p:spPr>
            <a:xfrm>
              <a:off x="3190037" y="2370632"/>
              <a:ext cx="543763" cy="59598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07427" y="2317074"/>
              <a:ext cx="451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</p:txBody>
        </p:sp>
      </p:grpSp>
      <p:sp>
        <p:nvSpPr>
          <p:cNvPr id="55" name="Oval Callout 54"/>
          <p:cNvSpPr/>
          <p:nvPr/>
        </p:nvSpPr>
        <p:spPr>
          <a:xfrm>
            <a:off x="6605892" y="5650551"/>
            <a:ext cx="1714399" cy="445449"/>
          </a:xfrm>
          <a:prstGeom prst="wedgeEllipseCallout">
            <a:avLst>
              <a:gd name="adj1" fmla="val -46810"/>
              <a:gd name="adj2" fmla="val -11044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endParaRPr lang="en-US" sz="28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4654162" y="4598548"/>
            <a:ext cx="3727838" cy="684776"/>
            <a:chOff x="4637354" y="1432225"/>
            <a:chExt cx="3727838" cy="684776"/>
          </a:xfrm>
        </p:grpSpPr>
        <p:grpSp>
          <p:nvGrpSpPr>
            <p:cNvPr id="57" name="Group 59"/>
            <p:cNvGrpSpPr/>
            <p:nvPr/>
          </p:nvGrpSpPr>
          <p:grpSpPr>
            <a:xfrm>
              <a:off x="5176015" y="1432225"/>
              <a:ext cx="3189177" cy="684776"/>
              <a:chOff x="5037225" y="2439424"/>
              <a:chExt cx="3199055" cy="684776"/>
            </a:xfrm>
          </p:grpSpPr>
          <p:cxnSp>
            <p:nvCxnSpPr>
              <p:cNvPr id="59" name="Straight Connector 58"/>
              <p:cNvCxnSpPr>
                <a:stCxn id="66" idx="6"/>
              </p:cNvCxnSpPr>
              <p:nvPr/>
            </p:nvCxnSpPr>
            <p:spPr>
              <a:xfrm>
                <a:off x="7305322" y="2785320"/>
                <a:ext cx="349037" cy="130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0" name="Group 44"/>
              <p:cNvGrpSpPr/>
              <p:nvPr/>
            </p:nvGrpSpPr>
            <p:grpSpPr>
              <a:xfrm>
                <a:off x="5037225" y="2439424"/>
                <a:ext cx="2268097" cy="646331"/>
                <a:chOff x="321692" y="2339145"/>
                <a:chExt cx="2268097" cy="646331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321692" y="2339145"/>
                  <a:ext cx="5191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762000" y="2662311"/>
                  <a:ext cx="329671" cy="386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1524000" y="2662311"/>
                  <a:ext cx="376998" cy="870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al 64"/>
                <p:cNvSpPr/>
                <p:nvPr/>
              </p:nvSpPr>
              <p:spPr>
                <a:xfrm>
                  <a:off x="1022853" y="2380275"/>
                  <a:ext cx="692480" cy="595989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ip</a:t>
                  </a:r>
                  <a:endParaRPr lang="en-US" sz="2400" dirty="0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897309" y="2387046"/>
                  <a:ext cx="692480" cy="595989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ip</a:t>
                  </a:r>
                  <a:endParaRPr lang="en-US" sz="2400" dirty="0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7543800" y="2528211"/>
                <a:ext cx="692480" cy="595989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</p:grpSp>
        <p:sp>
          <p:nvSpPr>
            <p:cNvPr id="58" name="Right Arrow 57"/>
            <p:cNvSpPr/>
            <p:nvPr/>
          </p:nvSpPr>
          <p:spPr>
            <a:xfrm>
              <a:off x="4637354" y="1651067"/>
              <a:ext cx="518973" cy="27015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Oval Callout 66"/>
          <p:cNvSpPr/>
          <p:nvPr/>
        </p:nvSpPr>
        <p:spPr>
          <a:xfrm>
            <a:off x="655704" y="3960302"/>
            <a:ext cx="1714399" cy="445449"/>
          </a:xfrm>
          <a:prstGeom prst="wedgeEllipseCallout">
            <a:avLst>
              <a:gd name="adj1" fmla="val -141"/>
              <a:gd name="adj2" fmla="val 8200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</a:t>
            </a:r>
            <a:endParaRPr lang="en-US" sz="2800" dirty="0"/>
          </a:p>
        </p:txBody>
      </p:sp>
      <p:sp>
        <p:nvSpPr>
          <p:cNvPr id="68" name="Rectangle 67"/>
          <p:cNvSpPr/>
          <p:nvPr/>
        </p:nvSpPr>
        <p:spPr>
          <a:xfrm>
            <a:off x="2667000" y="5486400"/>
            <a:ext cx="2590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 হওয়ার কৌশল কী?</a:t>
            </a:r>
            <a:endParaRPr lang="en-US" sz="24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381812" y="421476"/>
            <a:ext cx="5028389" cy="707886"/>
            <a:chOff x="1426282" y="134377"/>
            <a:chExt cx="5321572" cy="707886"/>
          </a:xfrm>
        </p:grpSpPr>
        <p:sp>
          <p:nvSpPr>
            <p:cNvPr id="70" name="TextBox 69"/>
            <p:cNvSpPr txBox="1"/>
            <p:nvPr/>
          </p:nvSpPr>
          <p:spPr>
            <a:xfrm>
              <a:off x="5797543" y="134377"/>
              <a:ext cx="9503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কী?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4" t="-1920" r="19901" b="88999"/>
            <a:stretch/>
          </p:blipFill>
          <p:spPr>
            <a:xfrm>
              <a:off x="1426282" y="180527"/>
              <a:ext cx="4572000" cy="533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  <p:bldP spid="55" grpId="0" animBg="1"/>
      <p:bldP spid="55" grpId="1" animBg="1"/>
      <p:bldP spid="67" grpId="0" animBg="1"/>
      <p:bldP spid="67" grpId="1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43"/>
          <p:cNvGrpSpPr/>
          <p:nvPr/>
        </p:nvGrpSpPr>
        <p:grpSpPr>
          <a:xfrm>
            <a:off x="2362200" y="1828800"/>
            <a:ext cx="1143000" cy="609600"/>
            <a:chOff x="2133600" y="2362200"/>
            <a:chExt cx="1454727" cy="838200"/>
          </a:xfrm>
        </p:grpSpPr>
        <p:sp>
          <p:nvSpPr>
            <p:cNvPr id="31" name="Rectangle 30"/>
            <p:cNvSpPr/>
            <p:nvPr/>
          </p:nvSpPr>
          <p:spPr>
            <a:xfrm>
              <a:off x="2133600" y="2676525"/>
              <a:ext cx="1454727" cy="22860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43200" y="2362200"/>
              <a:ext cx="838200" cy="838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200" dirty="0"/>
            </a:p>
          </p:txBody>
        </p:sp>
      </p:grpSp>
      <p:grpSp>
        <p:nvGrpSpPr>
          <p:cNvPr id="2" name="Group 53"/>
          <p:cNvGrpSpPr/>
          <p:nvPr/>
        </p:nvGrpSpPr>
        <p:grpSpPr>
          <a:xfrm>
            <a:off x="609600" y="3886200"/>
            <a:ext cx="4343400" cy="748146"/>
            <a:chOff x="762000" y="2362200"/>
            <a:chExt cx="4419600" cy="900546"/>
          </a:xfrm>
        </p:grpSpPr>
        <p:grpSp>
          <p:nvGrpSpPr>
            <p:cNvPr id="3" name="Group 24"/>
            <p:cNvGrpSpPr/>
            <p:nvPr/>
          </p:nvGrpSpPr>
          <p:grpSpPr>
            <a:xfrm>
              <a:off x="1981200" y="2438400"/>
              <a:ext cx="1676400" cy="762000"/>
              <a:chOff x="2133600" y="2362200"/>
              <a:chExt cx="2133600" cy="838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  <p:sp>
          <p:nvSpPr>
            <p:cNvPr id="4" name="Flowchart: Punched Tape 3"/>
            <p:cNvSpPr/>
            <p:nvPr/>
          </p:nvSpPr>
          <p:spPr>
            <a:xfrm>
              <a:off x="762000" y="2362200"/>
              <a:ext cx="1257300" cy="90054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1200" dirty="0"/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3505200" y="2438400"/>
              <a:ext cx="1676400" cy="762000"/>
              <a:chOff x="2133600" y="2362200"/>
              <a:chExt cx="2133600" cy="838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</p:grpSp>
      <p:grpSp>
        <p:nvGrpSpPr>
          <p:cNvPr id="10" name="Group 43"/>
          <p:cNvGrpSpPr/>
          <p:nvPr/>
        </p:nvGrpSpPr>
        <p:grpSpPr>
          <a:xfrm>
            <a:off x="2362200" y="1828800"/>
            <a:ext cx="1143000" cy="609600"/>
            <a:chOff x="2133600" y="2362200"/>
            <a:chExt cx="1454727" cy="838200"/>
          </a:xfrm>
        </p:grpSpPr>
        <p:sp>
          <p:nvSpPr>
            <p:cNvPr id="11" name="Rectangle 10"/>
            <p:cNvSpPr/>
            <p:nvPr/>
          </p:nvSpPr>
          <p:spPr>
            <a:xfrm>
              <a:off x="2133600" y="2676526"/>
              <a:ext cx="1454727" cy="209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43200" y="2362200"/>
              <a:ext cx="838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200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1295400" y="980420"/>
            <a:ext cx="5038116" cy="245753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762000"/>
            <a:ext cx="3886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0601" y="914399"/>
            <a:ext cx="1998906" cy="12947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42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ame 3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23999" y="4800600"/>
            <a:ext cx="325683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অ্যাডিনোসিন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ডাইফসফেট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42900" y="5317478"/>
            <a:ext cx="495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অ্যাডিনোসিন ট্রাইফসফেট 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ATP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62200" y="381000"/>
            <a:ext cx="6248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তৈরির এই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ফটোফসফোরাইলেশন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4343400" y="2133600"/>
            <a:ext cx="3505200" cy="685800"/>
          </a:xfrm>
          <a:prstGeom prst="wedgeRoundRectCallout">
            <a:avLst>
              <a:gd name="adj1" fmla="val -34318"/>
              <a:gd name="adj2" fmla="val 2467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এই ফসফেট বন্ধনীতে প্রায় ৭৩০০ ক্যালরি সৌরশক্তি আবদ্ধ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53"/>
          <p:cNvGrpSpPr/>
          <p:nvPr/>
        </p:nvGrpSpPr>
        <p:grpSpPr>
          <a:xfrm>
            <a:off x="2819400" y="2971800"/>
            <a:ext cx="4343400" cy="748146"/>
            <a:chOff x="762000" y="2362200"/>
            <a:chExt cx="4419600" cy="900546"/>
          </a:xfrm>
        </p:grpSpPr>
        <p:grpSp>
          <p:nvGrpSpPr>
            <p:cNvPr id="26" name="Group 24"/>
            <p:cNvGrpSpPr/>
            <p:nvPr/>
          </p:nvGrpSpPr>
          <p:grpSpPr>
            <a:xfrm>
              <a:off x="1981200" y="2438400"/>
              <a:ext cx="1676400" cy="762000"/>
              <a:chOff x="2133600" y="2362200"/>
              <a:chExt cx="2133600" cy="8382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  <p:sp>
          <p:nvSpPr>
            <p:cNvPr id="27" name="Flowchart: Punched Tape 26"/>
            <p:cNvSpPr/>
            <p:nvPr/>
          </p:nvSpPr>
          <p:spPr>
            <a:xfrm>
              <a:off x="762000" y="2362200"/>
              <a:ext cx="1257300" cy="90054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1200" dirty="0"/>
            </a:p>
          </p:txBody>
        </p:sp>
        <p:grpSp>
          <p:nvGrpSpPr>
            <p:cNvPr id="28" name="Group 25"/>
            <p:cNvGrpSpPr/>
            <p:nvPr/>
          </p:nvGrpSpPr>
          <p:grpSpPr>
            <a:xfrm>
              <a:off x="3505200" y="2438400"/>
              <a:ext cx="1676400" cy="762000"/>
              <a:chOff x="2133600" y="2362200"/>
              <a:chExt cx="2133600" cy="838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</p:grpSp>
      <p:grpSp>
        <p:nvGrpSpPr>
          <p:cNvPr id="37" name="Group 43"/>
          <p:cNvGrpSpPr/>
          <p:nvPr/>
        </p:nvGrpSpPr>
        <p:grpSpPr>
          <a:xfrm>
            <a:off x="4572000" y="914400"/>
            <a:ext cx="1143000" cy="609600"/>
            <a:chOff x="2133600" y="2362200"/>
            <a:chExt cx="1454727" cy="838200"/>
          </a:xfrm>
        </p:grpSpPr>
        <p:sp>
          <p:nvSpPr>
            <p:cNvPr id="38" name="Rectangle 37"/>
            <p:cNvSpPr/>
            <p:nvPr/>
          </p:nvSpPr>
          <p:spPr>
            <a:xfrm>
              <a:off x="2133600" y="2676526"/>
              <a:ext cx="1454727" cy="209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743200" y="2362200"/>
              <a:ext cx="838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200" dirty="0"/>
            </a:p>
          </p:txBody>
        </p:sp>
      </p:grpSp>
      <p:grpSp>
        <p:nvGrpSpPr>
          <p:cNvPr id="55" name="Group 53"/>
          <p:cNvGrpSpPr/>
          <p:nvPr/>
        </p:nvGrpSpPr>
        <p:grpSpPr>
          <a:xfrm>
            <a:off x="3657600" y="5652654"/>
            <a:ext cx="4343400" cy="748146"/>
            <a:chOff x="762000" y="2362200"/>
            <a:chExt cx="4419600" cy="900546"/>
          </a:xfrm>
        </p:grpSpPr>
        <p:grpSp>
          <p:nvGrpSpPr>
            <p:cNvPr id="56" name="Group 24"/>
            <p:cNvGrpSpPr/>
            <p:nvPr/>
          </p:nvGrpSpPr>
          <p:grpSpPr>
            <a:xfrm>
              <a:off x="1981200" y="2438400"/>
              <a:ext cx="1676400" cy="762000"/>
              <a:chOff x="2133600" y="2362200"/>
              <a:chExt cx="2133600" cy="8382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  <p:sp>
          <p:nvSpPr>
            <p:cNvPr id="57" name="Flowchart: Punched Tape 56"/>
            <p:cNvSpPr/>
            <p:nvPr/>
          </p:nvSpPr>
          <p:spPr>
            <a:xfrm>
              <a:off x="762000" y="2362200"/>
              <a:ext cx="1257300" cy="90054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1200" dirty="0"/>
            </a:p>
          </p:txBody>
        </p:sp>
        <p:grpSp>
          <p:nvGrpSpPr>
            <p:cNvPr id="58" name="Group 25"/>
            <p:cNvGrpSpPr/>
            <p:nvPr/>
          </p:nvGrpSpPr>
          <p:grpSpPr>
            <a:xfrm>
              <a:off x="3505200" y="2438400"/>
              <a:ext cx="1676400" cy="762000"/>
              <a:chOff x="2133600" y="2362200"/>
              <a:chExt cx="2133600" cy="8382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</p:grpSp>
      <p:grpSp>
        <p:nvGrpSpPr>
          <p:cNvPr id="63" name="Group 43"/>
          <p:cNvGrpSpPr/>
          <p:nvPr/>
        </p:nvGrpSpPr>
        <p:grpSpPr>
          <a:xfrm>
            <a:off x="7315200" y="2909454"/>
            <a:ext cx="1143000" cy="609600"/>
            <a:chOff x="2133600" y="2362200"/>
            <a:chExt cx="1454727" cy="838200"/>
          </a:xfrm>
        </p:grpSpPr>
        <p:sp>
          <p:nvSpPr>
            <p:cNvPr id="64" name="Rectangle 63"/>
            <p:cNvSpPr/>
            <p:nvPr/>
          </p:nvSpPr>
          <p:spPr>
            <a:xfrm>
              <a:off x="2133600" y="2676526"/>
              <a:ext cx="1454727" cy="209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750127" y="2362200"/>
              <a:ext cx="838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200" dirty="0"/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1371600" y="914400"/>
            <a:ext cx="6705600" cy="1905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143001" y="1066799"/>
            <a:ext cx="5764736" cy="563880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295401" y="1219199"/>
            <a:ext cx="2190033" cy="563880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34824" y="1159623"/>
            <a:ext cx="233362" cy="326780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0532 C 0.1066 0.00602 0.11389 0.00625 0.12083 0.0074 C 0.12778 0.00879 0.1349 0.01457 0.14219 0.01619 C 0.15417 0.02521 0.16736 0.02799 0.17969 0.03446 C 0.18542 0.04556 0.19219 0.05597 0.19983 0.06129 C 0.2033 0.07216 0.2125 0.08927 0.21858 0.09297 C 0.22101 0.09991 0.22413 0.10639 0.22656 0.11356 C 0.22951 0.12327 0.23073 0.13206 0.2342 0.1427 C 0.23611 0.14848 0.23594 0.1568 0.23767 0.16328 C 0.23924 0.16998 0.24115 0.17739 0.24306 0.18363 C 0.24444 0.19126 0.24566 0.19681 0.24757 0.20375 C 0.24965 0.21254 0.25052 0.22364 0.25191 0.23289 C 0.25243 0.24214 0.2526 0.25116 0.25295 0.26041 C 0.25313 0.26272 0.25417 0.26457 0.25434 0.26712 C 0.25469 0.27937 0.25451 0.2914 0.25521 0.30319 C 0.25556 0.30597 0.25781 0.31013 0.25781 0.31083 " pathEditMode="relative" rAng="0" ptsTypes="fffffffffffffff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5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023 0.00174 0.00069 0.0026 0.00185 C 0.00347 0.00394 0.00434 0.01134 0.00521 0.01343 C 0.00694 0.02616 0.00885 0.0294 0.01007 0.03819 C 0.01094 0.05324 0.01181 0.0669 0.01285 0.07454 C 0.01319 0.08912 0.01458 0.11204 0.01545 0.11667 C 0.01545 0.12616 0.0158 0.13495 0.01632 0.14444 C 0.01684 0.15741 0.01684 0.16921 0.01719 0.1838 C 0.01771 0.1912 0.01771 0.20255 0.01806 0.21134 C 0.01806 0.22014 0.01806 0.23102 0.01858 0.23958 C 0.01892 0.24931 0.01892 0.25694 0.01944 0.26597 C 0.01944 0.27778 0.01944 0.29282 0.01979 0.30486 C 0.01979 0.31736 0.01979 0.32963 0.01979 0.34259 C 0.01979 0.34537 0.01979 0.34745 0.01979 0.35139 C 0.01979 0.36806 0.01979 0.38333 0.01979 0.39954 C 0.02031 0.40324 0.02083 0.4088 0.02083 0.41065 " pathEditMode="relative" rAng="0" ptsTypes="AAAAAAAAAAAAAAAA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2053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0532 C 0.1066 0.00602 0.11389 0.00625 0.12083 0.0074 C 0.12778 0.00879 0.1349 0.01457 0.14219 0.01619 C 0.15417 0.02521 0.16736 0.02799 0.17969 0.03446 C 0.18542 0.04556 0.19219 0.05597 0.19983 0.06129 C 0.2033 0.07216 0.2125 0.08927 0.21858 0.09297 C 0.22101 0.09991 0.22413 0.10639 0.22656 0.11356 C 0.22951 0.12327 0.23073 0.13206 0.2342 0.1427 C 0.23611 0.14848 0.23594 0.1568 0.23767 0.16328 C 0.23924 0.16998 0.24115 0.17739 0.24306 0.18363 C 0.24444 0.19126 0.24566 0.19681 0.24757 0.20375 C 0.24965 0.21254 0.25052 0.22364 0.25191 0.23289 C 0.25243 0.24214 0.2526 0.25116 0.25295 0.26041 C 0.25313 0.26272 0.25417 0.26457 0.25434 0.26712 C 0.25469 0.27937 0.25451 0.2914 0.25521 0.30319 C 0.25556 0.30597 0.25781 0.31013 0.25781 0.31083 " pathEditMode="relative" rAng="0" ptsTypes="fffffffffffffffA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5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5680</TotalTime>
  <Words>639</Words>
  <Application>Microsoft Office PowerPoint</Application>
  <PresentationFormat>On-screen Show (4:3)</PresentationFormat>
  <Paragraphs>166</Paragraphs>
  <Slides>20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cp</cp:lastModifiedBy>
  <cp:revision>1075</cp:revision>
  <dcterms:created xsi:type="dcterms:W3CDTF">2006-08-16T00:00:00Z</dcterms:created>
  <dcterms:modified xsi:type="dcterms:W3CDTF">2019-10-11T18:46:03Z</dcterms:modified>
</cp:coreProperties>
</file>