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64" r:id="rId5"/>
    <p:sldId id="259" r:id="rId6"/>
    <p:sldId id="260" r:id="rId7"/>
    <p:sldId id="261" r:id="rId8"/>
    <p:sldId id="262" r:id="rId9"/>
    <p:sldId id="263" r:id="rId10"/>
    <p:sldId id="270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0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0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94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8517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62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61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80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7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7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2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1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1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7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6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9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7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59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0" y="304801"/>
            <a:ext cx="5638800" cy="6077127"/>
            <a:chOff x="-601579" y="-716756"/>
            <a:chExt cx="8903368" cy="71216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1579" y="840273"/>
              <a:ext cx="8903368" cy="5564605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925053" y="-716756"/>
              <a:ext cx="4323347" cy="1406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10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853248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শ্রেণি</a:t>
            </a:r>
            <a:r>
              <a:rPr lang="en-US" dirty="0" smtClean="0">
                <a:solidFill>
                  <a:srgbClr val="00B0F0"/>
                </a:solidFill>
              </a:rPr>
              <a:t>- </a:t>
            </a:r>
            <a:r>
              <a:rPr lang="en-US" dirty="0" err="1" smtClean="0">
                <a:solidFill>
                  <a:srgbClr val="00B0F0"/>
                </a:solidFill>
              </a:rPr>
              <a:t>নবম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err="1" smtClean="0">
                <a:solidFill>
                  <a:srgbClr val="00B0F0"/>
                </a:solidFill>
              </a:rPr>
              <a:t>বিষয়</a:t>
            </a:r>
            <a:r>
              <a:rPr lang="en-US" dirty="0" smtClean="0">
                <a:solidFill>
                  <a:srgbClr val="00B0F0"/>
                </a:solidFill>
              </a:rPr>
              <a:t> –</a:t>
            </a:r>
            <a:r>
              <a:rPr lang="en-US" dirty="0" err="1" smtClean="0">
                <a:solidFill>
                  <a:srgbClr val="00B0F0"/>
                </a:solidFill>
              </a:rPr>
              <a:t>গণিত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err="1" smtClean="0">
                <a:solidFill>
                  <a:srgbClr val="00B0F0"/>
                </a:solidFill>
              </a:rPr>
              <a:t>অধ্যায়-সসীমধারা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8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38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124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  <a:cs typeface="NikoshBAN" panose="02000000000000000000" pitchFamily="2" charset="0"/>
              </a:rPr>
              <a:t>-</a:t>
            </a:r>
            <a:r>
              <a:rPr lang="en-US" sz="4000" dirty="0" smtClean="0">
                <a:latin typeface="+mj-lt"/>
                <a:cs typeface="NikoshBAN" panose="02000000000000000000" pitchFamily="2" charset="0"/>
              </a:rPr>
              <a:t>10-16-22-</a:t>
            </a:r>
            <a:r>
              <a:rPr lang="en-US" sz="4800" dirty="0" smtClean="0">
                <a:latin typeface="+mj-lt"/>
                <a:cs typeface="NikoshBAN" panose="02000000000000000000" pitchFamily="2" charset="0"/>
              </a:rPr>
              <a:t>…</a:t>
            </a:r>
            <a:r>
              <a:rPr lang="bn-BD" sz="4800" dirty="0" smtClean="0">
                <a:latin typeface="+mj-lt"/>
                <a:cs typeface="NikoshBAN" panose="02000000000000000000" pitchFamily="2" charset="0"/>
              </a:rPr>
              <a:t>ধারাটির কত তম পদ </a:t>
            </a:r>
            <a:r>
              <a:rPr lang="en-US" sz="4800" dirty="0" smtClean="0">
                <a:latin typeface="+mj-lt"/>
                <a:cs typeface="NikoshBAN" panose="02000000000000000000" pitchFamily="2" charset="0"/>
              </a:rPr>
              <a:t>-52</a:t>
            </a:r>
            <a:r>
              <a:rPr lang="bn-BD" sz="4800" dirty="0" smtClean="0">
                <a:latin typeface="+mj-lt"/>
                <a:cs typeface="NikoshBAN" panose="02000000000000000000" pitchFamily="2" charset="0"/>
              </a:rPr>
              <a:t>?</a:t>
            </a:r>
            <a:endParaRPr lang="en-US" sz="4800" dirty="0"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505200" y="1761530"/>
            <a:ext cx="1143000" cy="12102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620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895600"/>
            <a:ext cx="838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সমান্তর ধারা কি ?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ধারা ও অনুক্রমের মধ্যে পার্থক্য কি ?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+mj-lt"/>
                <a:cs typeface="NikoshBAN" panose="02000000000000000000" pitchFamily="2" charset="0"/>
              </a:rPr>
              <a:t>6+9+12+…..</a:t>
            </a:r>
            <a:r>
              <a:rPr lang="bn-BD" sz="4400" dirty="0" smtClean="0">
                <a:latin typeface="+mj-lt"/>
                <a:cs typeface="NikoshBAN" panose="02000000000000000000" pitchFamily="2" charset="0"/>
              </a:rPr>
              <a:t>ধারাটির নবম পদ কত ?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4400" dirty="0"/>
          </a:p>
        </p:txBody>
      </p:sp>
      <p:sp>
        <p:nvSpPr>
          <p:cNvPr id="5" name="Down Arrow 4"/>
          <p:cNvSpPr/>
          <p:nvPr/>
        </p:nvSpPr>
        <p:spPr>
          <a:xfrm>
            <a:off x="3581400" y="1676400"/>
            <a:ext cx="9906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0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0405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400" dirty="0" smtClean="0"/>
              <a:t>35+30+25+……..-35=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?</a:t>
            </a:r>
            <a:endParaRPr lang="en-US" sz="4400" dirty="0"/>
          </a:p>
        </p:txBody>
      </p:sp>
      <p:sp>
        <p:nvSpPr>
          <p:cNvPr id="4" name="Down Arrow 3"/>
          <p:cNvSpPr/>
          <p:nvPr/>
        </p:nvSpPr>
        <p:spPr>
          <a:xfrm>
            <a:off x="3657600" y="1676400"/>
            <a:ext cx="914400" cy="1299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8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8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533400" y="2209800"/>
            <a:ext cx="4495800" cy="4191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সেলিম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সহকারী শিক্ষক(গণিত)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দীঘা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গফরগাও,মোমেনশাহী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685800"/>
            <a:ext cx="19812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1280160" cy="1553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2895600"/>
            <a:ext cx="3505200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শ্রেণিঃ</a:t>
            </a:r>
            <a:r>
              <a:rPr lang="en-US" dirty="0" smtClean="0"/>
              <a:t> </a:t>
            </a:r>
            <a:r>
              <a:rPr lang="en-US" dirty="0" err="1" smtClean="0"/>
              <a:t>নবম</a:t>
            </a:r>
            <a:endParaRPr lang="en-US" dirty="0" smtClean="0"/>
          </a:p>
          <a:p>
            <a:r>
              <a:rPr lang="en-US" dirty="0" err="1" smtClean="0"/>
              <a:t>বিষয়ঃ</a:t>
            </a:r>
            <a:r>
              <a:rPr lang="en-US" dirty="0" smtClean="0"/>
              <a:t> </a:t>
            </a:r>
            <a:r>
              <a:rPr lang="en-US" dirty="0" err="1" smtClean="0"/>
              <a:t>গণিত</a:t>
            </a:r>
            <a:endParaRPr lang="en-US" dirty="0" smtClean="0"/>
          </a:p>
          <a:p>
            <a:r>
              <a:rPr lang="en-US" dirty="0" err="1" smtClean="0"/>
              <a:t>সাধারন</a:t>
            </a:r>
            <a:r>
              <a:rPr lang="en-US" dirty="0" smtClean="0"/>
              <a:t> </a:t>
            </a:r>
            <a:r>
              <a:rPr lang="en-US" dirty="0" err="1" smtClean="0"/>
              <a:t>পাঠঃসমান্তর</a:t>
            </a:r>
            <a:r>
              <a:rPr lang="en-US" dirty="0" smtClean="0"/>
              <a:t> </a:t>
            </a:r>
            <a:r>
              <a:rPr lang="en-US" dirty="0" err="1" smtClean="0"/>
              <a:t>ধারা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সময়ঃ</a:t>
            </a:r>
            <a:r>
              <a:rPr lang="en-US" dirty="0" smtClean="0"/>
              <a:t> ৫০ </a:t>
            </a:r>
            <a:r>
              <a:rPr lang="en-US" dirty="0" err="1" smtClean="0"/>
              <a:t>মিঃ</a:t>
            </a:r>
            <a:endParaRPr lang="en-US" dirty="0" smtClean="0"/>
          </a:p>
          <a:p>
            <a:r>
              <a:rPr lang="en-US" dirty="0" err="1" smtClean="0"/>
              <a:t>তারিখঃ</a:t>
            </a:r>
            <a:r>
              <a:rPr lang="en-US" dirty="0" smtClean="0"/>
              <a:t> ১৪/৪/২০১৯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8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6" t="11798" r="16674" b="3972"/>
          <a:stretch/>
        </p:blipFill>
        <p:spPr>
          <a:xfrm>
            <a:off x="755809" y="1235825"/>
            <a:ext cx="691991" cy="714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295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3609" y="1290296"/>
            <a:ext cx="2139791" cy="761088"/>
            <a:chOff x="2203609" y="1290296"/>
            <a:chExt cx="2139791" cy="7610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6" t="11798" r="16674" b="3972"/>
            <a:stretch/>
          </p:blipFill>
          <p:spPr>
            <a:xfrm>
              <a:off x="2203609" y="1295400"/>
              <a:ext cx="691991" cy="71430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6" t="11798" r="16674" b="3972"/>
            <a:stretch/>
          </p:blipFill>
          <p:spPr>
            <a:xfrm>
              <a:off x="2965609" y="1290296"/>
              <a:ext cx="691991" cy="7143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6" t="11798" r="16674" b="3972"/>
            <a:stretch/>
          </p:blipFill>
          <p:spPr>
            <a:xfrm>
              <a:off x="3651409" y="1337076"/>
              <a:ext cx="691991" cy="71430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237105" y="1337076"/>
            <a:ext cx="3608286" cy="760265"/>
            <a:chOff x="5237105" y="1337076"/>
            <a:chExt cx="3608286" cy="7602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6" t="11798" r="16674" b="3972"/>
            <a:stretch/>
          </p:blipFill>
          <p:spPr>
            <a:xfrm>
              <a:off x="5237105" y="1337076"/>
              <a:ext cx="691991" cy="71430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6" t="11798" r="16674" b="3972"/>
            <a:stretch/>
          </p:blipFill>
          <p:spPr>
            <a:xfrm>
              <a:off x="6752793" y="1383033"/>
              <a:ext cx="691991" cy="71430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6" t="11798" r="16674" b="3972"/>
            <a:stretch/>
          </p:blipFill>
          <p:spPr>
            <a:xfrm>
              <a:off x="7461409" y="1371600"/>
              <a:ext cx="691991" cy="71430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6" t="11798" r="16674" b="3972"/>
            <a:stretch/>
          </p:blipFill>
          <p:spPr>
            <a:xfrm>
              <a:off x="5991810" y="1337076"/>
              <a:ext cx="691991" cy="7143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6" t="11798" r="16674" b="3972"/>
            <a:stretch/>
          </p:blipFill>
          <p:spPr>
            <a:xfrm>
              <a:off x="8153400" y="1371600"/>
              <a:ext cx="691991" cy="71430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495800" y="1447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+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95744"/>
            <a:ext cx="762000" cy="8337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76400" y="3657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2151200" y="3588920"/>
            <a:ext cx="2286000" cy="909917"/>
            <a:chOff x="2209800" y="3581400"/>
            <a:chExt cx="2286000" cy="90991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3657600"/>
              <a:ext cx="762000" cy="83371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3581400"/>
              <a:ext cx="762000" cy="83371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3581400"/>
              <a:ext cx="762000" cy="83371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876800" y="3662083"/>
            <a:ext cx="3810000" cy="1057834"/>
            <a:chOff x="4876800" y="3662083"/>
            <a:chExt cx="3810000" cy="105783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3810000"/>
              <a:ext cx="762000" cy="83371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3886200"/>
              <a:ext cx="762000" cy="83371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3810000"/>
              <a:ext cx="762000" cy="8337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3865096"/>
              <a:ext cx="762000" cy="8337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800" y="3662083"/>
              <a:ext cx="762000" cy="833717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4475300" y="3834825"/>
            <a:ext cx="47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090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8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127738"/>
            <a:ext cx="6019800" cy="14465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5000"/>
                  <a:lumOff val="85000"/>
                </a:schemeClr>
              </a:gs>
              <a:gs pos="35000">
                <a:schemeClr val="accent1">
                  <a:lumMod val="45000"/>
                  <a:lumOff val="5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8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সমান্তধারা</a:t>
            </a:r>
            <a:endParaRPr lang="en-US" sz="8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Wave 1"/>
          <p:cNvSpPr/>
          <p:nvPr/>
        </p:nvSpPr>
        <p:spPr>
          <a:xfrm>
            <a:off x="1905000" y="2127738"/>
            <a:ext cx="5219700" cy="1452412"/>
          </a:xfrm>
          <a:prstGeom prst="wave">
            <a:avLst/>
          </a:prstGeom>
          <a:noFill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7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n-BD" sz="4300" dirty="0"/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charset="0"/>
              <a:buChar char="•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অনুক্রম ও ধারা 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charset="0"/>
              <a:buChar char="•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 ধারা কী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</a:p>
          <a:p>
            <a:pPr>
              <a:buFont typeface="Arial" charset="0"/>
              <a:buChar char="•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 ধারার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তম পদের সূত্র লিখতে পারবে</a:t>
            </a:r>
          </a:p>
          <a:p>
            <a:pPr>
              <a:buFont typeface="Arial" charset="0"/>
              <a:buChar char="•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 ধারার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n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পদের সমষ্টির সূত্র লিখতে পারবে</a:t>
            </a:r>
          </a:p>
          <a:p>
            <a:pPr>
              <a:buFont typeface="Arial" charset="0"/>
              <a:buChar char="•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 প্রয়োগ করে গাণিতিক সমস্যা সমাধান করতে পারবে</a:t>
            </a:r>
          </a:p>
          <a:p>
            <a:pPr>
              <a:buFont typeface="Arial" charset="0"/>
              <a:buChar char="•"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96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561975"/>
            <a:ext cx="733425" cy="73342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28800" y="459883"/>
            <a:ext cx="6211360" cy="774557"/>
            <a:chOff x="1828800" y="459883"/>
            <a:chExt cx="6211360" cy="774557"/>
          </a:xfrm>
        </p:grpSpPr>
        <p:grpSp>
          <p:nvGrpSpPr>
            <p:cNvPr id="2" name="Group 1"/>
            <p:cNvGrpSpPr/>
            <p:nvPr/>
          </p:nvGrpSpPr>
          <p:grpSpPr>
            <a:xfrm>
              <a:off x="1828800" y="485775"/>
              <a:ext cx="2057400" cy="743123"/>
              <a:chOff x="1828800" y="485775"/>
              <a:chExt cx="2057400" cy="74312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800" y="485775"/>
                <a:ext cx="733425" cy="733425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8400" y="495473"/>
                <a:ext cx="733425" cy="73342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2775" y="495473"/>
                <a:ext cx="733425" cy="733425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737" y="459884"/>
              <a:ext cx="733425" cy="7334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217" y="459884"/>
              <a:ext cx="733425" cy="733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595" y="459883"/>
              <a:ext cx="733425" cy="7334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9887" y="501015"/>
              <a:ext cx="733425" cy="7334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6735" y="483437"/>
              <a:ext cx="733425" cy="733425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1" y="3429000"/>
            <a:ext cx="733425" cy="7334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12879" y="3415057"/>
            <a:ext cx="1992371" cy="738102"/>
            <a:chOff x="1912879" y="3415057"/>
            <a:chExt cx="1992371" cy="73810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2879" y="3419734"/>
              <a:ext cx="733425" cy="73342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577" y="3419734"/>
              <a:ext cx="733425" cy="73342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1825" y="3415057"/>
              <a:ext cx="733425" cy="73342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600575" y="3429000"/>
            <a:ext cx="3151040" cy="737935"/>
            <a:chOff x="4600575" y="3429000"/>
            <a:chExt cx="3151040" cy="73793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575" y="3429000"/>
              <a:ext cx="733425" cy="7334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746" y="3429000"/>
              <a:ext cx="733425" cy="73342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162" y="3429000"/>
              <a:ext cx="733425" cy="733425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173" y="3433510"/>
              <a:ext cx="733425" cy="73342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190" y="3429000"/>
              <a:ext cx="733425" cy="73342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445504" y="533400"/>
            <a:ext cx="535696" cy="3618131"/>
            <a:chOff x="1445504" y="533400"/>
            <a:chExt cx="535696" cy="3618131"/>
          </a:xfrm>
        </p:grpSpPr>
        <p:sp>
          <p:nvSpPr>
            <p:cNvPr id="24" name="TextBox 23"/>
            <p:cNvSpPr txBox="1"/>
            <p:nvPr/>
          </p:nvSpPr>
          <p:spPr>
            <a:xfrm>
              <a:off x="1447800" y="533400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,</a:t>
              </a:r>
              <a:endParaRPr lang="en-US" sz="36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445504" y="3505200"/>
              <a:ext cx="535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61708" y="457200"/>
            <a:ext cx="610292" cy="3694331"/>
            <a:chOff x="3961708" y="457200"/>
            <a:chExt cx="610292" cy="3694331"/>
          </a:xfrm>
        </p:grpSpPr>
        <p:sp>
          <p:nvSpPr>
            <p:cNvPr id="22" name="TextBox 21"/>
            <p:cNvSpPr txBox="1"/>
            <p:nvPr/>
          </p:nvSpPr>
          <p:spPr>
            <a:xfrm>
              <a:off x="3961708" y="457200"/>
              <a:ext cx="610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,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962400" y="3505200"/>
              <a:ext cx="455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83637" y="1179731"/>
            <a:ext cx="6495682" cy="2439353"/>
            <a:chOff x="1583637" y="1179731"/>
            <a:chExt cx="6495682" cy="2439353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1583637" y="1234440"/>
              <a:ext cx="0" cy="227076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4123631" y="1179731"/>
              <a:ext cx="16107" cy="221186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>
              <a:off x="8001000" y="1234440"/>
              <a:ext cx="78319" cy="23846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772400" y="677644"/>
            <a:ext cx="571500" cy="3470838"/>
            <a:chOff x="7772400" y="677644"/>
            <a:chExt cx="571500" cy="3470838"/>
          </a:xfrm>
        </p:grpSpPr>
        <p:sp>
          <p:nvSpPr>
            <p:cNvPr id="89" name="Oval 88"/>
            <p:cNvSpPr/>
            <p:nvPr/>
          </p:nvSpPr>
          <p:spPr>
            <a:xfrm>
              <a:off x="8001000" y="677644"/>
              <a:ext cx="342900" cy="55679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772400" y="3619083"/>
              <a:ext cx="343960" cy="52939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4376217" y="1905000"/>
            <a:ext cx="2343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অনুক্রম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418127" y="4800600"/>
            <a:ext cx="177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ধারা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372465" y="591746"/>
            <a:ext cx="7390535" cy="3599254"/>
            <a:chOff x="1372465" y="591746"/>
            <a:chExt cx="7390535" cy="3599254"/>
          </a:xfrm>
        </p:grpSpPr>
        <p:sp>
          <p:nvSpPr>
            <p:cNvPr id="73" name="TextBox 72"/>
            <p:cNvSpPr txBox="1"/>
            <p:nvPr/>
          </p:nvSpPr>
          <p:spPr>
            <a:xfrm>
              <a:off x="7765038" y="3544669"/>
              <a:ext cx="9979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1372465" y="677644"/>
              <a:ext cx="450358" cy="5415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 flipH="1" flipV="1">
              <a:off x="1428835" y="3619083"/>
              <a:ext cx="399963" cy="5340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905250" y="591746"/>
              <a:ext cx="470967" cy="55125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962400" y="3619083"/>
              <a:ext cx="455727" cy="529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7944380" y="677644"/>
              <a:ext cx="399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,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172450" y="826596"/>
            <a:ext cx="1123950" cy="3161820"/>
            <a:chOff x="8172450" y="826596"/>
            <a:chExt cx="1123950" cy="3161820"/>
          </a:xfrm>
        </p:grpSpPr>
        <p:sp>
          <p:nvSpPr>
            <p:cNvPr id="15" name="TextBox 14"/>
            <p:cNvSpPr txBox="1"/>
            <p:nvPr/>
          </p:nvSpPr>
          <p:spPr>
            <a:xfrm>
              <a:off x="8172450" y="3619084"/>
              <a:ext cx="666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…….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43900" y="826596"/>
              <a:ext cx="9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……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234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6734" y="1184564"/>
            <a:ext cx="1251066" cy="491836"/>
            <a:chOff x="196734" y="1184564"/>
            <a:chExt cx="1251066" cy="491836"/>
          </a:xfrm>
        </p:grpSpPr>
        <p:sp>
          <p:nvSpPr>
            <p:cNvPr id="2" name="5-Point Star 1"/>
            <p:cNvSpPr/>
            <p:nvPr/>
          </p:nvSpPr>
          <p:spPr>
            <a:xfrm>
              <a:off x="196734" y="1184564"/>
              <a:ext cx="6096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5-Point Star 2"/>
            <p:cNvSpPr/>
            <p:nvPr/>
          </p:nvSpPr>
          <p:spPr>
            <a:xfrm>
              <a:off x="838200" y="1219200"/>
              <a:ext cx="6096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57400" y="1209502"/>
            <a:ext cx="2514600" cy="466898"/>
            <a:chOff x="2057400" y="1209502"/>
            <a:chExt cx="2514600" cy="466898"/>
          </a:xfrm>
        </p:grpSpPr>
        <p:sp>
          <p:nvSpPr>
            <p:cNvPr id="4" name="5-Point Star 3"/>
            <p:cNvSpPr/>
            <p:nvPr/>
          </p:nvSpPr>
          <p:spPr>
            <a:xfrm>
              <a:off x="2057400" y="1219200"/>
              <a:ext cx="6096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2590800" y="1219200"/>
              <a:ext cx="6096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3962400" y="1219200"/>
              <a:ext cx="6096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3276600" y="1209502"/>
              <a:ext cx="6096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75565" y="1219200"/>
            <a:ext cx="3616035" cy="482138"/>
            <a:chOff x="5375565" y="1219200"/>
            <a:chExt cx="3616035" cy="482138"/>
          </a:xfrm>
        </p:grpSpPr>
        <p:sp>
          <p:nvSpPr>
            <p:cNvPr id="9" name="5-Point Star 8"/>
            <p:cNvSpPr/>
            <p:nvPr/>
          </p:nvSpPr>
          <p:spPr>
            <a:xfrm>
              <a:off x="5375565" y="1219200"/>
              <a:ext cx="6096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6019800" y="1244138"/>
              <a:ext cx="6096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6629400" y="1219200"/>
              <a:ext cx="6096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7239000" y="1219200"/>
              <a:ext cx="6096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7772400" y="1244138"/>
              <a:ext cx="6096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8382000" y="1244138"/>
              <a:ext cx="609600" cy="457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73876" y="1219200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/>
              <a:t>+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1219200"/>
            <a:ext cx="57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+</a:t>
            </a:r>
            <a:endParaRPr lang="en-US" sz="3200" dirty="0"/>
          </a:p>
        </p:txBody>
      </p:sp>
      <p:sp>
        <p:nvSpPr>
          <p:cNvPr id="19" name="Curved Up Arrow 18"/>
          <p:cNvSpPr/>
          <p:nvPr/>
        </p:nvSpPr>
        <p:spPr>
          <a:xfrm flipH="1">
            <a:off x="501534" y="1909157"/>
            <a:ext cx="2698866" cy="212944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Up Arrow 19"/>
          <p:cNvSpPr/>
          <p:nvPr/>
        </p:nvSpPr>
        <p:spPr>
          <a:xfrm flipH="1">
            <a:off x="3610494" y="1909157"/>
            <a:ext cx="3323706" cy="21294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2233" y="4292025"/>
            <a:ext cx="1168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  <a:cs typeface="NikoshBAN" panose="02000000000000000000" pitchFamily="2" charset="0"/>
              </a:rPr>
              <a:t>4-2=</a:t>
            </a:r>
            <a:endParaRPr lang="en-US" sz="3200" dirty="0">
              <a:latin typeface="+mj-lt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4400" y="4292025"/>
            <a:ext cx="1143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6-4=</a:t>
            </a:r>
            <a:endParaRPr lang="en-US" sz="3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223528" y="4285338"/>
            <a:ext cx="3782544" cy="591462"/>
            <a:chOff x="2223528" y="4285338"/>
            <a:chExt cx="3782544" cy="591462"/>
          </a:xfrm>
        </p:grpSpPr>
        <p:sp>
          <p:nvSpPr>
            <p:cNvPr id="27" name="TextBox 26"/>
            <p:cNvSpPr txBox="1"/>
            <p:nvPr/>
          </p:nvSpPr>
          <p:spPr>
            <a:xfrm>
              <a:off x="2223528" y="4292025"/>
              <a:ext cx="519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 rot="21349554">
              <a:off x="5486400" y="4285338"/>
              <a:ext cx="519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971800" y="5715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 ধারা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43202" y="4876800"/>
            <a:ext cx="2722605" cy="838200"/>
            <a:chOff x="2743202" y="4876800"/>
            <a:chExt cx="2722605" cy="838200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2743202" y="4876800"/>
              <a:ext cx="1142998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4114800" y="4888251"/>
              <a:ext cx="1351007" cy="8267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751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 animBg="1"/>
      <p:bldP spid="21" grpId="0"/>
      <p:bldP spid="22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62494" y="915785"/>
            <a:ext cx="1044632" cy="1327265"/>
            <a:chOff x="562494" y="915785"/>
            <a:chExt cx="1044632" cy="1327265"/>
          </a:xfrm>
        </p:grpSpPr>
        <p:sp>
          <p:nvSpPr>
            <p:cNvPr id="2" name="Flowchart: Magnetic Disk 1"/>
            <p:cNvSpPr/>
            <p:nvPr/>
          </p:nvSpPr>
          <p:spPr>
            <a:xfrm>
              <a:off x="562494" y="947650"/>
              <a:ext cx="533400" cy="1295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Magnetic Disk 2"/>
            <p:cNvSpPr/>
            <p:nvPr/>
          </p:nvSpPr>
          <p:spPr>
            <a:xfrm>
              <a:off x="1073726" y="915785"/>
              <a:ext cx="533400" cy="1295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43695" y="818224"/>
            <a:ext cx="1647305" cy="1425227"/>
            <a:chOff x="2543695" y="818224"/>
            <a:chExt cx="1647305" cy="1425227"/>
          </a:xfrm>
        </p:grpSpPr>
        <p:sp>
          <p:nvSpPr>
            <p:cNvPr id="4" name="Flowchart: Magnetic Disk 3"/>
            <p:cNvSpPr/>
            <p:nvPr/>
          </p:nvSpPr>
          <p:spPr>
            <a:xfrm>
              <a:off x="2543695" y="948051"/>
              <a:ext cx="533400" cy="1295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Magnetic Disk 4"/>
            <p:cNvSpPr/>
            <p:nvPr/>
          </p:nvSpPr>
          <p:spPr>
            <a:xfrm>
              <a:off x="3160915" y="888712"/>
              <a:ext cx="533400" cy="1295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Magnetic Disk 5"/>
            <p:cNvSpPr/>
            <p:nvPr/>
          </p:nvSpPr>
          <p:spPr>
            <a:xfrm>
              <a:off x="3657600" y="818224"/>
              <a:ext cx="533400" cy="1295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2894215" y="866021"/>
              <a:ext cx="533400" cy="1295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39845" y="915785"/>
            <a:ext cx="2735573" cy="1423319"/>
            <a:chOff x="4939845" y="915785"/>
            <a:chExt cx="2735573" cy="1423319"/>
          </a:xfrm>
        </p:grpSpPr>
        <p:sp>
          <p:nvSpPr>
            <p:cNvPr id="8" name="Flowchart: Magnetic Disk 7"/>
            <p:cNvSpPr/>
            <p:nvPr/>
          </p:nvSpPr>
          <p:spPr>
            <a:xfrm>
              <a:off x="6656420" y="947650"/>
              <a:ext cx="533400" cy="1295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Magnetic Disk 8"/>
            <p:cNvSpPr/>
            <p:nvPr/>
          </p:nvSpPr>
          <p:spPr>
            <a:xfrm>
              <a:off x="5410210" y="948051"/>
              <a:ext cx="533400" cy="1295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5855627" y="915785"/>
              <a:ext cx="533400" cy="1295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Magnetic Disk 10"/>
            <p:cNvSpPr/>
            <p:nvPr/>
          </p:nvSpPr>
          <p:spPr>
            <a:xfrm>
              <a:off x="7142018" y="1043704"/>
              <a:ext cx="533400" cy="1295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Magnetic Disk 11"/>
            <p:cNvSpPr/>
            <p:nvPr/>
          </p:nvSpPr>
          <p:spPr>
            <a:xfrm>
              <a:off x="4939845" y="915785"/>
              <a:ext cx="533400" cy="1295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Magnetic Disk 12"/>
            <p:cNvSpPr/>
            <p:nvPr/>
          </p:nvSpPr>
          <p:spPr>
            <a:xfrm>
              <a:off x="6299665" y="948051"/>
              <a:ext cx="533400" cy="1295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828800" y="12954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+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12440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+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295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+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8153400" y="11678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829194" y="2567703"/>
            <a:ext cx="9006" cy="18005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4800" y="4368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প্রথমপদ,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Curved Up Arrow 28"/>
          <p:cNvSpPr/>
          <p:nvPr/>
        </p:nvSpPr>
        <p:spPr>
          <a:xfrm flipH="1">
            <a:off x="1104900" y="2211185"/>
            <a:ext cx="2734888" cy="18518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4664" y="4368225"/>
            <a:ext cx="2857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 অন্তর,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0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তম পদ=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a+(n-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1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)d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2667000"/>
                <a:ext cx="7239000" cy="748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n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পদের সমষ্টি=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𝑛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{</a:t>
                </a:r>
                <a:r>
                  <a:rPr lang="en-US" sz="3200" dirty="0">
                    <a:latin typeface="+mj-lt"/>
                    <a:cs typeface="NikoshBAN" panose="02000000000000000000" pitchFamily="2" charset="0"/>
                  </a:rPr>
                  <a:t>2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a+(n-</a:t>
                </a:r>
                <a:r>
                  <a:rPr lang="en-US" sz="3200" dirty="0" smtClean="0">
                    <a:latin typeface="+mj-lt"/>
                    <a:cs typeface="NikoshBAN" panose="02000000000000000000" pitchFamily="2" charset="0"/>
                  </a:rPr>
                  <a:t>1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)d}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67000"/>
                <a:ext cx="7239000" cy="748666"/>
              </a:xfrm>
              <a:prstGeom prst="rect">
                <a:avLst/>
              </a:prstGeom>
              <a:blipFill rotWithShape="1">
                <a:blip r:embed="rId2"/>
                <a:stretch>
                  <a:fillRect l="-2104" t="-1639" b="-15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9600" y="13716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ধারাটির তৃতীয় পদ=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2+(3-1)2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195637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=6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0" y="3657600"/>
                <a:ext cx="7467600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 তিন পদের সমষ্টি=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∗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657600"/>
                <a:ext cx="7467600" cy="788742"/>
              </a:xfrm>
              <a:prstGeom prst="rect">
                <a:avLst/>
              </a:prstGeom>
              <a:blipFill rotWithShape="1">
                <a:blip r:embed="rId3"/>
                <a:stretch>
                  <a:fillRect l="-2041" b="-15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229100" y="4724400"/>
            <a:ext cx="217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822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628</TotalTime>
  <Words>194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Cambria Math</vt:lpstr>
      <vt:lpstr>Century Gothic</vt:lpstr>
      <vt:lpstr>NikoshBAN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পাঠ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Windows User</cp:lastModifiedBy>
  <cp:revision>150</cp:revision>
  <dcterms:created xsi:type="dcterms:W3CDTF">2006-08-16T00:00:00Z</dcterms:created>
  <dcterms:modified xsi:type="dcterms:W3CDTF">2019-10-09T10:22:00Z</dcterms:modified>
</cp:coreProperties>
</file>