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9" d="100"/>
          <a:sy n="69" d="100"/>
        </p:scale>
        <p:origin x="1416" y="3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3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E27BE-112E-4164-87D7-D9090A33A836}" type="datetimeFigureOut">
              <a:rPr lang="en-US" smtClean="0"/>
              <a:t>9/27/2019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112B5F-A096-495B-8583-E77BB5FCB1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04941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E27BE-112E-4164-87D7-D9090A33A836}" type="datetimeFigureOut">
              <a:rPr lang="en-US" smtClean="0"/>
              <a:t>9/27/2019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112B5F-A096-495B-8583-E77BB5FCB1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8802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E27BE-112E-4164-87D7-D9090A33A836}" type="datetimeFigureOut">
              <a:rPr lang="en-US" smtClean="0"/>
              <a:t>9/27/2019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112B5F-A096-495B-8583-E77BB5FCB1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26052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E27BE-112E-4164-87D7-D9090A33A836}" type="datetimeFigureOut">
              <a:rPr lang="en-US" smtClean="0"/>
              <a:t>9/27/2019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112B5F-A096-495B-8583-E77BB5FCB1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07076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E27BE-112E-4164-87D7-D9090A33A836}" type="datetimeFigureOut">
              <a:rPr lang="en-US" smtClean="0"/>
              <a:t>9/27/2019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112B5F-A096-495B-8583-E77BB5FCB1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13269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E27BE-112E-4164-87D7-D9090A33A836}" type="datetimeFigureOut">
              <a:rPr lang="en-US" smtClean="0"/>
              <a:t>9/27/2019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112B5F-A096-495B-8583-E77BB5FCB1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77631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E27BE-112E-4164-87D7-D9090A33A836}" type="datetimeFigureOut">
              <a:rPr lang="en-US" smtClean="0"/>
              <a:t>9/27/2019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112B5F-A096-495B-8583-E77BB5FCB1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278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E27BE-112E-4164-87D7-D9090A33A836}" type="datetimeFigureOut">
              <a:rPr lang="en-US" smtClean="0"/>
              <a:t>9/27/2019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112B5F-A096-495B-8583-E77BB5FCB1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8580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E27BE-112E-4164-87D7-D9090A33A836}" type="datetimeFigureOut">
              <a:rPr lang="en-US" smtClean="0"/>
              <a:t>9/27/2019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112B5F-A096-495B-8583-E77BB5FCB1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68812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E27BE-112E-4164-87D7-D9090A33A836}" type="datetimeFigureOut">
              <a:rPr lang="en-US" smtClean="0"/>
              <a:t>9/27/2019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112B5F-A096-495B-8583-E77BB5FCB1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20540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E27BE-112E-4164-87D7-D9090A33A836}" type="datetimeFigureOut">
              <a:rPr lang="en-US" smtClean="0"/>
              <a:t>9/27/2019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112B5F-A096-495B-8583-E77BB5FCB1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27666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0E27BE-112E-4164-87D7-D9090A33A836}" type="datetimeFigureOut">
              <a:rPr lang="en-US" smtClean="0"/>
              <a:t>9/27/2019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112B5F-A096-495B-8583-E77BB5FCB1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41289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23.wm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2917"/>
            </a:avLst>
          </a:prstGeom>
          <a:solidFill>
            <a:srgbClr val="CC00FF"/>
          </a:solidFill>
          <a:ln w="15875" cap="flat" cmpd="sng" algn="ctr">
            <a:solidFill>
              <a:srgbClr val="FF00FF"/>
            </a:solidFill>
            <a:prstDash val="soli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en-US" dirty="0">
              <a:solidFill>
                <a:sysClr val="windowText" lastClr="000000"/>
              </a:solidFill>
              <a:latin typeface="Garamond" panose="02020404030301010803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671166" y="1359329"/>
            <a:ext cx="3554719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8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স্বাগত</a:t>
            </a:r>
            <a:endParaRPr lang="en-US" sz="138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6920" y="3990956"/>
            <a:ext cx="3183210" cy="2122139"/>
          </a:xfrm>
          <a:prstGeom prst="rect">
            <a:avLst/>
          </a:prstGeom>
        </p:spPr>
      </p:pic>
      <p:grpSp>
        <p:nvGrpSpPr>
          <p:cNvPr id="5" name="Group 4"/>
          <p:cNvGrpSpPr/>
          <p:nvPr/>
        </p:nvGrpSpPr>
        <p:grpSpPr>
          <a:xfrm>
            <a:off x="1062916" y="265740"/>
            <a:ext cx="7018167" cy="1093589"/>
            <a:chOff x="1321705" y="222969"/>
            <a:chExt cx="7018167" cy="1093589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21705" y="266693"/>
              <a:ext cx="1008189" cy="1008189"/>
            </a:xfrm>
            <a:prstGeom prst="rect">
              <a:avLst/>
            </a:prstGeom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02042" y="222969"/>
              <a:ext cx="1063103" cy="1051913"/>
            </a:xfrm>
            <a:prstGeom prst="rect">
              <a:avLst/>
            </a:prstGeom>
          </p:spPr>
        </p:pic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35588" y="254729"/>
              <a:ext cx="1004284" cy="1004284"/>
            </a:xfrm>
            <a:prstGeom prst="rect">
              <a:avLst/>
            </a:prstGeom>
          </p:spPr>
        </p:pic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37293" y="234624"/>
              <a:ext cx="1030190" cy="108193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5809356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23" t="22160" r="423" b="-2441"/>
          <a:stretch/>
        </p:blipFill>
        <p:spPr>
          <a:xfrm>
            <a:off x="0" y="1352282"/>
            <a:ext cx="9144000" cy="5505717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90152" y="262184"/>
            <a:ext cx="8963696" cy="1077218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ওয়্যারলেস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নেটওয়ার্ক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প্রযুক্তি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ব্যবহার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মোবাইল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ফোনের</a:t>
            </a:r>
            <a:endParaRPr lang="en-US" sz="32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নেটওয়ার্ক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সার্ভিস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প্রদান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Frame 3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2917"/>
            </a:avLst>
          </a:prstGeom>
          <a:solidFill>
            <a:srgbClr val="CC00FF"/>
          </a:solidFill>
          <a:ln w="15875" cap="flat" cmpd="sng" algn="ctr">
            <a:solidFill>
              <a:srgbClr val="FF00FF"/>
            </a:solidFill>
            <a:prstDash val="soli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en-US">
              <a:solidFill>
                <a:sysClr val="windowText" lastClr="000000"/>
              </a:solidFill>
              <a:latin typeface="Garamond" panose="02020404030301010803"/>
            </a:endParaRPr>
          </a:p>
        </p:txBody>
      </p:sp>
    </p:spTree>
    <p:extLst>
      <p:ext uri="{BB962C8B-B14F-4D97-AF65-F5344CB8AC3E}">
        <p14:creationId xmlns:p14="http://schemas.microsoft.com/office/powerpoint/2010/main" val="15872138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9633" y="1647423"/>
            <a:ext cx="7197859" cy="485855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-8600287" y="357804"/>
            <a:ext cx="8600289" cy="1077218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প্রতিনিয়ত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আবহাওয়া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তথ্য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গ্রহণ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পর্যবেক্ষণ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ক্ষেত্রে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ওয়্যারলেস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নেটওয়ার্ক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ব্যবহৃত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হচ্ছে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Frame 3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2917"/>
            </a:avLst>
          </a:prstGeom>
          <a:solidFill>
            <a:srgbClr val="CC00FF"/>
          </a:solidFill>
          <a:ln w="15875" cap="flat" cmpd="sng" algn="ctr">
            <a:solidFill>
              <a:srgbClr val="FF00FF"/>
            </a:solidFill>
            <a:prstDash val="soli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en-US">
              <a:solidFill>
                <a:sysClr val="windowText" lastClr="000000"/>
              </a:solidFill>
              <a:latin typeface="Garamond" panose="02020404030301010803"/>
            </a:endParaRPr>
          </a:p>
        </p:txBody>
      </p:sp>
    </p:spTree>
    <p:extLst>
      <p:ext uri="{BB962C8B-B14F-4D97-AF65-F5344CB8AC3E}">
        <p14:creationId xmlns:p14="http://schemas.microsoft.com/office/powerpoint/2010/main" val="12798104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493 -0.00949 L 0.98194 0.0007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6632" y="50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695"/>
          <a:stretch/>
        </p:blipFill>
        <p:spPr>
          <a:xfrm>
            <a:off x="1918952" y="1170770"/>
            <a:ext cx="5331854" cy="538457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85611" y="296217"/>
            <a:ext cx="7920507" cy="1077218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সেলুলার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কমিউনিকেশন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ব্যবস্থায়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ওয়্যারলেস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নেটওয়ার্ক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সিস্টেম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অনস্বীকার্য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Frame 3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2917"/>
            </a:avLst>
          </a:prstGeom>
          <a:solidFill>
            <a:srgbClr val="CC00FF"/>
          </a:solidFill>
          <a:ln w="15875" cap="flat" cmpd="sng" algn="ctr">
            <a:solidFill>
              <a:srgbClr val="FF00FF"/>
            </a:solidFill>
            <a:prstDash val="soli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en-US">
              <a:solidFill>
                <a:sysClr val="windowText" lastClr="000000"/>
              </a:solidFill>
              <a:latin typeface="Garamond" panose="02020404030301010803"/>
            </a:endParaRPr>
          </a:p>
        </p:txBody>
      </p:sp>
    </p:spTree>
    <p:extLst>
      <p:ext uri="{BB962C8B-B14F-4D97-AF65-F5344CB8AC3E}">
        <p14:creationId xmlns:p14="http://schemas.microsoft.com/office/powerpoint/2010/main" val="32459753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348" y="307281"/>
            <a:ext cx="7970950" cy="448365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824248" y="5177307"/>
            <a:ext cx="741823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ওয়্যারলেস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নেটওয়ার্ক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নির্ভর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ক্লাউড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কম্পিউটিং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এ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বিশ্বব্যপী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সম্ভাবনার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দ্বার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উন্মোচিত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হয়েছে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Frame 3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2917"/>
            </a:avLst>
          </a:prstGeom>
          <a:solidFill>
            <a:srgbClr val="CC00FF"/>
          </a:solidFill>
          <a:ln w="15875" cap="flat" cmpd="sng" algn="ctr">
            <a:solidFill>
              <a:srgbClr val="FF00FF"/>
            </a:solidFill>
            <a:prstDash val="soli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en-US">
              <a:solidFill>
                <a:sysClr val="windowText" lastClr="000000"/>
              </a:solidFill>
              <a:latin typeface="Garamond" panose="02020404030301010803"/>
            </a:endParaRPr>
          </a:p>
        </p:txBody>
      </p:sp>
    </p:spTree>
    <p:extLst>
      <p:ext uri="{BB962C8B-B14F-4D97-AF65-F5344CB8AC3E}">
        <p14:creationId xmlns:p14="http://schemas.microsoft.com/office/powerpoint/2010/main" val="22152048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099" y="1377771"/>
            <a:ext cx="8236393" cy="46753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69701" y="326311"/>
            <a:ext cx="780079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স্যাটেলাইট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ব্যবস্থায়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ওয়্যারলেস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নেটওয়ার্ক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ব্যবহার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Frame 3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2917"/>
            </a:avLst>
          </a:prstGeom>
          <a:solidFill>
            <a:srgbClr val="CC00FF"/>
          </a:solidFill>
          <a:ln w="15875" cap="flat" cmpd="sng" algn="ctr">
            <a:solidFill>
              <a:srgbClr val="FF00FF"/>
            </a:solidFill>
            <a:prstDash val="soli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en-US">
              <a:solidFill>
                <a:sysClr val="windowText" lastClr="000000"/>
              </a:solidFill>
              <a:latin typeface="Garamond" panose="02020404030301010803"/>
            </a:endParaRPr>
          </a:p>
        </p:txBody>
      </p:sp>
    </p:spTree>
    <p:extLst>
      <p:ext uri="{BB962C8B-B14F-4D97-AF65-F5344CB8AC3E}">
        <p14:creationId xmlns:p14="http://schemas.microsoft.com/office/powerpoint/2010/main" val="23739584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616" y="298628"/>
            <a:ext cx="8283977" cy="4659737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65616" y="5331854"/>
            <a:ext cx="828397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দূর্গম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পাহাড়ি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জনগোষ্ঠির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নিকট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নাগরিক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সূবিধা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পৌছানের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জন্য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ওয়্যারলেস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নেটওয়ার্ক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প্রয়োজনীয়তা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অনস্বীকার্য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Frame 3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2917"/>
            </a:avLst>
          </a:prstGeom>
          <a:solidFill>
            <a:srgbClr val="CC00FF"/>
          </a:solidFill>
          <a:ln w="15875" cap="flat" cmpd="sng" algn="ctr">
            <a:solidFill>
              <a:srgbClr val="FF00FF"/>
            </a:solidFill>
            <a:prstDash val="soli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en-US">
              <a:solidFill>
                <a:sysClr val="windowText" lastClr="000000"/>
              </a:solidFill>
              <a:latin typeface="Garamond" panose="02020404030301010803"/>
            </a:endParaRPr>
          </a:p>
        </p:txBody>
      </p:sp>
    </p:spTree>
    <p:extLst>
      <p:ext uri="{BB962C8B-B14F-4D97-AF65-F5344CB8AC3E}">
        <p14:creationId xmlns:p14="http://schemas.microsoft.com/office/powerpoint/2010/main" val="20817710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9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437"/>
          <a:stretch/>
        </p:blipFill>
        <p:spPr>
          <a:xfrm>
            <a:off x="244698" y="1146220"/>
            <a:ext cx="8371268" cy="5525037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05307" y="309095"/>
            <a:ext cx="8049296" cy="954107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বর্তমানে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মোবাইল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ট্যাব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ল্যাপটপ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ব্যবহার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ইন্টারনেট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ব্যবস্থায়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বিশ্বব্যপী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ব্রডকাস্ট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Frame 3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2917"/>
            </a:avLst>
          </a:prstGeom>
          <a:solidFill>
            <a:srgbClr val="CC00FF"/>
          </a:solidFill>
          <a:ln w="15875" cap="flat" cmpd="sng" algn="ctr">
            <a:solidFill>
              <a:srgbClr val="FF00FF"/>
            </a:solidFill>
            <a:prstDash val="soli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en-US">
              <a:solidFill>
                <a:sysClr val="windowText" lastClr="000000"/>
              </a:solidFill>
              <a:latin typeface="Garamond" panose="02020404030301010803"/>
            </a:endParaRPr>
          </a:p>
        </p:txBody>
      </p:sp>
    </p:spTree>
    <p:extLst>
      <p:ext uri="{BB962C8B-B14F-4D97-AF65-F5344CB8AC3E}">
        <p14:creationId xmlns:p14="http://schemas.microsoft.com/office/powerpoint/2010/main" val="399145682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675"/>
          <a:stretch/>
        </p:blipFill>
        <p:spPr>
          <a:xfrm>
            <a:off x="1057140" y="1545464"/>
            <a:ext cx="7056549" cy="491878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89397" y="206063"/>
            <a:ext cx="853869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প্রাত্যহিক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জীবনে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ইন্টারনেটভিত্তিক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কমিউনিকেশন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ব্যবস্থাকে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সহজ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করেছে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ওয়্যারলেস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নেটওয়ার্ক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ব্যবস্থা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Frame 4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2917"/>
            </a:avLst>
          </a:prstGeom>
          <a:solidFill>
            <a:srgbClr val="CC00FF"/>
          </a:solidFill>
          <a:ln w="15875" cap="flat" cmpd="sng" algn="ctr">
            <a:solidFill>
              <a:srgbClr val="FF00FF"/>
            </a:solidFill>
            <a:prstDash val="soli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en-US">
              <a:solidFill>
                <a:sysClr val="windowText" lastClr="000000"/>
              </a:solidFill>
              <a:latin typeface="Garamond" panose="02020404030301010803"/>
            </a:endParaRPr>
          </a:p>
        </p:txBody>
      </p:sp>
    </p:spTree>
    <p:extLst>
      <p:ext uri="{BB962C8B-B14F-4D97-AF65-F5344CB8AC3E}">
        <p14:creationId xmlns:p14="http://schemas.microsoft.com/office/powerpoint/2010/main" val="23648045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083" y="1709197"/>
            <a:ext cx="8559834" cy="486821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11746" y="463639"/>
            <a:ext cx="7920507" cy="1077218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দুর্যোগ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প্রবণ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এলাকায়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খনির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কমিউনিকেশন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ব্যবস্থায়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ওয়্যারলেস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নেটওয়ার্ক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ব্যবস্থা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ব্যবহৃত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হচ্ছে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Frame 3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2917"/>
            </a:avLst>
          </a:prstGeom>
          <a:solidFill>
            <a:srgbClr val="CC00FF"/>
          </a:solidFill>
          <a:ln w="15875" cap="flat" cmpd="sng" algn="ctr">
            <a:solidFill>
              <a:srgbClr val="FF00FF"/>
            </a:solidFill>
            <a:prstDash val="soli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en-US">
              <a:solidFill>
                <a:sysClr val="windowText" lastClr="000000"/>
              </a:solidFill>
              <a:latin typeface="Garamond" panose="02020404030301010803"/>
            </a:endParaRPr>
          </a:p>
        </p:txBody>
      </p:sp>
    </p:spTree>
    <p:extLst>
      <p:ext uri="{BB962C8B-B14F-4D97-AF65-F5344CB8AC3E}">
        <p14:creationId xmlns:p14="http://schemas.microsoft.com/office/powerpoint/2010/main" val="35088746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569843" y="351186"/>
            <a:ext cx="7849767" cy="1938992"/>
          </a:xfrm>
          <a:prstGeom prst="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শিক্ষার্থী</a:t>
            </a: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বন্ধুরা</a:t>
            </a: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আমরা</a:t>
            </a: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ওয়্যারলেস</a:t>
            </a: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নেটওয়ার্ক</a:t>
            </a: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এর</a:t>
            </a: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উল্লেখযোগ্য</a:t>
            </a: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কিছু</a:t>
            </a: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প্রয়োজনীয়তা</a:t>
            </a: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সম্পর্কে</a:t>
            </a: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আলোচনা</a:t>
            </a: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করি</a:t>
            </a: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4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63236" y="2608231"/>
            <a:ext cx="8714245" cy="403187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১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দূর্গমস্থানে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ওয়্যারলেস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নেটওয়ার্ক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সিস্টেম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অপরিহার্য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2। 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দুর্যোগ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যুদ্ধক্ষেত্রে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দ্রুত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যোগাযোগের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জন্য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ব্যবহৃত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3।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কোন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গুরুত্বপূর্ণ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স্থাপনার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নিরাপত্তা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ব্যবস্থার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ক্ষেত্রে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তারের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বদলে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ওয়্যারলেস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প্রযুক্তি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ব্যবহার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4।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রেডিও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টিভির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ব্রডকাস্টিং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এ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ওয়্যারলেস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নেটওয়ার্ক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ব্যবহৃত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5।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সেলুলার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টেলিফোন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মডেমসমূহ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ওয়্যারলেস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নেটওয়ার্ক</a:t>
            </a:r>
            <a:endParaRPr lang="en-US" sz="32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ব্যবহৃত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6।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লাইভ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কোন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স্থান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সরাসরি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ভিডিও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সম্প্রচারে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ব্যবহৃত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Frame 3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2917"/>
            </a:avLst>
          </a:prstGeom>
          <a:solidFill>
            <a:srgbClr val="CC00FF"/>
          </a:solidFill>
          <a:ln w="15875" cap="flat" cmpd="sng" algn="ctr">
            <a:solidFill>
              <a:srgbClr val="FF00FF"/>
            </a:solidFill>
            <a:prstDash val="soli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en-US">
              <a:solidFill>
                <a:sysClr val="windowText" lastClr="000000"/>
              </a:solidFill>
              <a:latin typeface="Garamond" panose="02020404030301010803"/>
            </a:endParaRPr>
          </a:p>
        </p:txBody>
      </p:sp>
    </p:spTree>
    <p:extLst>
      <p:ext uri="{BB962C8B-B14F-4D97-AF65-F5344CB8AC3E}">
        <p14:creationId xmlns:p14="http://schemas.microsoft.com/office/powerpoint/2010/main" val="262535291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:\Users\DOEL\Desktop\AM=Pic\02.jp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1179842" y="1302405"/>
            <a:ext cx="1443331" cy="1828219"/>
          </a:xfrm>
          <a:prstGeom prst="round2DiagRect">
            <a:avLst>
              <a:gd name="adj1" fmla="val 16667"/>
              <a:gd name="adj2" fmla="val 2207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scene3d>
            <a:camera prst="orthographicFront"/>
            <a:lightRig rig="threePt" dir="t"/>
          </a:scene3d>
          <a:sp3d>
            <a:bevelT prst="angle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774007" y="1413911"/>
            <a:ext cx="1359001" cy="1716713"/>
          </a:xfrm>
          <a:prstGeom prst="round2DiagRect">
            <a:avLst>
              <a:gd name="adj1" fmla="val 16667"/>
              <a:gd name="adj2" fmla="val 2207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scene3d>
            <a:camera prst="orthographicFront"/>
            <a:lightRig rig="threePt" dir="t"/>
          </a:scene3d>
          <a:sp3d>
            <a:bevelT prst="angle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2593132" y="398248"/>
            <a:ext cx="452888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r>
              <a:rPr lang="en-US" sz="60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endParaRPr lang="en-US" sz="60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Frame 7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2917"/>
            </a:avLst>
          </a:prstGeom>
          <a:solidFill>
            <a:srgbClr val="CC00FF"/>
          </a:solidFill>
          <a:ln w="15875" cap="flat" cmpd="sng" algn="ctr">
            <a:solidFill>
              <a:srgbClr val="FF00FF"/>
            </a:solidFill>
            <a:prstDash val="soli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en-US">
              <a:solidFill>
                <a:sysClr val="windowText" lastClr="000000"/>
              </a:solidFill>
              <a:latin typeface="Garamond" panose="02020404030301010803"/>
            </a:endParaRPr>
          </a:p>
        </p:txBody>
      </p:sp>
      <p:sp>
        <p:nvSpPr>
          <p:cNvPr id="9" name="TextBox 2"/>
          <p:cNvSpPr txBox="1"/>
          <p:nvPr/>
        </p:nvSpPr>
        <p:spPr>
          <a:xfrm>
            <a:off x="282101" y="3526028"/>
            <a:ext cx="4539109" cy="2985433"/>
          </a:xfrm>
          <a:prstGeom prst="rect">
            <a:avLst/>
          </a:prstGeom>
          <a:ln w="19050" cmpd="dbl">
            <a:solidFill>
              <a:schemeClr val="accent1">
                <a:alpha val="84000"/>
              </a:schemeClr>
            </a:solidFill>
            <a:prstDash val="sysDash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        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মোঃ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নিজামুদ্দীন</a:t>
            </a:r>
            <a:endParaRPr lang="en-US" sz="3600" b="1" dirty="0">
              <a:latin typeface="NikoshBAN" pitchFamily="2" charset="0"/>
              <a:cs typeface="NikoshBAN" pitchFamily="2" charset="0"/>
            </a:endParaRPr>
          </a:p>
          <a:p>
            <a:r>
              <a:rPr lang="bn-BD" sz="2400" dirty="0">
                <a:latin typeface="NikoshBAN" pitchFamily="2" charset="0"/>
                <a:cs typeface="NikoshBAN" pitchFamily="2" charset="0"/>
              </a:rPr>
              <a:t>বিএসসি ইন </a:t>
            </a:r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ইঞ্জিনি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য়া</a:t>
            </a:r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রিং </a:t>
            </a:r>
            <a:r>
              <a:rPr lang="bn-BD" sz="2400" dirty="0">
                <a:latin typeface="NikoshBAN" pitchFamily="2" charset="0"/>
                <a:cs typeface="NikoshBAN" pitchFamily="2" charset="0"/>
              </a:rPr>
              <a:t>(কম্পিউটার</a:t>
            </a:r>
            <a:r>
              <a:rPr lang="bn-BD" sz="2400" dirty="0" smtClean="0">
                <a:latin typeface="NikoshBAN" pitchFamily="2" charset="0"/>
                <a:cs typeface="NikoshBAN" pitchFamily="2" charset="0"/>
              </a:rPr>
              <a:t>)</a:t>
            </a:r>
            <a:endParaRPr lang="en-US" sz="2400" dirty="0" smtClean="0">
              <a:latin typeface="NikoshBAN" pitchFamily="2" charset="0"/>
              <a:cs typeface="NikoshBAN" pitchFamily="2" charset="0"/>
            </a:endParaRPr>
          </a:p>
          <a:p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ল্যাপটপ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বিজয়ী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জাতীয়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কন্টেন্ট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নির্মাতা-২০১৭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ইং</a:t>
            </a:r>
            <a:endParaRPr lang="bn-BD" sz="2000" dirty="0">
              <a:latin typeface="NikoshBAN" pitchFamily="2" charset="0"/>
              <a:cs typeface="NikoshBAN" pitchFamily="2" charset="0"/>
            </a:endParaRPr>
          </a:p>
          <a:p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প্রভাষক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(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কম্পিউটার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অপারেশন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)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বিএম</a:t>
            </a:r>
            <a:endParaRPr lang="bn-BD" sz="2800" dirty="0">
              <a:latin typeface="NikoshBAN" pitchFamily="2" charset="0"/>
              <a:cs typeface="NikoshBAN" pitchFamily="2" charset="0"/>
            </a:endParaRPr>
          </a:p>
          <a:p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আফজল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খান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কারিগরি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কমার্স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কলেজ</a:t>
            </a:r>
            <a:endParaRPr lang="en-US" sz="2800" b="1" dirty="0" smtClean="0">
              <a:latin typeface="NikoshBAN" pitchFamily="2" charset="0"/>
              <a:cs typeface="NikoshBAN" pitchFamily="2" charset="0"/>
            </a:endParaRPr>
          </a:p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মোবাইল </a:t>
            </a:r>
            <a:r>
              <a:rPr lang="bn-BD" sz="2800" dirty="0">
                <a:latin typeface="NikoshBAN" pitchFamily="2" charset="0"/>
                <a:cs typeface="NikoshBAN" pitchFamily="2" charset="0"/>
              </a:rPr>
              <a:t>: 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01827590464</a:t>
            </a:r>
            <a:endParaRPr lang="bn-BD" sz="2800" dirty="0">
              <a:latin typeface="NikoshBAN" pitchFamily="2" charset="0"/>
              <a:cs typeface="NikoshBAN" pitchFamily="2" charset="0"/>
            </a:endParaRPr>
          </a:p>
          <a:p>
            <a:r>
              <a:rPr lang="en-US" sz="2000" dirty="0" smtClean="0">
                <a:latin typeface="NikoshBAN" pitchFamily="2" charset="0"/>
                <a:cs typeface="NikoshBAN" pitchFamily="2" charset="0"/>
              </a:rPr>
              <a:t>nijam_cse@yahoo.com</a:t>
            </a:r>
            <a:r>
              <a:rPr lang="bn-BD" sz="20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2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183219" y="3622070"/>
            <a:ext cx="3381055" cy="2369880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ct val="0"/>
              </a:spcBef>
            </a:pP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শ্রেণি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ঃ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দ্বাদশ</a:t>
            </a:r>
            <a:endParaRPr lang="en-US" sz="3200" b="1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>
              <a:spcBef>
                <a:spcPct val="0"/>
              </a:spcBef>
            </a:pPr>
            <a:r>
              <a:rPr lang="as-IN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কম্পিউটার </a:t>
            </a:r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অফিস অ্যাপ্লিকেশন </a:t>
            </a:r>
            <a:r>
              <a:rPr lang="as-IN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২</a:t>
            </a:r>
            <a:endParaRPr lang="en-US" sz="24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>
              <a:spcBef>
                <a:spcPct val="0"/>
              </a:spcBef>
            </a:pP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অধ্যায়ঃ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পঞ্চম</a:t>
            </a:r>
            <a:endParaRPr lang="en-US" sz="24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>
              <a:spcBef>
                <a:spcPct val="0"/>
              </a:spcBef>
            </a:pP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৫: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ওয়্যারলেস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নেটওয়ার্ক</a:t>
            </a:r>
            <a:endParaRPr lang="en-US" sz="24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>
              <a:spcBef>
                <a:spcPct val="0"/>
              </a:spcBef>
            </a:pPr>
            <a:r>
              <a:rPr lang="bn-BD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সময় 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:</a:t>
            </a:r>
            <a:r>
              <a:rPr lang="bn-BD" sz="2400" dirty="0">
                <a:latin typeface="NikoshBAN" panose="02000000000000000000" pitchFamily="2" charset="0"/>
                <a:cs typeface="NikoshBAN" panose="02000000000000000000" pitchFamily="2" charset="0"/>
              </a:rPr>
              <a:t> ৫০ মি.</a:t>
            </a:r>
          </a:p>
          <a:p>
            <a:pPr algn="ctr"/>
            <a:endParaRPr lang="en-US" sz="2000" dirty="0" smtClean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3563881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71235" y="1026711"/>
            <a:ext cx="2369712" cy="76944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44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দলগত</a:t>
            </a:r>
            <a:r>
              <a:rPr lang="en-US" sz="4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US" sz="44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53792" y="3090930"/>
            <a:ext cx="8216721" cy="1077218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3200" b="1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Wifi</a:t>
            </a:r>
            <a:r>
              <a:rPr lang="en-US" sz="3200" b="1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দল</a:t>
            </a:r>
            <a:r>
              <a:rPr lang="en-US" sz="3200" b="1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: 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ওয়্যারলেস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নেটওয়ার্কের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চারটি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প্রয়োজনীয়তা</a:t>
            </a:r>
            <a:endParaRPr lang="en-US" sz="32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           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লিখ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। 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53792" y="4486004"/>
            <a:ext cx="8216721" cy="1077218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3200" b="1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Blutooth</a:t>
            </a:r>
            <a:r>
              <a:rPr lang="en-US" sz="3200" b="1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দল</a:t>
            </a:r>
            <a:r>
              <a:rPr lang="en-US" sz="3200" b="1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: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রেডিও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টিভির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ব্রডকাস্টিং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- এ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ওয়্যারলেস</a:t>
            </a:r>
            <a:endParaRPr lang="en-US" sz="32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                   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নেটওয়ার্কের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ব্যবহার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দেখাও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Frame 4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2917"/>
            </a:avLst>
          </a:prstGeom>
          <a:solidFill>
            <a:srgbClr val="CC00FF"/>
          </a:solidFill>
          <a:ln w="15875" cap="flat" cmpd="sng" algn="ctr">
            <a:solidFill>
              <a:srgbClr val="FF00FF"/>
            </a:solidFill>
            <a:prstDash val="soli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en-US">
              <a:solidFill>
                <a:sysClr val="windowText" lastClr="000000"/>
              </a:solidFill>
              <a:latin typeface="Garamond" panose="02020404030301010803"/>
            </a:endParaRPr>
          </a:p>
        </p:txBody>
      </p:sp>
    </p:spTree>
    <p:extLst>
      <p:ext uri="{BB962C8B-B14F-4D97-AF65-F5344CB8AC3E}">
        <p14:creationId xmlns:p14="http://schemas.microsoft.com/office/powerpoint/2010/main" val="38982722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>
            <a:hlinkClick r:id="" action="ppaction://ole?verb=0"/>
          </p:cNvPr>
          <p:cNvGraphicFramePr>
            <a:graphicFrameLocks noChangeAspect="1"/>
          </p:cNvGraphicFramePr>
          <p:nvPr>
            <p:extLst/>
          </p:nvPr>
        </p:nvGraphicFramePr>
        <p:xfrm>
          <a:off x="2698302" y="3034584"/>
          <a:ext cx="4334873" cy="107377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5" name="Packager Shell Object" showAsIcon="1" r:id="rId3" imgW="2769120" imgH="685800" progId="Package">
                  <p:embed/>
                </p:oleObj>
              </mc:Choice>
              <mc:Fallback>
                <p:oleObj name="Packager Shell Object" showAsIcon="1" r:id="rId3" imgW="2769120" imgH="685800" progId="Package">
                  <p:embed/>
                  <p:pic>
                    <p:nvPicPr>
                      <p:cNvPr id="3" name="Object 2">
                        <a:hlinkClick r:id="" action="ppaction://ole?verb=0"/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98302" y="3034584"/>
                        <a:ext cx="4334873" cy="1073776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1094704" y="953037"/>
            <a:ext cx="7070501" cy="1077218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ওয়্যারলেস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কমিউনিকেশনের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প্রয়োজনীয়তা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সম্পর্কিত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আমার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একটি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ভিডিও</a:t>
            </a:r>
            <a:endParaRPr lang="en-US" sz="32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Frame 4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2917"/>
            </a:avLst>
          </a:prstGeom>
          <a:solidFill>
            <a:srgbClr val="CC00FF"/>
          </a:solidFill>
          <a:ln w="15875" cap="flat" cmpd="sng" algn="ctr">
            <a:solidFill>
              <a:srgbClr val="FF00FF"/>
            </a:solidFill>
            <a:prstDash val="soli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en-US">
              <a:solidFill>
                <a:sysClr val="windowText" lastClr="000000"/>
              </a:solidFill>
              <a:latin typeface="Garamond" panose="02020404030301010803"/>
            </a:endParaRPr>
          </a:p>
        </p:txBody>
      </p:sp>
    </p:spTree>
    <p:extLst>
      <p:ext uri="{BB962C8B-B14F-4D97-AF65-F5344CB8AC3E}">
        <p14:creationId xmlns:p14="http://schemas.microsoft.com/office/powerpoint/2010/main" val="4201037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30" b="4865"/>
          <a:stretch/>
        </p:blipFill>
        <p:spPr>
          <a:xfrm>
            <a:off x="549317" y="2499422"/>
            <a:ext cx="4202993" cy="292166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31065" y="283336"/>
            <a:ext cx="8281115" cy="1077218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নির্দিষ্ট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দুরত্বে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প্রয়োজনীয়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ডাটা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ব্লুটুথ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শেয়ারইট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মাধ্যমে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তারবিহীন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দ্রুততার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সাথে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ট্রান্সফার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যায়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Frame 3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2917"/>
            </a:avLst>
          </a:prstGeom>
          <a:solidFill>
            <a:srgbClr val="CC00FF"/>
          </a:solidFill>
          <a:ln w="15875" cap="flat" cmpd="sng" algn="ctr">
            <a:solidFill>
              <a:srgbClr val="FF00FF"/>
            </a:solidFill>
            <a:prstDash val="soli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en-US">
              <a:solidFill>
                <a:sysClr val="windowText" lastClr="000000"/>
              </a:solidFill>
              <a:latin typeface="Garamond" panose="02020404030301010803"/>
            </a:endParaRPr>
          </a:p>
        </p:txBody>
      </p:sp>
      <p:pic>
        <p:nvPicPr>
          <p:cNvPr id="5" name="Picture 4" descr="Screenshot_1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11486" y="2576375"/>
            <a:ext cx="3801063" cy="28447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7437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801155" y="605307"/>
            <a:ext cx="3541690" cy="707886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 prst="relaxedInset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মূল্যায়ন</a:t>
            </a:r>
            <a:endParaRPr lang="en-US" sz="4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856445" y="2808324"/>
            <a:ext cx="8017098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১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লাইভ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সরাসরি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ভিডিও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ট্রান্সফারে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কোন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ধরনের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কমিউনিকেশন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নেটওয়ার্ক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ব্যবহার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  <a:p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2।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ব্রডকাস্টিং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  <a:p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3।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Blutooth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ডাটা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ট্রান্সফার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কোন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ধরনের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কমিউনিকেশন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Frame 4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2917"/>
            </a:avLst>
          </a:prstGeom>
          <a:solidFill>
            <a:srgbClr val="CC00FF"/>
          </a:solidFill>
          <a:ln w="15875" cap="flat" cmpd="sng" algn="ctr">
            <a:solidFill>
              <a:srgbClr val="FF00FF"/>
            </a:solidFill>
            <a:prstDash val="soli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en-US">
              <a:solidFill>
                <a:sysClr val="windowText" lastClr="000000"/>
              </a:solidFill>
              <a:latin typeface="Garamond" panose="02020404030301010803"/>
            </a:endParaRPr>
          </a:p>
        </p:txBody>
      </p:sp>
    </p:spTree>
    <p:extLst>
      <p:ext uri="{BB962C8B-B14F-4D97-AF65-F5344CB8AC3E}">
        <p14:creationId xmlns:p14="http://schemas.microsoft.com/office/powerpoint/2010/main" val="26371978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412901" y="901521"/>
            <a:ext cx="2266682" cy="769441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4400" b="1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বাড়ির</a:t>
            </a:r>
            <a:r>
              <a:rPr lang="en-US" sz="4400" b="1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US" sz="4400" b="1" dirty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53791" y="2987208"/>
            <a:ext cx="7984902" cy="255454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১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প্রাত্যহিক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জীবনে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ওয়্যারলেস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নেটওয়ার্ক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ব্যবহারের</a:t>
            </a:r>
            <a:endParaRPr lang="en-US" sz="32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তালিকা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লিপিবদ্ধ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2। 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দূর্যোগপ্রবণ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এলাকায়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ওয়্যারলেস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নেটওয়ার্কের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ব্যবহার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    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ব্যাখ্যা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Frame 3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2917"/>
            </a:avLst>
          </a:prstGeom>
          <a:solidFill>
            <a:srgbClr val="CC00FF"/>
          </a:solidFill>
          <a:ln w="15875" cap="flat" cmpd="sng" algn="ctr">
            <a:solidFill>
              <a:srgbClr val="FF00FF"/>
            </a:solidFill>
            <a:prstDash val="soli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en-US">
              <a:solidFill>
                <a:sysClr val="windowText" lastClr="000000"/>
              </a:solidFill>
              <a:latin typeface="Garamond" panose="02020404030301010803"/>
            </a:endParaRPr>
          </a:p>
        </p:txBody>
      </p:sp>
    </p:spTree>
    <p:extLst>
      <p:ext uri="{BB962C8B-B14F-4D97-AF65-F5344CB8AC3E}">
        <p14:creationId xmlns:p14="http://schemas.microsoft.com/office/powerpoint/2010/main" val="25389896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084" r="13381"/>
          <a:stretch/>
        </p:blipFill>
        <p:spPr>
          <a:xfrm>
            <a:off x="1223493" y="1838391"/>
            <a:ext cx="6632620" cy="3876675"/>
          </a:xfrm>
          <a:prstGeom prst="rect">
            <a:avLst/>
          </a:prstGeom>
        </p:spPr>
      </p:pic>
      <p:sp>
        <p:nvSpPr>
          <p:cNvPr id="4" name="Frame 3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2917"/>
            </a:avLst>
          </a:prstGeom>
          <a:solidFill>
            <a:srgbClr val="CC00FF"/>
          </a:solidFill>
          <a:ln w="15875" cap="flat" cmpd="sng" algn="ctr">
            <a:solidFill>
              <a:srgbClr val="FF00FF"/>
            </a:solidFill>
            <a:prstDash val="soli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en-US">
              <a:solidFill>
                <a:sysClr val="windowText" lastClr="000000"/>
              </a:solidFill>
              <a:latin typeface="Garamond" panose="02020404030301010803"/>
            </a:endParaRPr>
          </a:p>
        </p:txBody>
      </p:sp>
    </p:spTree>
    <p:extLst>
      <p:ext uri="{BB962C8B-B14F-4D97-AF65-F5344CB8AC3E}">
        <p14:creationId xmlns:p14="http://schemas.microsoft.com/office/powerpoint/2010/main" val="199900593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85925" y="285750"/>
            <a:ext cx="6372225" cy="707886"/>
          </a:xfrm>
          <a:prstGeom prst="rect">
            <a:avLst/>
          </a:prstGeom>
          <a:noFill/>
          <a:ln w="28575">
            <a:solidFill>
              <a:schemeClr val="tx1"/>
            </a:solidFill>
          </a:ln>
          <a:effectLst>
            <a:glow rad="63500">
              <a:schemeClr val="accent2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নিছের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চিত্রগুলো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লক্ষ্য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কর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…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970" y="1284103"/>
            <a:ext cx="4489575" cy="373865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2036" y="1284103"/>
            <a:ext cx="4001901" cy="3738658"/>
          </a:xfrm>
          <a:prstGeom prst="rect">
            <a:avLst/>
          </a:prstGeom>
        </p:spPr>
      </p:pic>
      <p:sp>
        <p:nvSpPr>
          <p:cNvPr id="6" name="Frame 5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2917"/>
            </a:avLst>
          </a:prstGeom>
          <a:solidFill>
            <a:srgbClr val="CC00FF"/>
          </a:solidFill>
          <a:ln w="15875" cap="flat" cmpd="sng" algn="ctr">
            <a:solidFill>
              <a:srgbClr val="FF00FF"/>
            </a:solidFill>
            <a:prstDash val="soli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en-US">
              <a:solidFill>
                <a:sysClr val="windowText" lastClr="000000"/>
              </a:solidFill>
              <a:latin typeface="Garamond" panose="02020404030301010803"/>
            </a:endParaRPr>
          </a:p>
        </p:txBody>
      </p:sp>
    </p:spTree>
    <p:extLst>
      <p:ext uri="{BB962C8B-B14F-4D97-AF65-F5344CB8AC3E}">
        <p14:creationId xmlns:p14="http://schemas.microsoft.com/office/powerpoint/2010/main" val="20672049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0857" y="308084"/>
            <a:ext cx="6404800" cy="6404800"/>
          </a:xfrm>
          <a:prstGeom prst="rect">
            <a:avLst/>
          </a:prstGeom>
        </p:spPr>
      </p:pic>
      <p:sp>
        <p:nvSpPr>
          <p:cNvPr id="4" name="Frame 3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2917"/>
            </a:avLst>
          </a:prstGeom>
          <a:solidFill>
            <a:srgbClr val="CC00FF"/>
          </a:solidFill>
          <a:ln w="15875" cap="flat" cmpd="sng" algn="ctr">
            <a:solidFill>
              <a:srgbClr val="FF00FF"/>
            </a:solidFill>
            <a:prstDash val="soli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en-US">
              <a:solidFill>
                <a:sysClr val="windowText" lastClr="000000"/>
              </a:solidFill>
              <a:latin typeface="Garamond" panose="02020404030301010803"/>
            </a:endParaRPr>
          </a:p>
        </p:txBody>
      </p:sp>
    </p:spTree>
    <p:extLst>
      <p:ext uri="{BB962C8B-B14F-4D97-AF65-F5344CB8AC3E}">
        <p14:creationId xmlns:p14="http://schemas.microsoft.com/office/powerpoint/2010/main" val="137273935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569" y="531253"/>
            <a:ext cx="8435662" cy="6326747"/>
          </a:xfrm>
          <a:prstGeom prst="rect">
            <a:avLst/>
          </a:prstGeom>
        </p:spPr>
      </p:pic>
      <p:sp>
        <p:nvSpPr>
          <p:cNvPr id="4" name="Frame 3"/>
          <p:cNvSpPr/>
          <p:nvPr/>
        </p:nvSpPr>
        <p:spPr>
          <a:xfrm>
            <a:off x="152400" y="152400"/>
            <a:ext cx="9144000" cy="6858000"/>
          </a:xfrm>
          <a:prstGeom prst="frame">
            <a:avLst>
              <a:gd name="adj1" fmla="val 2917"/>
            </a:avLst>
          </a:prstGeom>
          <a:solidFill>
            <a:srgbClr val="CC00FF"/>
          </a:solidFill>
          <a:ln w="15875" cap="flat" cmpd="sng" algn="ctr">
            <a:solidFill>
              <a:srgbClr val="FF00FF"/>
            </a:solidFill>
            <a:prstDash val="soli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en-US">
              <a:solidFill>
                <a:sysClr val="windowText" lastClr="000000"/>
              </a:solidFill>
              <a:latin typeface="Garamond" panose="02020404030301010803"/>
            </a:endParaRPr>
          </a:p>
        </p:txBody>
      </p:sp>
    </p:spTree>
    <p:extLst>
      <p:ext uri="{BB962C8B-B14F-4D97-AF65-F5344CB8AC3E}">
        <p14:creationId xmlns:p14="http://schemas.microsoft.com/office/powerpoint/2010/main" val="9620691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750995" y="4697488"/>
            <a:ext cx="7948749" cy="1107996"/>
          </a:xfrm>
          <a:prstGeom prst="rect">
            <a:avLst/>
          </a:prstGeom>
          <a:solidFill>
            <a:srgbClr val="00B0F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ডাটা</a:t>
            </a:r>
            <a:r>
              <a:rPr lang="en-US" sz="6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কমিউনিকেশন</a:t>
            </a:r>
            <a:endParaRPr lang="en-US" sz="6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50995" y="2967863"/>
            <a:ext cx="7948749" cy="1354217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pPr>
              <a:buFont typeface="Wingdings"/>
              <a:buChar char="Ü"/>
            </a:pPr>
            <a:r>
              <a:rPr lang="en-US" sz="3200" dirty="0" smtClean="0"/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শিক্ষার্থী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বন্ধুরা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ছবিগুলো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দেখে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আজকের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শিরোনাম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endParaRPr lang="en-US" sz="32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বলতে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endParaRPr lang="en-US" sz="3200" b="1" dirty="0">
              <a:latin typeface="NikoshBAN" pitchFamily="2" charset="0"/>
              <a:cs typeface="NikoshBAN" pitchFamily="2" charset="0"/>
            </a:endParaRPr>
          </a:p>
          <a:p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750995" y="4598636"/>
            <a:ext cx="7853985" cy="1107996"/>
          </a:xfrm>
          <a:prstGeom prst="rect">
            <a:avLst/>
          </a:prstGeom>
          <a:solidFill>
            <a:srgbClr val="92D05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6600" dirty="0" err="1" smtClean="0">
                <a:latin typeface="NikoshBAN" pitchFamily="2" charset="0"/>
                <a:cs typeface="NikoshBAN" pitchFamily="2" charset="0"/>
              </a:rPr>
              <a:t>ওয়্যারলেস</a:t>
            </a:r>
            <a:r>
              <a:rPr lang="en-US" sz="6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6600" dirty="0" err="1" smtClean="0">
                <a:latin typeface="NikoshBAN" pitchFamily="2" charset="0"/>
                <a:cs typeface="NikoshBAN" pitchFamily="2" charset="0"/>
              </a:rPr>
              <a:t>নেটওয়ার্ক</a:t>
            </a:r>
            <a:endParaRPr lang="en-US" sz="6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Frame 7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2917"/>
            </a:avLst>
          </a:prstGeom>
          <a:solidFill>
            <a:srgbClr val="CC00FF"/>
          </a:solidFill>
          <a:ln w="15875" cap="flat" cmpd="sng" algn="ctr">
            <a:solidFill>
              <a:srgbClr val="FF00FF"/>
            </a:solidFill>
            <a:prstDash val="soli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en-US">
              <a:solidFill>
                <a:sysClr val="windowText" lastClr="000000"/>
              </a:solidFill>
              <a:latin typeface="Garamond" panose="02020404030301010803"/>
            </a:endParaRPr>
          </a:p>
        </p:txBody>
      </p:sp>
    </p:spTree>
    <p:extLst>
      <p:ext uri="{BB962C8B-B14F-4D97-AF65-F5344CB8AC3E}">
        <p14:creationId xmlns:p14="http://schemas.microsoft.com/office/powerpoint/2010/main" val="17808415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7" grpId="0" animBg="1"/>
      <p:bldP spid="7" grpId="1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55964" y="1581924"/>
            <a:ext cx="703810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ওয়্যারলেস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নেটওয়ার্কের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প্রয়োজনীয়তা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6797" y="2648693"/>
            <a:ext cx="4248284" cy="374848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764406" y="515155"/>
            <a:ext cx="575685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আজকের</a:t>
            </a:r>
            <a:r>
              <a:rPr lang="en-US" sz="4400" b="1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4400" b="1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শিরোনাম</a:t>
            </a:r>
            <a:endParaRPr lang="en-US" sz="4400" b="1" dirty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Frame 4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2917"/>
            </a:avLst>
          </a:prstGeom>
          <a:solidFill>
            <a:srgbClr val="CC00FF"/>
          </a:solidFill>
          <a:ln w="15875" cap="flat" cmpd="sng" algn="ctr">
            <a:solidFill>
              <a:srgbClr val="FF00FF"/>
            </a:solidFill>
            <a:prstDash val="soli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en-US">
              <a:solidFill>
                <a:sysClr val="windowText" lastClr="000000"/>
              </a:solidFill>
              <a:latin typeface="Garamond" panose="02020404030301010803"/>
            </a:endParaRPr>
          </a:p>
        </p:txBody>
      </p:sp>
    </p:spTree>
    <p:extLst>
      <p:ext uri="{BB962C8B-B14F-4D97-AF65-F5344CB8AC3E}">
        <p14:creationId xmlns:p14="http://schemas.microsoft.com/office/powerpoint/2010/main" val="7885775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/>
          <p:cNvGrpSpPr/>
          <p:nvPr/>
        </p:nvGrpSpPr>
        <p:grpSpPr>
          <a:xfrm>
            <a:off x="258785" y="2293564"/>
            <a:ext cx="8292787" cy="917417"/>
            <a:chOff x="129433" y="1515318"/>
            <a:chExt cx="8771156" cy="917417"/>
          </a:xfrm>
        </p:grpSpPr>
        <p:sp>
          <p:nvSpPr>
            <p:cNvPr id="2" name="Rounded Rectangle 1"/>
            <p:cNvSpPr/>
            <p:nvPr/>
          </p:nvSpPr>
          <p:spPr>
            <a:xfrm>
              <a:off x="1018718" y="1515318"/>
              <a:ext cx="7881871" cy="917417"/>
            </a:xfrm>
            <a:prstGeom prst="roundRect">
              <a:avLst/>
            </a:prstGeom>
            <a:gradFill>
              <a:gsLst>
                <a:gs pos="0">
                  <a:srgbClr val="8488C4"/>
                </a:gs>
                <a:gs pos="53000">
                  <a:srgbClr val="D4DEFF"/>
                </a:gs>
                <a:gs pos="83000">
                  <a:srgbClr val="D4DEFF"/>
                </a:gs>
                <a:gs pos="100000">
                  <a:srgbClr val="96AB94"/>
                </a:gs>
              </a:gsLst>
              <a:lin ang="5400000" scaled="0"/>
            </a:gradFill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  <a:p>
              <a:r>
                <a:rPr lang="en-US" sz="2800" dirty="0" err="1" smtClean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ওয়্যারলেস</a:t>
              </a:r>
              <a:r>
                <a:rPr lang="en-US" sz="2800" dirty="0" smtClean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800" dirty="0" err="1" smtClean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নেটওয়ার্ক</a:t>
              </a:r>
              <a:r>
                <a:rPr lang="en-US" sz="2800" dirty="0" smtClean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800" dirty="0" err="1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কি</a:t>
              </a:r>
              <a:r>
                <a:rPr lang="en-US" sz="2800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800" dirty="0" err="1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তা</a:t>
              </a:r>
              <a:r>
                <a:rPr lang="en-US" sz="2800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800" dirty="0" err="1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বলতে</a:t>
              </a:r>
              <a:r>
                <a:rPr lang="en-US" sz="2800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800" dirty="0" err="1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পারবে</a:t>
              </a:r>
              <a:r>
                <a:rPr lang="en-US" sz="2800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।</a:t>
              </a:r>
            </a:p>
            <a:p>
              <a:endPara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3" name="Rounded Rectangle 2"/>
            <p:cNvSpPr/>
            <p:nvPr/>
          </p:nvSpPr>
          <p:spPr>
            <a:xfrm>
              <a:off x="129433" y="1515318"/>
              <a:ext cx="875762" cy="917417"/>
            </a:xfrm>
            <a:prstGeom prst="roundRect">
              <a:avLst/>
            </a:prstGeom>
            <a:gradFill>
              <a:gsLst>
                <a:gs pos="0">
                  <a:srgbClr val="8488C4"/>
                </a:gs>
                <a:gs pos="53000">
                  <a:srgbClr val="D4DEFF"/>
                </a:gs>
                <a:gs pos="83000">
                  <a:srgbClr val="D4DEFF"/>
                </a:gs>
                <a:gs pos="100000">
                  <a:srgbClr val="96AB94"/>
                </a:gs>
              </a:gsLst>
              <a:lin ang="5400000" scaled="0"/>
            </a:gradFill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as-IN" sz="3200" dirty="0" smtClean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১</a:t>
              </a:r>
              <a:r>
                <a:rPr lang="en-US" sz="3200" dirty="0" smtClean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।</a:t>
              </a:r>
              <a:endPara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258785" y="3371850"/>
            <a:ext cx="8292787" cy="917417"/>
            <a:chOff x="142956" y="2986088"/>
            <a:chExt cx="8757633" cy="917417"/>
          </a:xfrm>
        </p:grpSpPr>
        <p:sp>
          <p:nvSpPr>
            <p:cNvPr id="9" name="Rounded Rectangle 8"/>
            <p:cNvSpPr/>
            <p:nvPr/>
          </p:nvSpPr>
          <p:spPr>
            <a:xfrm>
              <a:off x="1018718" y="2986088"/>
              <a:ext cx="7881871" cy="917417"/>
            </a:xfrm>
            <a:prstGeom prst="roundRect">
              <a:avLst/>
            </a:prstGeom>
            <a:gradFill>
              <a:gsLst>
                <a:gs pos="0">
                  <a:srgbClr val="8488C4"/>
                </a:gs>
                <a:gs pos="53000">
                  <a:srgbClr val="D4DEFF"/>
                </a:gs>
                <a:gs pos="83000">
                  <a:srgbClr val="D4DEFF"/>
                </a:gs>
                <a:gs pos="100000">
                  <a:srgbClr val="96AB94"/>
                </a:gs>
              </a:gsLst>
              <a:lin ang="5400000" scaled="0"/>
            </a:gradFill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2800" dirty="0" err="1" smtClean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ওয়্যারলেস</a:t>
              </a:r>
              <a:r>
                <a:rPr lang="en-US" sz="2800" dirty="0" smtClean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800" dirty="0" err="1" smtClean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নেটওয়ার্ক</a:t>
              </a:r>
              <a:r>
                <a:rPr lang="en-US" sz="2800" dirty="0" smtClean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800" dirty="0" err="1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সিস্টেমের</a:t>
              </a:r>
              <a:r>
                <a:rPr lang="en-US" sz="2800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800" dirty="0" err="1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প্রকারভেদ</a:t>
              </a:r>
              <a:r>
                <a:rPr lang="en-US" sz="2800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  </a:t>
              </a:r>
              <a:r>
                <a:rPr lang="en-US" sz="2800" dirty="0" err="1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বর্ণনা</a:t>
              </a:r>
              <a:r>
                <a:rPr lang="en-US" sz="2800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800" dirty="0" err="1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করতে</a:t>
              </a:r>
              <a:r>
                <a:rPr lang="en-US" sz="2800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800" dirty="0" err="1" smtClean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পারবে</a:t>
              </a:r>
              <a:r>
                <a:rPr lang="en-US" sz="2800" dirty="0" smtClean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।</a:t>
              </a:r>
              <a:endPara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10" name="Rounded Rectangle 9"/>
            <p:cNvSpPr/>
            <p:nvPr/>
          </p:nvSpPr>
          <p:spPr>
            <a:xfrm>
              <a:off x="142956" y="2986088"/>
              <a:ext cx="875762" cy="917417"/>
            </a:xfrm>
            <a:prstGeom prst="roundRect">
              <a:avLst/>
            </a:prstGeom>
            <a:gradFill>
              <a:gsLst>
                <a:gs pos="0">
                  <a:srgbClr val="8488C4"/>
                </a:gs>
                <a:gs pos="53000">
                  <a:srgbClr val="D4DEFF"/>
                </a:gs>
                <a:gs pos="83000">
                  <a:srgbClr val="D4DEFF"/>
                </a:gs>
                <a:gs pos="100000">
                  <a:srgbClr val="96AB94"/>
                </a:gs>
              </a:gsLst>
              <a:lin ang="5400000" scaled="0"/>
            </a:gradFill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2800" dirty="0" smtClean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2।</a:t>
              </a:r>
              <a:endPara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258785" y="4611004"/>
            <a:ext cx="8382939" cy="979268"/>
            <a:chOff x="254505" y="3492339"/>
            <a:chExt cx="8744515" cy="782261"/>
          </a:xfrm>
          <a:solidFill>
            <a:schemeClr val="accent4">
              <a:lumMod val="40000"/>
              <a:lumOff val="60000"/>
            </a:schemeClr>
          </a:solidFill>
        </p:grpSpPr>
        <p:sp>
          <p:nvSpPr>
            <p:cNvPr id="6" name="Rounded Rectangle 5"/>
            <p:cNvSpPr/>
            <p:nvPr/>
          </p:nvSpPr>
          <p:spPr>
            <a:xfrm>
              <a:off x="1117149" y="3492339"/>
              <a:ext cx="7881871" cy="782261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  <a:p>
              <a:endPara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  <a:p>
              <a:r>
                <a:rPr lang="en-US" sz="2800" b="1" dirty="0" smtClean="0">
                  <a:solidFill>
                    <a:srgbClr val="00B05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endParaRPr lang="en-US" sz="28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  <a:p>
              <a:r>
                <a:rPr lang="en-US" sz="2800" dirty="0" err="1" smtClean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ওয়্যারলেস</a:t>
              </a:r>
              <a:r>
                <a:rPr lang="en-US" sz="2800" dirty="0" smtClean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800" dirty="0" err="1" smtClean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নেটওয়ার্কের</a:t>
              </a:r>
              <a:r>
                <a:rPr lang="en-US" sz="2800" dirty="0" smtClean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800" dirty="0" err="1" smtClean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প্রয়োজনীয়তা</a:t>
              </a:r>
              <a:r>
                <a:rPr lang="en-US" sz="2800" dirty="0" smtClean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800" dirty="0" err="1" smtClean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ব্যাখ্যা</a:t>
              </a:r>
              <a:r>
                <a:rPr lang="en-US" sz="2800" dirty="0" smtClean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800" dirty="0" err="1" smtClean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করতে</a:t>
              </a:r>
              <a:r>
                <a:rPr lang="en-US" sz="2800" dirty="0" smtClean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800" dirty="0" err="1" smtClean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পারবে</a:t>
              </a:r>
              <a:r>
                <a:rPr lang="en-US" sz="2800" dirty="0" smtClean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।</a:t>
              </a:r>
            </a:p>
            <a:p>
              <a:r>
                <a:rPr lang="en-US" sz="28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।</a:t>
              </a:r>
              <a:endParaRPr lang="en-US" sz="2800" dirty="0" smtClean="0">
                <a:latin typeface="NikoshBAN" panose="02000000000000000000" pitchFamily="2" charset="0"/>
                <a:cs typeface="NikoshBAN" panose="02000000000000000000" pitchFamily="2" charset="0"/>
              </a:endParaRPr>
            </a:p>
            <a:p>
              <a:endPara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  <a:p>
              <a:endParaRPr lang="en-US" sz="28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7" name="Rounded Rectangle 6"/>
            <p:cNvSpPr/>
            <p:nvPr/>
          </p:nvSpPr>
          <p:spPr>
            <a:xfrm>
              <a:off x="254505" y="3492339"/>
              <a:ext cx="875762" cy="782261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as-IN" sz="2800" dirty="0" smtClean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৩</a:t>
              </a:r>
              <a:r>
                <a:rPr lang="en-US" sz="2800" dirty="0" smtClean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।</a:t>
              </a:r>
              <a:endParaRPr lang="en-US" sz="28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sp>
        <p:nvSpPr>
          <p:cNvPr id="14" name="TextBox 13"/>
          <p:cNvSpPr txBox="1"/>
          <p:nvPr/>
        </p:nvSpPr>
        <p:spPr>
          <a:xfrm>
            <a:off x="2362669" y="266635"/>
            <a:ext cx="407676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 err="1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শিখনফল</a:t>
            </a:r>
            <a:endParaRPr lang="en-US" sz="5400" b="1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042585" y="1243633"/>
            <a:ext cx="65811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এই</a:t>
            </a:r>
            <a:r>
              <a:rPr lang="en-US" sz="36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36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শেষে</a:t>
            </a:r>
            <a:r>
              <a:rPr lang="en-US" sz="36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শিক্ষার্থীরা</a:t>
            </a:r>
            <a:r>
              <a:rPr lang="en-US" sz="36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…</a:t>
            </a:r>
            <a:endParaRPr lang="en-US" sz="3600" b="1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6" name="Frame 15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2917"/>
            </a:avLst>
          </a:prstGeom>
          <a:solidFill>
            <a:srgbClr val="CC00FF"/>
          </a:solidFill>
          <a:ln w="15875" cap="flat" cmpd="sng" algn="ctr">
            <a:solidFill>
              <a:srgbClr val="FF00FF"/>
            </a:solidFill>
            <a:prstDash val="soli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en-US">
              <a:solidFill>
                <a:sysClr val="windowText" lastClr="000000"/>
              </a:solidFill>
              <a:latin typeface="Garamond" panose="02020404030301010803"/>
            </a:endParaRPr>
          </a:p>
        </p:txBody>
      </p:sp>
    </p:spTree>
    <p:extLst>
      <p:ext uri="{BB962C8B-B14F-4D97-AF65-F5344CB8AC3E}">
        <p14:creationId xmlns:p14="http://schemas.microsoft.com/office/powerpoint/2010/main" val="31374641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4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430" y="1648496"/>
            <a:ext cx="8461137" cy="4945487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86191" y="323694"/>
            <a:ext cx="8171617" cy="1200329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ভিডিও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কনফারেন্স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লাইভ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সেশনে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ওয়্যারলেস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নেটওয়ার্ক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সিস্টেমের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প্রয়োজনীয়তা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অনস্বীকার্য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Frame 3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2917"/>
            </a:avLst>
          </a:prstGeom>
          <a:solidFill>
            <a:srgbClr val="CC00FF"/>
          </a:solidFill>
          <a:ln w="15875" cap="flat" cmpd="sng" algn="ctr">
            <a:solidFill>
              <a:srgbClr val="FF00FF"/>
            </a:solidFill>
            <a:prstDash val="soli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en-US">
              <a:solidFill>
                <a:sysClr val="windowText" lastClr="000000"/>
              </a:solidFill>
              <a:latin typeface="Garamond" panose="02020404030301010803"/>
            </a:endParaRPr>
          </a:p>
        </p:txBody>
      </p:sp>
    </p:spTree>
    <p:extLst>
      <p:ext uri="{BB962C8B-B14F-4D97-AF65-F5344CB8AC3E}">
        <p14:creationId xmlns:p14="http://schemas.microsoft.com/office/powerpoint/2010/main" val="230497749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44</TotalTime>
  <Words>420</Words>
  <Application>Microsoft Office PowerPoint</Application>
  <PresentationFormat>On-screen Show (4:3)</PresentationFormat>
  <Paragraphs>72</Paragraphs>
  <Slides>25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3" baseType="lpstr">
      <vt:lpstr>Arial</vt:lpstr>
      <vt:lpstr>Calibri</vt:lpstr>
      <vt:lpstr>Calibri Light</vt:lpstr>
      <vt:lpstr>Garamond</vt:lpstr>
      <vt:lpstr>NikoshBAN</vt:lpstr>
      <vt:lpstr>Wingdings</vt:lpstr>
      <vt:lpstr>Office Theme</vt:lpstr>
      <vt:lpstr>Packager Shell Object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Engr. Nijam Uddin</dc:creator>
  <cp:lastModifiedBy>Engr. Nijam Uddin</cp:lastModifiedBy>
  <cp:revision>6</cp:revision>
  <dcterms:created xsi:type="dcterms:W3CDTF">2019-09-27T05:47:28Z</dcterms:created>
  <dcterms:modified xsi:type="dcterms:W3CDTF">2019-09-27T06:32:25Z</dcterms:modified>
</cp:coreProperties>
</file>