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0"/>
  </p:notesMasterIdLst>
  <p:sldIdLst>
    <p:sldId id="259" r:id="rId2"/>
    <p:sldId id="332" r:id="rId3"/>
    <p:sldId id="256" r:id="rId4"/>
    <p:sldId id="318" r:id="rId5"/>
    <p:sldId id="328" r:id="rId6"/>
    <p:sldId id="333" r:id="rId7"/>
    <p:sldId id="321" r:id="rId8"/>
    <p:sldId id="322" r:id="rId9"/>
    <p:sldId id="329" r:id="rId10"/>
    <p:sldId id="323" r:id="rId11"/>
    <p:sldId id="330" r:id="rId12"/>
    <p:sldId id="324" r:id="rId13"/>
    <p:sldId id="325" r:id="rId14"/>
    <p:sldId id="319" r:id="rId15"/>
    <p:sldId id="331" r:id="rId16"/>
    <p:sldId id="327" r:id="rId17"/>
    <p:sldId id="326" r:id="rId18"/>
    <p:sldId id="31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130858"/>
    <a:srgbClr val="FF0000"/>
    <a:srgbClr val="00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85211" autoAdjust="0"/>
  </p:normalViewPr>
  <p:slideViewPr>
    <p:cSldViewPr>
      <p:cViewPr varScale="1">
        <p:scale>
          <a:sx n="62" d="100"/>
          <a:sy n="62" d="100"/>
        </p:scale>
        <p:origin x="-15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2D25E-8CF8-4703-B295-8E73CE6E9CFD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78370-4B36-404F-A94B-7BA9F9ACD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29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78370-4B36-404F-A94B-7BA9F9ACD58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83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1DE6-43BB-4DBD-8DD5-2D8289447CD5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9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BA6D-49C7-457C-B89C-5A224BDD5AF9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0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7542-B0EA-4857-B990-3458C4D76F6A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7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7A88-FC12-4BA4-AE1B-E7A597FCDA1A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8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8B55-884B-4138-AB30-4C96108AEADE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3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0F2C-0356-45B6-BAC1-618EDFE0F60B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C95-A485-47AF-B870-6104C8F02260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B6B4-7A24-48B6-936F-715A97FE4AA2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9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22CAD-F3C9-4EA8-A088-E5156230173A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0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F051-EA1D-4032-9CA0-B1F8C9DF0986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7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BFF8-4FFE-4138-9124-5DEFA59E8EF8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2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95442-5BF6-47E0-ABB2-A98AC54DE967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8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3810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FF0000"/>
                </a:solidFill>
              </a:rPr>
              <a:t>WElCOME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76400"/>
            <a:ext cx="7315200" cy="5029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4572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smtClean="0">
                <a:solidFill>
                  <a:srgbClr val="FF0000"/>
                </a:solidFill>
              </a:rPr>
              <a:t>Active voice</a:t>
            </a:r>
            <a:r>
              <a:rPr lang="en-US" sz="4800" dirty="0" smtClean="0">
                <a:solidFill>
                  <a:srgbClr val="FF0000"/>
                </a:solidFill>
              </a:rPr>
              <a:t>                  </a:t>
            </a:r>
            <a:r>
              <a:rPr lang="en-US" sz="4800" u="sng" dirty="0" smtClean="0">
                <a:solidFill>
                  <a:srgbClr val="FF0000"/>
                </a:solidFill>
              </a:rPr>
              <a:t>-Passive voice</a:t>
            </a:r>
            <a:endParaRPr lang="en-US" sz="4800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3716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8.  A car ran </a:t>
            </a:r>
            <a:r>
              <a:rPr lang="en-US" sz="4000" dirty="0" smtClean="0">
                <a:solidFill>
                  <a:srgbClr val="C00000"/>
                </a:solidFill>
              </a:rPr>
              <a:t>over</a:t>
            </a:r>
            <a:r>
              <a:rPr lang="en-US" sz="4000" dirty="0" smtClean="0"/>
              <a:t> the old man.-------The old</a:t>
            </a:r>
          </a:p>
          <a:p>
            <a:r>
              <a:rPr lang="en-US" sz="4000" dirty="0" smtClean="0"/>
              <a:t> man was run </a:t>
            </a:r>
            <a:r>
              <a:rPr lang="en-US" sz="4000" dirty="0" smtClean="0">
                <a:solidFill>
                  <a:srgbClr val="C00000"/>
                </a:solidFill>
              </a:rPr>
              <a:t>over</a:t>
            </a:r>
            <a:r>
              <a:rPr lang="en-US" sz="4000" dirty="0" smtClean="0"/>
              <a:t> by a car  . 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9. She looks</a:t>
            </a:r>
            <a:r>
              <a:rPr lang="en-US" sz="4000" dirty="0" smtClean="0">
                <a:solidFill>
                  <a:srgbClr val="C00000"/>
                </a:solidFill>
              </a:rPr>
              <a:t> after </a:t>
            </a:r>
            <a:r>
              <a:rPr lang="en-US" sz="4000" dirty="0" smtClean="0"/>
              <a:t>the baby.------The baby is looked </a:t>
            </a:r>
            <a:r>
              <a:rPr lang="en-US" sz="4000" dirty="0" smtClean="0">
                <a:solidFill>
                  <a:srgbClr val="C00000"/>
                </a:solidFill>
              </a:rPr>
              <a:t>after</a:t>
            </a:r>
            <a:r>
              <a:rPr lang="en-US" sz="4000" dirty="0" smtClean="0"/>
              <a:t> by her.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720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800" dirty="0" smtClean="0">
                <a:solidFill>
                  <a:srgbClr val="0070C0"/>
                </a:solidFill>
              </a:rPr>
              <a:t>He penned through the line.</a:t>
            </a:r>
          </a:p>
          <a:p>
            <a:pPr marL="342900" indent="-342900">
              <a:buAutoNum type="arabicPeriod"/>
            </a:pPr>
            <a:r>
              <a:rPr lang="en-US" sz="4800" dirty="0" smtClean="0"/>
              <a:t>She looks down upon me.</a:t>
            </a:r>
            <a:endParaRPr lang="en-US" sz="4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" name="Picture 2" descr="voice[baby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1143000"/>
            <a:ext cx="5181600" cy="54019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00200" y="5334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She looks after the baby.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6096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solidFill>
                  <a:srgbClr val="00B0F0"/>
                </a:solidFill>
              </a:rPr>
              <a:t>Active voice</a:t>
            </a:r>
            <a:endParaRPr lang="en-US" sz="3200" u="sng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533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00B0F0"/>
                </a:solidFill>
              </a:rPr>
              <a:t>Passive voice</a:t>
            </a:r>
            <a:endParaRPr lang="en-US" sz="3600" u="sng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1447800"/>
            <a:ext cx="6324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10"/>
            </a:pPr>
            <a:r>
              <a:rPr lang="en-US" sz="3200" dirty="0" smtClean="0">
                <a:solidFill>
                  <a:srgbClr val="FFFF00"/>
                </a:solidFill>
              </a:rPr>
              <a:t>I have </a:t>
            </a:r>
            <a:r>
              <a:rPr lang="en-US" sz="3200" dirty="0" smtClean="0">
                <a:solidFill>
                  <a:srgbClr val="0070C0"/>
                </a:solidFill>
              </a:rPr>
              <a:t>to do </a:t>
            </a:r>
            <a:r>
              <a:rPr lang="en-US" sz="3200" dirty="0" smtClean="0">
                <a:solidFill>
                  <a:srgbClr val="FFFF00"/>
                </a:solidFill>
              </a:rPr>
              <a:t>the work.              The work has to be done by me</a:t>
            </a:r>
            <a:r>
              <a:rPr lang="en-US" sz="3600" dirty="0" smtClean="0">
                <a:solidFill>
                  <a:srgbClr val="FFFF00"/>
                </a:solidFill>
              </a:rPr>
              <a:t>.    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2514600"/>
            <a:ext cx="6629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 11.  She has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to wear </a:t>
            </a:r>
            <a:r>
              <a:rPr lang="en-US" sz="3200" dirty="0" smtClean="0">
                <a:solidFill>
                  <a:srgbClr val="FFFF00"/>
                </a:solidFill>
              </a:rPr>
              <a:t>cheap dress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      Cheap dress has to be worn by her</a:t>
            </a:r>
            <a:r>
              <a:rPr lang="en-US" sz="3600" dirty="0" smtClean="0">
                <a:solidFill>
                  <a:srgbClr val="FFFF00"/>
                </a:solidFill>
              </a:rPr>
              <a:t>.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3733800"/>
            <a:ext cx="6172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FF00"/>
                </a:solidFill>
              </a:rPr>
              <a:t>12. He has to read many books.</a:t>
            </a:r>
          </a:p>
          <a:p>
            <a:r>
              <a:rPr lang="en-US" sz="3200" dirty="0" smtClean="0">
                <a:solidFill>
                  <a:srgbClr val="00FF00"/>
                </a:solidFill>
              </a:rPr>
              <a:t>Many books has to be read by him.</a:t>
            </a:r>
          </a:p>
          <a:p>
            <a:r>
              <a:rPr lang="en-US" sz="3200" dirty="0" smtClean="0">
                <a:solidFill>
                  <a:srgbClr val="00B0F0"/>
                </a:solidFill>
              </a:rPr>
              <a:t>13. I have to help my family.</a:t>
            </a:r>
          </a:p>
          <a:p>
            <a:r>
              <a:rPr lang="en-US" sz="3200" dirty="0" smtClean="0">
                <a:solidFill>
                  <a:srgbClr val="00B0F0"/>
                </a:solidFill>
              </a:rPr>
              <a:t>  My family has to be helped by me. 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30480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u="sng" dirty="0" smtClean="0">
                <a:solidFill>
                  <a:srgbClr val="00B0F0"/>
                </a:solidFill>
              </a:rPr>
              <a:t>Active voice</a:t>
            </a:r>
            <a:endParaRPr lang="en-US" sz="5400" u="sng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304800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u="sng" dirty="0" smtClean="0">
                <a:solidFill>
                  <a:srgbClr val="00B0F0"/>
                </a:solidFill>
              </a:rPr>
              <a:t>Passive voice</a:t>
            </a:r>
            <a:endParaRPr lang="en-US" sz="5400" u="sng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371600"/>
            <a:ext cx="929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12. We named her </a:t>
            </a:r>
            <a:r>
              <a:rPr lang="en-US" sz="36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Mithila</a:t>
            </a:r>
            <a:r>
              <a:rPr lang="en-US" sz="3600" dirty="0" smtClean="0">
                <a:solidFill>
                  <a:srgbClr val="FFFF00"/>
                </a:solidFill>
              </a:rPr>
              <a:t>---She was named </a:t>
            </a:r>
            <a:r>
              <a:rPr lang="en-US" sz="36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Mithila</a:t>
            </a:r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600" dirty="0" smtClean="0">
                <a:solidFill>
                  <a:srgbClr val="FFFF00"/>
                </a:solidFill>
              </a:rPr>
              <a:t>by us</a:t>
            </a:r>
            <a:r>
              <a:rPr lang="en-US" sz="3600" dirty="0" smtClean="0">
                <a:solidFill>
                  <a:srgbClr val="FFC000"/>
                </a:solidFill>
              </a:rPr>
              <a:t>.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 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895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 13. They made me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captain</a:t>
            </a:r>
            <a:r>
              <a:rPr lang="en-US" sz="3600" dirty="0" smtClean="0">
                <a:solidFill>
                  <a:srgbClr val="FFFF00"/>
                </a:solidFill>
              </a:rPr>
              <a:t>.---I was made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captain</a:t>
            </a:r>
            <a:r>
              <a:rPr lang="en-US" sz="3600" dirty="0" smtClean="0">
                <a:solidFill>
                  <a:srgbClr val="FFFF00"/>
                </a:solidFill>
              </a:rPr>
              <a:t> by them.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59436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FF00"/>
                </a:solidFill>
              </a:rPr>
              <a:t> “Factitive Object”   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4196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1 .I called her </a:t>
            </a:r>
            <a:r>
              <a:rPr lang="en-US" sz="4000" dirty="0" err="1" smtClean="0">
                <a:solidFill>
                  <a:srgbClr val="00B0F0"/>
                </a:solidFill>
              </a:rPr>
              <a:t>Mayna</a:t>
            </a:r>
            <a:r>
              <a:rPr lang="en-US" sz="40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US" sz="4000" dirty="0" smtClean="0">
                <a:solidFill>
                  <a:srgbClr val="00B0F0"/>
                </a:solidFill>
              </a:rPr>
              <a:t>2. They selected him chairman.</a:t>
            </a:r>
            <a:endParaRPr lang="en-US" sz="4000" dirty="0">
              <a:solidFill>
                <a:srgbClr val="00B0F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3886200" y="2438400"/>
            <a:ext cx="4419600" cy="320040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4381500" y="3619500"/>
            <a:ext cx="2819400" cy="2438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199" y="838200"/>
            <a:ext cx="49530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 14.The food </a:t>
            </a:r>
            <a:r>
              <a:rPr lang="en-US" sz="4400" dirty="0" smtClean="0">
                <a:solidFill>
                  <a:srgbClr val="FF0000"/>
                </a:solidFill>
              </a:rPr>
              <a:t>tastes</a:t>
            </a:r>
            <a:r>
              <a:rPr lang="en-US" sz="4400" dirty="0" smtClean="0">
                <a:solidFill>
                  <a:schemeClr val="bg1"/>
                </a:solidFill>
              </a:rPr>
              <a:t> sour.-----The food is tasted sour.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09800"/>
            <a:ext cx="3962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15.  The bed </a:t>
            </a:r>
            <a:r>
              <a:rPr lang="en-US" sz="4400" dirty="0" smtClean="0">
                <a:solidFill>
                  <a:srgbClr val="FF0000"/>
                </a:solidFill>
              </a:rPr>
              <a:t>felt </a:t>
            </a:r>
            <a:r>
              <a:rPr lang="en-US" sz="4400" dirty="0" smtClean="0">
                <a:solidFill>
                  <a:schemeClr val="bg1"/>
                </a:solidFill>
              </a:rPr>
              <a:t>soft----The bed was felt soft.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5814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 16. The book </a:t>
            </a:r>
            <a:r>
              <a:rPr lang="en-US" sz="4400" dirty="0" smtClean="0">
                <a:solidFill>
                  <a:srgbClr val="FF0000"/>
                </a:solidFill>
              </a:rPr>
              <a:t>reads</a:t>
            </a:r>
            <a:r>
              <a:rPr lang="en-US" sz="4400" dirty="0" smtClean="0">
                <a:solidFill>
                  <a:schemeClr val="bg1"/>
                </a:solidFill>
              </a:rPr>
              <a:t> well.----The book is well when it is read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6172200"/>
            <a:ext cx="419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FF00"/>
                </a:solidFill>
              </a:rPr>
              <a:t>“Quasi passive”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304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003300"/>
                </a:solidFill>
              </a:rPr>
              <a:t>Active voice</a:t>
            </a:r>
            <a:endParaRPr lang="en-US" sz="3600" u="sng" dirty="0">
              <a:solidFill>
                <a:srgbClr val="0033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304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003300"/>
                </a:solidFill>
              </a:rPr>
              <a:t>Passive voice</a:t>
            </a:r>
            <a:endParaRPr lang="en-US" sz="3600" u="sng" dirty="0">
              <a:solidFill>
                <a:srgbClr val="0033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4876800"/>
            <a:ext cx="472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1.Rice sells cheap.</a:t>
            </a:r>
          </a:p>
          <a:p>
            <a:r>
              <a:rPr lang="en-US" sz="4000" dirty="0" smtClean="0"/>
              <a:t>2.Sugar tastes sweet.</a:t>
            </a:r>
            <a:endParaRPr lang="en-US" sz="4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3238500" y="1943100"/>
            <a:ext cx="5334000" cy="419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352800" y="2667000"/>
            <a:ext cx="4724400" cy="396240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886200" y="4038600"/>
            <a:ext cx="3429000" cy="259080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rgbClr val="003300"/>
            </a:gs>
            <a:gs pos="75000">
              <a:schemeClr val="accent1">
                <a:lumMod val="45000"/>
                <a:lumOff val="5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" name="Picture 2" descr="soft b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838200"/>
            <a:ext cx="7924800" cy="5562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381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38400" y="152400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6">
                    <a:lumMod val="50000"/>
                  </a:schemeClr>
                </a:solidFill>
              </a:rPr>
              <a:t>The bed felt soft.</a:t>
            </a:r>
            <a:endParaRPr lang="en-US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524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smtClean="0">
                <a:solidFill>
                  <a:srgbClr val="130858"/>
                </a:solidFill>
              </a:rPr>
              <a:t>Active voice</a:t>
            </a:r>
            <a:endParaRPr lang="en-US" sz="4800" u="sng" dirty="0">
              <a:solidFill>
                <a:srgbClr val="130858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2286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smtClean="0">
                <a:solidFill>
                  <a:srgbClr val="002060"/>
                </a:solidFill>
              </a:rPr>
              <a:t>Passive voice</a:t>
            </a:r>
            <a:endParaRPr lang="en-US" sz="4800" u="sng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430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17.He fanned </a:t>
            </a:r>
            <a:r>
              <a:rPr lang="en-US" sz="4400" dirty="0" smtClean="0">
                <a:solidFill>
                  <a:schemeClr val="accent2"/>
                </a:solidFill>
              </a:rPr>
              <a:t>himself</a:t>
            </a:r>
            <a:r>
              <a:rPr lang="en-US" sz="4400" dirty="0" smtClean="0"/>
              <a:t>---He was fanned by </a:t>
            </a:r>
            <a:r>
              <a:rPr lang="en-US" sz="4400" dirty="0" smtClean="0">
                <a:solidFill>
                  <a:srgbClr val="C00000"/>
                </a:solidFill>
              </a:rPr>
              <a:t>himself.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146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18.We amuse </a:t>
            </a:r>
            <a:r>
              <a:rPr lang="en-US" sz="4400" dirty="0" smtClean="0">
                <a:solidFill>
                  <a:srgbClr val="C00000"/>
                </a:solidFill>
              </a:rPr>
              <a:t>ourselves</a:t>
            </a:r>
            <a:r>
              <a:rPr lang="en-US" sz="4400" dirty="0" smtClean="0"/>
              <a:t>.----We are amused by </a:t>
            </a:r>
            <a:r>
              <a:rPr lang="en-US" sz="4400" dirty="0" smtClean="0">
                <a:solidFill>
                  <a:srgbClr val="C00000"/>
                </a:solidFill>
              </a:rPr>
              <a:t>ourselves.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5486400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  “Reflexive object” 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2672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1.She deprived herself.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2 </a:t>
            </a:r>
            <a:r>
              <a:rPr lang="en-US" sz="4000" dirty="0" err="1" smtClean="0">
                <a:solidFill>
                  <a:srgbClr val="7030A0"/>
                </a:solidFill>
              </a:rPr>
              <a:t>Rina</a:t>
            </a:r>
            <a:r>
              <a:rPr lang="en-US" sz="4000" dirty="0" smtClean="0">
                <a:solidFill>
                  <a:srgbClr val="7030A0"/>
                </a:solidFill>
              </a:rPr>
              <a:t> cheated herself.</a:t>
            </a:r>
            <a:endParaRPr lang="en-US" sz="4000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3543300" y="2247900"/>
            <a:ext cx="4953000" cy="3657600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91000" y="2971800"/>
            <a:ext cx="3505200" cy="3429000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24200" y="304800"/>
            <a:ext cx="27033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err="1" smtClean="0"/>
              <a:t>Hometask</a:t>
            </a:r>
            <a:endParaRPr lang="en-US" sz="48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066800"/>
            <a:ext cx="6324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 </a:t>
            </a:r>
            <a:r>
              <a:rPr lang="en-US" sz="3600" dirty="0" smtClean="0">
                <a:solidFill>
                  <a:srgbClr val="002060"/>
                </a:solidFill>
              </a:rPr>
              <a:t>We may  suggest many ideas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2 </a:t>
            </a:r>
            <a:r>
              <a:rPr lang="en-US" sz="3600" dirty="0" smtClean="0">
                <a:solidFill>
                  <a:srgbClr val="C00000"/>
                </a:solidFill>
              </a:rPr>
              <a:t>The teacher saw her gossiping</a:t>
            </a:r>
            <a:r>
              <a:rPr lang="en-US" sz="4400" dirty="0" smtClean="0"/>
              <a:t>.</a:t>
            </a:r>
          </a:p>
          <a:p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2514600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 </a:t>
            </a:r>
            <a:r>
              <a:rPr lang="en-US" sz="3600" dirty="0" smtClean="0">
                <a:solidFill>
                  <a:srgbClr val="00B0F0"/>
                </a:solidFill>
              </a:rPr>
              <a:t>I look after the baby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4 They have to wash dishes.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5 Olive tastes sour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45720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6 They are going to visit many places.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7 She consoled herself.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71600"/>
            <a:ext cx="8001000" cy="4917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2"/>
          <p:cNvSpPr/>
          <p:nvPr/>
        </p:nvSpPr>
        <p:spPr>
          <a:xfrm>
            <a:off x="4479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457200"/>
            <a:ext cx="6153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THANKS EVERYBODY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003300"/>
            </a:gs>
            <a:gs pos="75000">
              <a:schemeClr val="accent1">
                <a:lumMod val="45000"/>
                <a:lumOff val="5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228600"/>
            <a:ext cx="81534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                    </a:t>
            </a:r>
            <a:r>
              <a:rPr lang="en-US" sz="4000" b="1" dirty="0">
                <a:solidFill>
                  <a:srgbClr val="FF0000"/>
                </a:solidFill>
              </a:rPr>
              <a:t>Identity of teacher</a:t>
            </a:r>
          </a:p>
          <a:p>
            <a:r>
              <a:rPr lang="en-US" sz="3600" dirty="0">
                <a:solidFill>
                  <a:srgbClr val="00FF00"/>
                </a:solidFill>
              </a:rPr>
              <a:t>        </a:t>
            </a:r>
            <a:r>
              <a:rPr lang="en-US" sz="3600" dirty="0" smtClean="0">
                <a:solidFill>
                  <a:srgbClr val="00FF00"/>
                </a:solidFill>
              </a:rPr>
              <a:t>             </a:t>
            </a:r>
            <a:r>
              <a:rPr lang="en-US" sz="3600" dirty="0">
                <a:solidFill>
                  <a:srgbClr val="00FF00"/>
                </a:solidFill>
              </a:rPr>
              <a:t>MD.TAIBUR RAHMAN</a:t>
            </a:r>
          </a:p>
          <a:p>
            <a:r>
              <a:rPr lang="en-US" sz="3600" dirty="0">
                <a:solidFill>
                  <a:srgbClr val="00B0F0"/>
                </a:solidFill>
              </a:rPr>
              <a:t>            </a:t>
            </a:r>
            <a:r>
              <a:rPr lang="en-US" sz="3600" dirty="0" smtClean="0">
                <a:solidFill>
                  <a:srgbClr val="00B0F0"/>
                </a:solidFill>
              </a:rPr>
              <a:t>           Assistant </a:t>
            </a:r>
            <a:r>
              <a:rPr lang="en-US" sz="3600" dirty="0">
                <a:solidFill>
                  <a:srgbClr val="00B0F0"/>
                </a:solidFill>
              </a:rPr>
              <a:t>Teacher</a:t>
            </a:r>
          </a:p>
          <a:p>
            <a:r>
              <a:rPr lang="en-US" sz="3600" dirty="0">
                <a:solidFill>
                  <a:srgbClr val="FFC000"/>
                </a:solidFill>
              </a:rPr>
              <a:t>Chowdhury </a:t>
            </a:r>
            <a:r>
              <a:rPr lang="en-US" sz="3600" dirty="0" err="1">
                <a:solidFill>
                  <a:srgbClr val="FFC000"/>
                </a:solidFill>
              </a:rPr>
              <a:t>M.H.Girls</a:t>
            </a:r>
            <a:r>
              <a:rPr lang="en-US" sz="3600" dirty="0">
                <a:solidFill>
                  <a:srgbClr val="FFC000"/>
                </a:solidFill>
              </a:rPr>
              <a:t>’ High </a:t>
            </a:r>
            <a:r>
              <a:rPr lang="en-US" sz="3600" dirty="0" err="1" smtClean="0">
                <a:solidFill>
                  <a:srgbClr val="FFC000"/>
                </a:solidFill>
              </a:rPr>
              <a:t>School,Rajbari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667000"/>
            <a:ext cx="6172200" cy="3638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336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003300"/>
            </a:gs>
            <a:gs pos="75000">
              <a:schemeClr val="accent1">
                <a:lumMod val="45000"/>
                <a:lumOff val="5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990600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Class Eight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259080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130858"/>
                </a:solidFill>
              </a:rPr>
              <a:t>English 2</a:t>
            </a:r>
            <a:r>
              <a:rPr lang="en-US" sz="6000" baseline="30000" dirty="0" smtClean="0">
                <a:solidFill>
                  <a:srgbClr val="130858"/>
                </a:solidFill>
              </a:rPr>
              <a:t>nd</a:t>
            </a:r>
            <a:r>
              <a:rPr lang="en-US" sz="6000" dirty="0" smtClean="0">
                <a:solidFill>
                  <a:srgbClr val="130858"/>
                </a:solidFill>
              </a:rPr>
              <a:t> Paper</a:t>
            </a:r>
            <a:endParaRPr lang="en-US" sz="6000" dirty="0">
              <a:solidFill>
                <a:srgbClr val="13085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39624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3300"/>
                </a:solidFill>
              </a:rPr>
              <a:t>Grammar</a:t>
            </a:r>
            <a:endParaRPr lang="en-US" sz="5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2438400"/>
            <a:ext cx="685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By the end of the lesson students will---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300"/>
                </a:solidFill>
              </a:rPr>
              <a:t>All the rules of voice.</a:t>
            </a:r>
          </a:p>
          <a:p>
            <a:pPr marL="0" lvl="6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130858"/>
                </a:solidFill>
              </a:rPr>
              <a:t>Change active into passive voice</a:t>
            </a:r>
            <a:r>
              <a:rPr lang="en-US" sz="3200" dirty="0">
                <a:solidFill>
                  <a:srgbClr val="130858"/>
                </a:solidFill>
              </a:rPr>
              <a:t>.</a:t>
            </a:r>
            <a:endParaRPr lang="en-US" sz="3200" dirty="0" smtClean="0">
              <a:solidFill>
                <a:srgbClr val="130858"/>
              </a:solidFill>
            </a:endParaRPr>
          </a:p>
          <a:p>
            <a:pPr marL="0" lvl="6">
              <a:lnSpc>
                <a:spcPct val="150000"/>
              </a:lnSpc>
            </a:pPr>
            <a:endParaRPr lang="en-US" sz="3200" dirty="0" smtClean="0">
              <a:solidFill>
                <a:srgbClr val="0033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1371600"/>
            <a:ext cx="3450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u="sng" dirty="0" smtClean="0">
                <a:solidFill>
                  <a:srgbClr val="FF0000"/>
                </a:solidFill>
              </a:rPr>
              <a:t>Objectives</a:t>
            </a:r>
            <a:endParaRPr lang="en-US" sz="48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rgbClr val="003300"/>
            </a:gs>
            <a:gs pos="75000">
              <a:schemeClr val="accent1">
                <a:lumMod val="45000"/>
                <a:lumOff val="5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47800" y="1828800"/>
            <a:ext cx="6705600" cy="317009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</a:t>
            </a:r>
            <a:r>
              <a:rPr lang="en-US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</a:t>
            </a:r>
            <a:r>
              <a:rPr lang="en-US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en-US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130858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r>
              <a:rPr lang="en-US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</a:t>
            </a:r>
            <a:endParaRPr lang="en-US" sz="20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533400" y="457200"/>
            <a:ext cx="8458200" cy="838200"/>
          </a:xfrm>
        </p:spPr>
        <p:txBody>
          <a:bodyPr>
            <a:normAutofit fontScale="90000"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Active voice</a:t>
            </a:r>
            <a:r>
              <a:rPr lang="en-US" sz="40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কে passive</a:t>
            </a:r>
            <a:r>
              <a:rPr lang="en-US" sz="4000" b="1" u="sng" dirty="0" smtClean="0">
                <a:solidFill>
                  <a:srgbClr val="FF0000"/>
                </a:solidFill>
              </a:rPr>
              <a:t> voice</a:t>
            </a:r>
            <a:r>
              <a:rPr lang="en-US" sz="40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0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নিয়মঃ</a:t>
            </a:r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z="2000" smtClean="0"/>
              <a:pPr/>
              <a:t>6</a:t>
            </a:fld>
            <a:endParaRPr lang="en-US" sz="2000"/>
          </a:p>
        </p:txBody>
      </p:sp>
      <p:sp>
        <p:nvSpPr>
          <p:cNvPr id="9" name="Rectangle 8"/>
          <p:cNvSpPr/>
          <p:nvPr/>
        </p:nvSpPr>
        <p:spPr>
          <a:xfrm>
            <a:off x="1143000" y="1295400"/>
            <a:ext cx="670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Active voice</a:t>
            </a:r>
            <a:r>
              <a:rPr lang="bn-BD" sz="2000" b="1" dirty="0"/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object 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কে  passive </a:t>
            </a:r>
            <a:r>
              <a:rPr lang="en-US" sz="2000" b="1" dirty="0"/>
              <a:t>voice</a:t>
            </a:r>
            <a:r>
              <a:rPr lang="bn-BD" sz="2000" b="1" dirty="0"/>
              <a:t> 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এ subject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1371600" y="2438400"/>
            <a:ext cx="487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Subject 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tense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অনুসারে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সাহায্যকারী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verb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বসে ।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295400" y="3352800"/>
            <a:ext cx="45912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মুল 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verb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past participle form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1295400" y="4343400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preposition by 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বসে ।</a:t>
            </a:r>
            <a:endParaRPr lang="en-US" sz="2000" dirty="0"/>
          </a:p>
          <a:p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1143000" y="5486400"/>
            <a:ext cx="670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Active voice</a:t>
            </a:r>
            <a:r>
              <a:rPr lang="bn-BD" sz="2000" b="1" dirty="0"/>
              <a:t>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subject 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কে  passive </a:t>
            </a:r>
            <a:r>
              <a:rPr lang="en-US" sz="2000" b="1" dirty="0"/>
              <a:t>voice</a:t>
            </a:r>
            <a:r>
              <a:rPr lang="bn-BD" sz="2000" b="1" dirty="0"/>
              <a:t> </a:t>
            </a:r>
            <a:r>
              <a:rPr lang="bn-BD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object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192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304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1219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 1. They </a:t>
            </a:r>
            <a:r>
              <a:rPr lang="en-US" sz="3600" dirty="0" smtClean="0">
                <a:solidFill>
                  <a:srgbClr val="00B0F0"/>
                </a:solidFill>
              </a:rPr>
              <a:t>may</a:t>
            </a:r>
            <a:r>
              <a:rPr lang="en-US" sz="3600" dirty="0" smtClean="0">
                <a:solidFill>
                  <a:srgbClr val="FFFF00"/>
                </a:solidFill>
              </a:rPr>
              <a:t> help the boy.-------The boy </a:t>
            </a:r>
            <a:r>
              <a:rPr lang="en-US" sz="3600" dirty="0" smtClean="0">
                <a:solidFill>
                  <a:srgbClr val="0070C0"/>
                </a:solidFill>
              </a:rPr>
              <a:t>may be </a:t>
            </a:r>
            <a:r>
              <a:rPr lang="en-US" sz="3600" dirty="0" smtClean="0">
                <a:solidFill>
                  <a:srgbClr val="FFFF00"/>
                </a:solidFill>
              </a:rPr>
              <a:t>helped by them.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38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 2. We </a:t>
            </a:r>
            <a:r>
              <a:rPr lang="en-US" sz="3600" dirty="0" smtClean="0">
                <a:solidFill>
                  <a:srgbClr val="00B0F0"/>
                </a:solidFill>
              </a:rPr>
              <a:t>can</a:t>
            </a:r>
            <a:r>
              <a:rPr lang="en-US" sz="3600" dirty="0" smtClean="0">
                <a:solidFill>
                  <a:srgbClr val="FFFF00"/>
                </a:solidFill>
              </a:rPr>
              <a:t> plant trees.--------Trees </a:t>
            </a:r>
            <a:r>
              <a:rPr lang="en-US" sz="3600" dirty="0" smtClean="0">
                <a:solidFill>
                  <a:srgbClr val="00B0F0"/>
                </a:solidFill>
              </a:rPr>
              <a:t>can be </a:t>
            </a:r>
            <a:r>
              <a:rPr lang="en-US" sz="3600" dirty="0" smtClean="0">
                <a:solidFill>
                  <a:srgbClr val="FFFF00"/>
                </a:solidFill>
              </a:rPr>
              <a:t>planted by us.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581400"/>
            <a:ext cx="891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3. I </a:t>
            </a:r>
            <a:r>
              <a:rPr lang="en-US" sz="3600" dirty="0" smtClean="0">
                <a:solidFill>
                  <a:srgbClr val="0070C0"/>
                </a:solidFill>
              </a:rPr>
              <a:t>am  going </a:t>
            </a:r>
            <a:r>
              <a:rPr lang="en-US" sz="3600" dirty="0" smtClean="0">
                <a:solidFill>
                  <a:srgbClr val="FFFF00"/>
                </a:solidFill>
              </a:rPr>
              <a:t>to buy a pen.-----A pen </a:t>
            </a:r>
            <a:r>
              <a:rPr lang="en-US" sz="3600" dirty="0" smtClean="0">
                <a:solidFill>
                  <a:srgbClr val="0070C0"/>
                </a:solidFill>
              </a:rPr>
              <a:t>is going to be </a:t>
            </a:r>
            <a:r>
              <a:rPr lang="en-US" sz="3600" dirty="0" smtClean="0">
                <a:solidFill>
                  <a:srgbClr val="FFFF00"/>
                </a:solidFill>
              </a:rPr>
              <a:t>bought by me.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>
                    <a:lumMod val="95000"/>
                  </a:schemeClr>
                </a:solidFill>
              </a:rPr>
              <a:t>Active voice</a:t>
            </a:r>
            <a:endParaRPr lang="en-US" sz="4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3810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>
                    <a:lumMod val="95000"/>
                  </a:schemeClr>
                </a:solidFill>
              </a:rPr>
              <a:t>Passive voice</a:t>
            </a:r>
            <a:endParaRPr lang="en-US" sz="4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0292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FF00"/>
                </a:solidFill>
              </a:rPr>
              <a:t>5.You must finish the book.</a:t>
            </a:r>
          </a:p>
          <a:p>
            <a:r>
              <a:rPr lang="en-US" sz="4000" dirty="0" smtClean="0">
                <a:solidFill>
                  <a:srgbClr val="00FF00"/>
                </a:solidFill>
              </a:rPr>
              <a:t>6. He is going to take many things.</a:t>
            </a:r>
            <a:endParaRPr lang="en-US" sz="40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96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5. I saw him </a:t>
            </a:r>
            <a:r>
              <a:rPr lang="en-US" sz="4800" dirty="0" smtClean="0">
                <a:solidFill>
                  <a:srgbClr val="0070C0"/>
                </a:solidFill>
              </a:rPr>
              <a:t>crying</a:t>
            </a:r>
            <a:r>
              <a:rPr lang="en-US" sz="4800" dirty="0" smtClean="0">
                <a:solidFill>
                  <a:srgbClr val="C00000"/>
                </a:solidFill>
              </a:rPr>
              <a:t>.------He was seen </a:t>
            </a:r>
            <a:r>
              <a:rPr lang="en-US" sz="4800" dirty="0" smtClean="0">
                <a:solidFill>
                  <a:srgbClr val="0070C0"/>
                </a:solidFill>
              </a:rPr>
              <a:t>crying</a:t>
            </a:r>
            <a:r>
              <a:rPr lang="en-US" sz="4800" dirty="0" smtClean="0">
                <a:solidFill>
                  <a:srgbClr val="C00000"/>
                </a:solidFill>
              </a:rPr>
              <a:t> by me.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76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smtClean="0">
                <a:solidFill>
                  <a:srgbClr val="130858"/>
                </a:solidFill>
              </a:rPr>
              <a:t>Active voice            </a:t>
            </a:r>
            <a:r>
              <a:rPr lang="en-US" sz="4400" u="sng" dirty="0" smtClean="0">
                <a:solidFill>
                  <a:srgbClr val="FF0000"/>
                </a:solidFill>
              </a:rPr>
              <a:t>Passive Voice</a:t>
            </a:r>
            <a:endParaRPr lang="en-US" sz="4400" u="sng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1336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2"/>
                </a:solidFill>
              </a:rPr>
              <a:t>6.  They  heard the boy </a:t>
            </a:r>
            <a:r>
              <a:rPr lang="en-US" sz="4800" dirty="0" smtClean="0">
                <a:solidFill>
                  <a:srgbClr val="0070C0"/>
                </a:solidFill>
              </a:rPr>
              <a:t>singing</a:t>
            </a:r>
            <a:r>
              <a:rPr lang="en-US" sz="4800" dirty="0" smtClean="0">
                <a:solidFill>
                  <a:schemeClr val="accent2"/>
                </a:solidFill>
              </a:rPr>
              <a:t>.-----The boy was heard </a:t>
            </a:r>
            <a:r>
              <a:rPr lang="en-US" sz="4800" dirty="0" smtClean="0">
                <a:solidFill>
                  <a:srgbClr val="0070C0"/>
                </a:solidFill>
              </a:rPr>
              <a:t>singing</a:t>
            </a:r>
            <a:r>
              <a:rPr lang="en-US" sz="4800" dirty="0" smtClean="0">
                <a:solidFill>
                  <a:schemeClr val="accent2"/>
                </a:solidFill>
              </a:rPr>
              <a:t> by them.</a:t>
            </a:r>
            <a:endParaRPr lang="en-US" sz="48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57912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“Present participle”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1910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7.We saw the boys playing.</a:t>
            </a:r>
          </a:p>
          <a:p>
            <a:r>
              <a:rPr lang="en-US" sz="4400" dirty="0" smtClean="0">
                <a:solidFill>
                  <a:srgbClr val="002060"/>
                </a:solidFill>
              </a:rPr>
              <a:t>8.She heard me reading.</a:t>
            </a:r>
            <a:endParaRPr lang="en-US" sz="4400" dirty="0">
              <a:solidFill>
                <a:srgbClr val="00206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2933700" y="2628900"/>
            <a:ext cx="5029200" cy="2209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5600700" y="3695700"/>
            <a:ext cx="3352800" cy="1143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rgbClr val="003300"/>
            </a:gs>
            <a:gs pos="75000">
              <a:schemeClr val="accent1">
                <a:lumMod val="45000"/>
                <a:lumOff val="5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" name="Picture 2" descr="voic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1676400"/>
            <a:ext cx="6477000" cy="47866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838200"/>
            <a:ext cx="6553200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C000"/>
                </a:solidFill>
              </a:rPr>
              <a:t>We saw the boys playing.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</TotalTime>
  <Words>586</Words>
  <Application>Microsoft Office PowerPoint</Application>
  <PresentationFormat>On-screen Show (4:3)</PresentationFormat>
  <Paragraphs>102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voice কে passive voice করার নিয়মঃ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ARNAB-CSL</dc:creator>
  <cp:lastModifiedBy>Microsoft</cp:lastModifiedBy>
  <cp:revision>459</cp:revision>
  <dcterms:created xsi:type="dcterms:W3CDTF">2006-08-16T00:00:00Z</dcterms:created>
  <dcterms:modified xsi:type="dcterms:W3CDTF">2019-04-23T05:05:55Z</dcterms:modified>
</cp:coreProperties>
</file>