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8" r:id="rId1"/>
  </p:sldMasterIdLst>
  <p:notesMasterIdLst>
    <p:notesMasterId r:id="rId20"/>
  </p:notesMasterIdLst>
  <p:sldIdLst>
    <p:sldId id="256" r:id="rId2"/>
    <p:sldId id="272" r:id="rId3"/>
    <p:sldId id="291" r:id="rId4"/>
    <p:sldId id="292" r:id="rId5"/>
    <p:sldId id="293" r:id="rId6"/>
    <p:sldId id="294" r:id="rId7"/>
    <p:sldId id="295" r:id="rId8"/>
    <p:sldId id="296" r:id="rId9"/>
    <p:sldId id="297" r:id="rId10"/>
    <p:sldId id="298" r:id="rId11"/>
    <p:sldId id="299" r:id="rId12"/>
    <p:sldId id="300" r:id="rId13"/>
    <p:sldId id="301" r:id="rId14"/>
    <p:sldId id="302" r:id="rId15"/>
    <p:sldId id="303" r:id="rId16"/>
    <p:sldId id="304" r:id="rId17"/>
    <p:sldId id="305" r:id="rId18"/>
    <p:sldId id="290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BD4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086" autoAdjust="0"/>
    <p:restoredTop sz="94660"/>
  </p:normalViewPr>
  <p:slideViewPr>
    <p:cSldViewPr snapToGrid="0">
      <p:cViewPr varScale="1">
        <p:scale>
          <a:sx n="70" d="100"/>
          <a:sy n="70" d="100"/>
        </p:scale>
        <p:origin x="45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3433A9-E75E-41F1-9866-2BBFE70F3C42}" type="datetimeFigureOut">
              <a:rPr lang="en-US" smtClean="0"/>
              <a:t>10/9/2019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0AABED-7C9B-4866-9799-0691B5178D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2166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68D49B-B64A-4C3B-8CE3-9169CC5FA8A2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16221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BD" baseline="0" dirty="0" smtClean="0"/>
              <a:t>বৃত্তে ক্লিকের পুর্বেই শিক্ষার্থীর কাজ থেকে সম্ভাব্য উত্তর বের করে উত্তর মিলানো যেতে পারে।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EFBA06-131C-4859-9C39-A0BB73E6E75A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71769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16F843-32B1-4D58-B92C-FBF01D22A94A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6323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585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340"/>
            </a:lvl1pPr>
            <a:lvl2pPr marL="445770" indent="0" algn="ctr">
              <a:buNone/>
              <a:defRPr sz="1950"/>
            </a:lvl2pPr>
            <a:lvl3pPr marL="891540" indent="0" algn="ctr">
              <a:buNone/>
              <a:defRPr sz="1755"/>
            </a:lvl3pPr>
            <a:lvl4pPr marL="1337310" indent="0" algn="ctr">
              <a:buNone/>
              <a:defRPr sz="1560"/>
            </a:lvl4pPr>
            <a:lvl5pPr marL="1783080" indent="0" algn="ctr">
              <a:buNone/>
              <a:defRPr sz="1560"/>
            </a:lvl5pPr>
            <a:lvl6pPr marL="2228850" indent="0" algn="ctr">
              <a:buNone/>
              <a:defRPr sz="1560"/>
            </a:lvl6pPr>
            <a:lvl7pPr marL="2674620" indent="0" algn="ctr">
              <a:buNone/>
              <a:defRPr sz="1560"/>
            </a:lvl7pPr>
            <a:lvl8pPr marL="3120390" indent="0" algn="ctr">
              <a:buNone/>
              <a:defRPr sz="1560"/>
            </a:lvl8pPr>
            <a:lvl9pPr marL="3566160" indent="0" algn="ctr">
              <a:buNone/>
              <a:defRPr sz="156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E6281-DDC7-4025-8773-B998A6E74CE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10/9/2019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Lm Ashab Uddin Ridoy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F51EB-0EE9-44B6-8FDC-DC88A35844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0633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92C7D-3DE4-4B20-B1D9-C0BEBE06163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10/9/2019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Lm Ashab Uddin Ridoy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F51EB-0EE9-44B6-8FDC-DC88A35844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9441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40"/>
            <a:ext cx="10515600" cy="2852737"/>
          </a:xfrm>
        </p:spPr>
        <p:txBody>
          <a:bodyPr anchor="b"/>
          <a:lstStyle>
            <a:lvl1pPr>
              <a:defRPr sz="585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5"/>
            <a:ext cx="10515600" cy="1500187"/>
          </a:xfrm>
        </p:spPr>
        <p:txBody>
          <a:bodyPr/>
          <a:lstStyle>
            <a:lvl1pPr marL="0" indent="0">
              <a:buNone/>
              <a:defRPr sz="2340">
                <a:solidFill>
                  <a:schemeClr val="tx1">
                    <a:tint val="75000"/>
                  </a:schemeClr>
                </a:solidFill>
              </a:defRPr>
            </a:lvl1pPr>
            <a:lvl2pPr marL="445770" indent="0">
              <a:buNone/>
              <a:defRPr sz="1950">
                <a:solidFill>
                  <a:schemeClr val="tx1">
                    <a:tint val="75000"/>
                  </a:schemeClr>
                </a:solidFill>
              </a:defRPr>
            </a:lvl2pPr>
            <a:lvl3pPr marL="891540" indent="0">
              <a:buNone/>
              <a:defRPr sz="1755">
                <a:solidFill>
                  <a:schemeClr val="tx1">
                    <a:tint val="75000"/>
                  </a:schemeClr>
                </a:solidFill>
              </a:defRPr>
            </a:lvl3pPr>
            <a:lvl4pPr marL="1337310" indent="0">
              <a:buNone/>
              <a:defRPr sz="1560">
                <a:solidFill>
                  <a:schemeClr val="tx1">
                    <a:tint val="75000"/>
                  </a:schemeClr>
                </a:solidFill>
              </a:defRPr>
            </a:lvl4pPr>
            <a:lvl5pPr marL="1783080" indent="0">
              <a:buNone/>
              <a:defRPr sz="1560">
                <a:solidFill>
                  <a:schemeClr val="tx1">
                    <a:tint val="75000"/>
                  </a:schemeClr>
                </a:solidFill>
              </a:defRPr>
            </a:lvl5pPr>
            <a:lvl6pPr marL="2228850" indent="0">
              <a:buNone/>
              <a:defRPr sz="1560">
                <a:solidFill>
                  <a:schemeClr val="tx1">
                    <a:tint val="75000"/>
                  </a:schemeClr>
                </a:solidFill>
              </a:defRPr>
            </a:lvl6pPr>
            <a:lvl7pPr marL="2674620" indent="0">
              <a:buNone/>
              <a:defRPr sz="1560">
                <a:solidFill>
                  <a:schemeClr val="tx1">
                    <a:tint val="75000"/>
                  </a:schemeClr>
                </a:solidFill>
              </a:defRPr>
            </a:lvl7pPr>
            <a:lvl8pPr marL="3120390" indent="0">
              <a:buNone/>
              <a:defRPr sz="1560">
                <a:solidFill>
                  <a:schemeClr val="tx1">
                    <a:tint val="75000"/>
                  </a:schemeClr>
                </a:solidFill>
              </a:defRPr>
            </a:lvl8pPr>
            <a:lvl9pPr marL="3566160" indent="0">
              <a:buNone/>
              <a:defRPr sz="15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A0925-5CE0-4C2E-8543-D7A5BF37427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10/9/2019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Lm Ashab Uddin Ridoy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F51EB-0EE9-44B6-8FDC-DC88A35844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6300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26779-617E-484C-9528-4BF5C50DA0D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10/9/2019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Lm Ashab Uddin Ridoy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F51EB-0EE9-44B6-8FDC-DC88A35844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9025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340" b="1"/>
            </a:lvl1pPr>
            <a:lvl2pPr marL="445770" indent="0">
              <a:buNone/>
              <a:defRPr sz="1950" b="1"/>
            </a:lvl2pPr>
            <a:lvl3pPr marL="891540" indent="0">
              <a:buNone/>
              <a:defRPr sz="1755" b="1"/>
            </a:lvl3pPr>
            <a:lvl4pPr marL="1337310" indent="0">
              <a:buNone/>
              <a:defRPr sz="1560" b="1"/>
            </a:lvl4pPr>
            <a:lvl5pPr marL="1783080" indent="0">
              <a:buNone/>
              <a:defRPr sz="1560" b="1"/>
            </a:lvl5pPr>
            <a:lvl6pPr marL="2228850" indent="0">
              <a:buNone/>
              <a:defRPr sz="1560" b="1"/>
            </a:lvl6pPr>
            <a:lvl7pPr marL="2674620" indent="0">
              <a:buNone/>
              <a:defRPr sz="1560" b="1"/>
            </a:lvl7pPr>
            <a:lvl8pPr marL="3120390" indent="0">
              <a:buNone/>
              <a:defRPr sz="1560" b="1"/>
            </a:lvl8pPr>
            <a:lvl9pPr marL="3566160" indent="0">
              <a:buNone/>
              <a:defRPr sz="156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340" b="1"/>
            </a:lvl1pPr>
            <a:lvl2pPr marL="445770" indent="0">
              <a:buNone/>
              <a:defRPr sz="1950" b="1"/>
            </a:lvl2pPr>
            <a:lvl3pPr marL="891540" indent="0">
              <a:buNone/>
              <a:defRPr sz="1755" b="1"/>
            </a:lvl3pPr>
            <a:lvl4pPr marL="1337310" indent="0">
              <a:buNone/>
              <a:defRPr sz="1560" b="1"/>
            </a:lvl4pPr>
            <a:lvl5pPr marL="1783080" indent="0">
              <a:buNone/>
              <a:defRPr sz="1560" b="1"/>
            </a:lvl5pPr>
            <a:lvl6pPr marL="2228850" indent="0">
              <a:buNone/>
              <a:defRPr sz="1560" b="1"/>
            </a:lvl6pPr>
            <a:lvl7pPr marL="2674620" indent="0">
              <a:buNone/>
              <a:defRPr sz="1560" b="1"/>
            </a:lvl7pPr>
            <a:lvl8pPr marL="3120390" indent="0">
              <a:buNone/>
              <a:defRPr sz="1560" b="1"/>
            </a:lvl8pPr>
            <a:lvl9pPr marL="3566160" indent="0">
              <a:buNone/>
              <a:defRPr sz="156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4CCC3-9148-4F8B-981B-2E808994F33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10/9/2019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Lm Ashab Uddin Ridoy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F51EB-0EE9-44B6-8FDC-DC88A35844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2419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B87CC-9BDB-41B2-87A3-3247CA2F23A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10/9/2019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Lm Ashab Uddin Ridoy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F51EB-0EE9-44B6-8FDC-DC88A35844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7662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366D15-035B-447B-9FC6-39728B5B514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10/9/2019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Lm Ashab Uddin Ridoy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F51EB-0EE9-44B6-8FDC-DC88A35844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6372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312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120"/>
            </a:lvl1pPr>
            <a:lvl2pPr>
              <a:defRPr sz="2730"/>
            </a:lvl2pPr>
            <a:lvl3pPr>
              <a:defRPr sz="2340"/>
            </a:lvl3pPr>
            <a:lvl4pPr>
              <a:defRPr sz="1950"/>
            </a:lvl4pPr>
            <a:lvl5pPr>
              <a:defRPr sz="1950"/>
            </a:lvl5pPr>
            <a:lvl6pPr>
              <a:defRPr sz="1950"/>
            </a:lvl6pPr>
            <a:lvl7pPr>
              <a:defRPr sz="1950"/>
            </a:lvl7pPr>
            <a:lvl8pPr>
              <a:defRPr sz="1950"/>
            </a:lvl8pPr>
            <a:lvl9pPr>
              <a:defRPr sz="19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560"/>
            </a:lvl1pPr>
            <a:lvl2pPr marL="445770" indent="0">
              <a:buNone/>
              <a:defRPr sz="1365"/>
            </a:lvl2pPr>
            <a:lvl3pPr marL="891540" indent="0">
              <a:buNone/>
              <a:defRPr sz="1170"/>
            </a:lvl3pPr>
            <a:lvl4pPr marL="1337310" indent="0">
              <a:buNone/>
              <a:defRPr sz="975"/>
            </a:lvl4pPr>
            <a:lvl5pPr marL="1783080" indent="0">
              <a:buNone/>
              <a:defRPr sz="975"/>
            </a:lvl5pPr>
            <a:lvl6pPr marL="2228850" indent="0">
              <a:buNone/>
              <a:defRPr sz="975"/>
            </a:lvl6pPr>
            <a:lvl7pPr marL="2674620" indent="0">
              <a:buNone/>
              <a:defRPr sz="975"/>
            </a:lvl7pPr>
            <a:lvl8pPr marL="3120390" indent="0">
              <a:buNone/>
              <a:defRPr sz="975"/>
            </a:lvl8pPr>
            <a:lvl9pPr marL="3566160" indent="0">
              <a:buNone/>
              <a:defRPr sz="9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4537A-5B2A-471E-A185-2B999B0D710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10/9/2019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Lm Ashab Uddin Ridoy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F51EB-0EE9-44B6-8FDC-DC88A35844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7760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312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120"/>
            </a:lvl1pPr>
            <a:lvl2pPr marL="445770" indent="0">
              <a:buNone/>
              <a:defRPr sz="2730"/>
            </a:lvl2pPr>
            <a:lvl3pPr marL="891540" indent="0">
              <a:buNone/>
              <a:defRPr sz="2340"/>
            </a:lvl3pPr>
            <a:lvl4pPr marL="1337310" indent="0">
              <a:buNone/>
              <a:defRPr sz="1950"/>
            </a:lvl4pPr>
            <a:lvl5pPr marL="1783080" indent="0">
              <a:buNone/>
              <a:defRPr sz="1950"/>
            </a:lvl5pPr>
            <a:lvl6pPr marL="2228850" indent="0">
              <a:buNone/>
              <a:defRPr sz="1950"/>
            </a:lvl6pPr>
            <a:lvl7pPr marL="2674620" indent="0">
              <a:buNone/>
              <a:defRPr sz="1950"/>
            </a:lvl7pPr>
            <a:lvl8pPr marL="3120390" indent="0">
              <a:buNone/>
              <a:defRPr sz="1950"/>
            </a:lvl8pPr>
            <a:lvl9pPr marL="3566160" indent="0">
              <a:buNone/>
              <a:defRPr sz="195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560"/>
            </a:lvl1pPr>
            <a:lvl2pPr marL="445770" indent="0">
              <a:buNone/>
              <a:defRPr sz="1365"/>
            </a:lvl2pPr>
            <a:lvl3pPr marL="891540" indent="0">
              <a:buNone/>
              <a:defRPr sz="1170"/>
            </a:lvl3pPr>
            <a:lvl4pPr marL="1337310" indent="0">
              <a:buNone/>
              <a:defRPr sz="975"/>
            </a:lvl4pPr>
            <a:lvl5pPr marL="1783080" indent="0">
              <a:buNone/>
              <a:defRPr sz="975"/>
            </a:lvl5pPr>
            <a:lvl6pPr marL="2228850" indent="0">
              <a:buNone/>
              <a:defRPr sz="975"/>
            </a:lvl6pPr>
            <a:lvl7pPr marL="2674620" indent="0">
              <a:buNone/>
              <a:defRPr sz="975"/>
            </a:lvl7pPr>
            <a:lvl8pPr marL="3120390" indent="0">
              <a:buNone/>
              <a:defRPr sz="975"/>
            </a:lvl8pPr>
            <a:lvl9pPr marL="3566160" indent="0">
              <a:buNone/>
              <a:defRPr sz="9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CC78B-B00A-4FE7-B5DE-C18B699EE53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10/9/2019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Lm Ashab Uddin Ridoy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F51EB-0EE9-44B6-8FDC-DC88A35844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3730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3591D-8B9E-4AA7-8092-1610C47752C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10/9/2019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Lm Ashab Uddin Ridoy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F51EB-0EE9-44B6-8FDC-DC88A35844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1848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899" y="365125"/>
            <a:ext cx="2628901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1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DDD1E-6256-4E91-BD4F-C9929AE9ABF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10/9/2019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Lm Ashab Uddin Ridoy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F51EB-0EE9-44B6-8FDC-DC88A35844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9859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artisticBlur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7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68496B-7900-477D-8130-EA6442F9312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10/9/2019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7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Lm Ashab Uddin Ridoy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7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FF51EB-0EE9-44B6-8FDC-DC88A35844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89997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hf hdr="0"/>
  <p:txStyles>
    <p:titleStyle>
      <a:lvl1pPr algn="l" defTabSz="891540" rtl="0" eaLnBrk="1" latinLnBrk="0" hangingPunct="1">
        <a:lnSpc>
          <a:spcPct val="90000"/>
        </a:lnSpc>
        <a:spcBef>
          <a:spcPct val="0"/>
        </a:spcBef>
        <a:buNone/>
        <a:defRPr sz="429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2885" indent="-222885" algn="l" defTabSz="891540" rtl="0" eaLnBrk="1" latinLnBrk="0" hangingPunct="1">
        <a:lnSpc>
          <a:spcPct val="90000"/>
        </a:lnSpc>
        <a:spcBef>
          <a:spcPts val="975"/>
        </a:spcBef>
        <a:buFont typeface="Arial" panose="020B0604020202020204" pitchFamily="34" charset="0"/>
        <a:buChar char="•"/>
        <a:defRPr sz="2730" kern="1200">
          <a:solidFill>
            <a:schemeClr val="tx1"/>
          </a:solidFill>
          <a:latin typeface="+mn-lt"/>
          <a:ea typeface="+mn-ea"/>
          <a:cs typeface="+mn-cs"/>
        </a:defRPr>
      </a:lvl1pPr>
      <a:lvl2pPr marL="668655" indent="-222885" algn="l" defTabSz="891540" rtl="0" eaLnBrk="1" latinLnBrk="0" hangingPunct="1">
        <a:lnSpc>
          <a:spcPct val="90000"/>
        </a:lnSpc>
        <a:spcBef>
          <a:spcPts val="488"/>
        </a:spcBef>
        <a:buFont typeface="Arial" panose="020B0604020202020204" pitchFamily="34" charset="0"/>
        <a:buChar char="•"/>
        <a:defRPr sz="2340" kern="1200">
          <a:solidFill>
            <a:schemeClr val="tx1"/>
          </a:solidFill>
          <a:latin typeface="+mn-lt"/>
          <a:ea typeface="+mn-ea"/>
          <a:cs typeface="+mn-cs"/>
        </a:defRPr>
      </a:lvl2pPr>
      <a:lvl3pPr marL="1114425" indent="-222885" algn="l" defTabSz="891540" rtl="0" eaLnBrk="1" latinLnBrk="0" hangingPunct="1">
        <a:lnSpc>
          <a:spcPct val="90000"/>
        </a:lnSpc>
        <a:spcBef>
          <a:spcPts val="488"/>
        </a:spcBef>
        <a:buFont typeface="Arial" panose="020B0604020202020204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3pPr>
      <a:lvl4pPr marL="1560195" indent="-222885" algn="l" defTabSz="891540" rtl="0" eaLnBrk="1" latinLnBrk="0" hangingPunct="1">
        <a:lnSpc>
          <a:spcPct val="90000"/>
        </a:lnSpc>
        <a:spcBef>
          <a:spcPts val="488"/>
        </a:spcBef>
        <a:buFont typeface="Arial" panose="020B0604020202020204" pitchFamily="34" charset="0"/>
        <a:buChar char="•"/>
        <a:defRPr sz="1755" kern="1200">
          <a:solidFill>
            <a:schemeClr val="tx1"/>
          </a:solidFill>
          <a:latin typeface="+mn-lt"/>
          <a:ea typeface="+mn-ea"/>
          <a:cs typeface="+mn-cs"/>
        </a:defRPr>
      </a:lvl4pPr>
      <a:lvl5pPr marL="2005965" indent="-222885" algn="l" defTabSz="891540" rtl="0" eaLnBrk="1" latinLnBrk="0" hangingPunct="1">
        <a:lnSpc>
          <a:spcPct val="90000"/>
        </a:lnSpc>
        <a:spcBef>
          <a:spcPts val="488"/>
        </a:spcBef>
        <a:buFont typeface="Arial" panose="020B0604020202020204" pitchFamily="34" charset="0"/>
        <a:buChar char="•"/>
        <a:defRPr sz="1755" kern="1200">
          <a:solidFill>
            <a:schemeClr val="tx1"/>
          </a:solidFill>
          <a:latin typeface="+mn-lt"/>
          <a:ea typeface="+mn-ea"/>
          <a:cs typeface="+mn-cs"/>
        </a:defRPr>
      </a:lvl5pPr>
      <a:lvl6pPr marL="2451735" indent="-222885" algn="l" defTabSz="891540" rtl="0" eaLnBrk="1" latinLnBrk="0" hangingPunct="1">
        <a:lnSpc>
          <a:spcPct val="90000"/>
        </a:lnSpc>
        <a:spcBef>
          <a:spcPts val="488"/>
        </a:spcBef>
        <a:buFont typeface="Arial" panose="020B0604020202020204" pitchFamily="34" charset="0"/>
        <a:buChar char="•"/>
        <a:defRPr sz="1755" kern="1200">
          <a:solidFill>
            <a:schemeClr val="tx1"/>
          </a:solidFill>
          <a:latin typeface="+mn-lt"/>
          <a:ea typeface="+mn-ea"/>
          <a:cs typeface="+mn-cs"/>
        </a:defRPr>
      </a:lvl6pPr>
      <a:lvl7pPr marL="2897505" indent="-222885" algn="l" defTabSz="891540" rtl="0" eaLnBrk="1" latinLnBrk="0" hangingPunct="1">
        <a:lnSpc>
          <a:spcPct val="90000"/>
        </a:lnSpc>
        <a:spcBef>
          <a:spcPts val="488"/>
        </a:spcBef>
        <a:buFont typeface="Arial" panose="020B0604020202020204" pitchFamily="34" charset="0"/>
        <a:buChar char="•"/>
        <a:defRPr sz="1755" kern="1200">
          <a:solidFill>
            <a:schemeClr val="tx1"/>
          </a:solidFill>
          <a:latin typeface="+mn-lt"/>
          <a:ea typeface="+mn-ea"/>
          <a:cs typeface="+mn-cs"/>
        </a:defRPr>
      </a:lvl7pPr>
      <a:lvl8pPr marL="3343275" indent="-222885" algn="l" defTabSz="891540" rtl="0" eaLnBrk="1" latinLnBrk="0" hangingPunct="1">
        <a:lnSpc>
          <a:spcPct val="90000"/>
        </a:lnSpc>
        <a:spcBef>
          <a:spcPts val="488"/>
        </a:spcBef>
        <a:buFont typeface="Arial" panose="020B0604020202020204" pitchFamily="34" charset="0"/>
        <a:buChar char="•"/>
        <a:defRPr sz="1755" kern="1200">
          <a:solidFill>
            <a:schemeClr val="tx1"/>
          </a:solidFill>
          <a:latin typeface="+mn-lt"/>
          <a:ea typeface="+mn-ea"/>
          <a:cs typeface="+mn-cs"/>
        </a:defRPr>
      </a:lvl8pPr>
      <a:lvl9pPr marL="3789045" indent="-222885" algn="l" defTabSz="891540" rtl="0" eaLnBrk="1" latinLnBrk="0" hangingPunct="1">
        <a:lnSpc>
          <a:spcPct val="90000"/>
        </a:lnSpc>
        <a:spcBef>
          <a:spcPts val="488"/>
        </a:spcBef>
        <a:buFont typeface="Arial" panose="020B0604020202020204" pitchFamily="34" charset="0"/>
        <a:buChar char="•"/>
        <a:defRPr sz="175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91540" rtl="0" eaLnBrk="1" latinLnBrk="0" hangingPunct="1">
        <a:defRPr sz="1755" kern="1200">
          <a:solidFill>
            <a:schemeClr val="tx1"/>
          </a:solidFill>
          <a:latin typeface="+mn-lt"/>
          <a:ea typeface="+mn-ea"/>
          <a:cs typeface="+mn-cs"/>
        </a:defRPr>
      </a:lvl1pPr>
      <a:lvl2pPr marL="445770" algn="l" defTabSz="891540" rtl="0" eaLnBrk="1" latinLnBrk="0" hangingPunct="1">
        <a:defRPr sz="1755" kern="1200">
          <a:solidFill>
            <a:schemeClr val="tx1"/>
          </a:solidFill>
          <a:latin typeface="+mn-lt"/>
          <a:ea typeface="+mn-ea"/>
          <a:cs typeface="+mn-cs"/>
        </a:defRPr>
      </a:lvl2pPr>
      <a:lvl3pPr marL="891540" algn="l" defTabSz="891540" rtl="0" eaLnBrk="1" latinLnBrk="0" hangingPunct="1">
        <a:defRPr sz="1755" kern="1200">
          <a:solidFill>
            <a:schemeClr val="tx1"/>
          </a:solidFill>
          <a:latin typeface="+mn-lt"/>
          <a:ea typeface="+mn-ea"/>
          <a:cs typeface="+mn-cs"/>
        </a:defRPr>
      </a:lvl3pPr>
      <a:lvl4pPr marL="1337310" algn="l" defTabSz="891540" rtl="0" eaLnBrk="1" latinLnBrk="0" hangingPunct="1">
        <a:defRPr sz="1755" kern="1200">
          <a:solidFill>
            <a:schemeClr val="tx1"/>
          </a:solidFill>
          <a:latin typeface="+mn-lt"/>
          <a:ea typeface="+mn-ea"/>
          <a:cs typeface="+mn-cs"/>
        </a:defRPr>
      </a:lvl4pPr>
      <a:lvl5pPr marL="1783080" algn="l" defTabSz="891540" rtl="0" eaLnBrk="1" latinLnBrk="0" hangingPunct="1">
        <a:defRPr sz="1755" kern="1200">
          <a:solidFill>
            <a:schemeClr val="tx1"/>
          </a:solidFill>
          <a:latin typeface="+mn-lt"/>
          <a:ea typeface="+mn-ea"/>
          <a:cs typeface="+mn-cs"/>
        </a:defRPr>
      </a:lvl5pPr>
      <a:lvl6pPr marL="2228850" algn="l" defTabSz="891540" rtl="0" eaLnBrk="1" latinLnBrk="0" hangingPunct="1">
        <a:defRPr sz="1755" kern="1200">
          <a:solidFill>
            <a:schemeClr val="tx1"/>
          </a:solidFill>
          <a:latin typeface="+mn-lt"/>
          <a:ea typeface="+mn-ea"/>
          <a:cs typeface="+mn-cs"/>
        </a:defRPr>
      </a:lvl6pPr>
      <a:lvl7pPr marL="2674620" algn="l" defTabSz="891540" rtl="0" eaLnBrk="1" latinLnBrk="0" hangingPunct="1">
        <a:defRPr sz="1755" kern="1200">
          <a:solidFill>
            <a:schemeClr val="tx1"/>
          </a:solidFill>
          <a:latin typeface="+mn-lt"/>
          <a:ea typeface="+mn-ea"/>
          <a:cs typeface="+mn-cs"/>
        </a:defRPr>
      </a:lvl7pPr>
      <a:lvl8pPr marL="3120390" algn="l" defTabSz="891540" rtl="0" eaLnBrk="1" latinLnBrk="0" hangingPunct="1">
        <a:defRPr sz="1755" kern="1200">
          <a:solidFill>
            <a:schemeClr val="tx1"/>
          </a:solidFill>
          <a:latin typeface="+mn-lt"/>
          <a:ea typeface="+mn-ea"/>
          <a:cs typeface="+mn-cs"/>
        </a:defRPr>
      </a:lvl8pPr>
      <a:lvl9pPr marL="3566160" algn="l" defTabSz="891540" rtl="0" eaLnBrk="1" latinLnBrk="0" hangingPunct="1">
        <a:defRPr sz="175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gif"/><Relationship Id="rId5" Type="http://schemas.openxmlformats.org/officeDocument/2006/relationships/image" Target="../media/image8.gif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790967" y="503829"/>
            <a:ext cx="6271146" cy="1344304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199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199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2101" y="1848133"/>
            <a:ext cx="9116704" cy="4838019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F602A-FC57-4B53-B9C9-EDA18FC1928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10/9/2019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Lm Ashab Uddin Ridoy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F51EB-0EE9-44B6-8FDC-DC88A35844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3186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11689" y="584269"/>
            <a:ext cx="556828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b="1" u="sng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88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414448" y="2784138"/>
            <a:ext cx="5595581" cy="3785652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শ্রেণিঃ</a:t>
            </a:r>
            <a:r>
              <a:rPr lang="en-US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ষষ্ঠ</a:t>
            </a:r>
            <a:endParaRPr lang="en-US" sz="40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বিষয়ঃ</a:t>
            </a:r>
            <a:r>
              <a:rPr lang="en-US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তথ্য</a:t>
            </a:r>
            <a:r>
              <a:rPr lang="en-US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4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যোগাযোগ</a:t>
            </a:r>
            <a:r>
              <a:rPr lang="en-US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</a:t>
            </a:r>
            <a:endParaRPr lang="en-US" sz="40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অধ্যায়ঃ</a:t>
            </a:r>
            <a:r>
              <a:rPr lang="en-US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প্রথম</a:t>
            </a:r>
            <a:endParaRPr lang="en-US" sz="40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পাঠঃ</a:t>
            </a:r>
            <a:r>
              <a:rPr lang="en-US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০১</a:t>
            </a:r>
          </a:p>
          <a:p>
            <a:r>
              <a:rPr lang="en-US" sz="4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সময়ঃ</a:t>
            </a:r>
            <a:r>
              <a:rPr lang="en-US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r>
              <a:rPr lang="en-US" sz="4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তারিখঃ</a:t>
            </a:r>
            <a:r>
              <a:rPr lang="en-US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81971" y="4230590"/>
            <a:ext cx="6100549" cy="2308324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এলএম</a:t>
            </a:r>
            <a:r>
              <a:rPr lang="en-US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আছহাব</a:t>
            </a:r>
            <a:r>
              <a:rPr lang="en-US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উদ্দিন</a:t>
            </a:r>
            <a:r>
              <a:rPr lang="en-US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হৃদয়</a:t>
            </a:r>
            <a:endParaRPr lang="en-US" sz="48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4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সহকারি</a:t>
            </a:r>
            <a:r>
              <a:rPr lang="en-US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endParaRPr lang="en-US" sz="48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4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পেকুয়া</a:t>
            </a:r>
            <a:r>
              <a:rPr lang="en-US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বালিকা</a:t>
            </a:r>
            <a:r>
              <a:rPr lang="en-US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উচ্চ</a:t>
            </a:r>
            <a:r>
              <a:rPr lang="en-US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endParaRPr lang="en-US" sz="4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6325" y="1060802"/>
            <a:ext cx="2332275" cy="31097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Lm Ashab Uddin Ridoy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D9542-8658-47B2-A866-E38AB5C4E25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10/9/2019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F51EB-0EE9-44B6-8FDC-DC88A35844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3722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215191" y="190913"/>
            <a:ext cx="4510206" cy="813331"/>
          </a:xfrm>
          <a:prstGeom prst="rect">
            <a:avLst/>
          </a:prstGeom>
        </p:spPr>
        <p:txBody>
          <a:bodyPr wrap="none" lIns="105313" tIns="52657" rIns="105313" bIns="52657">
            <a:spAutoFit/>
          </a:bodyPr>
          <a:lstStyle/>
          <a:p>
            <a:r>
              <a:rPr lang="bn-BD" sz="4594" b="1" u="sng" spc="173" dirty="0">
                <a:ln w="1143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নিচের চিত্রটি লক্ষ্য কর</a:t>
            </a:r>
            <a:endParaRPr lang="en-US" sz="4594" u="sng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598886" y="1295400"/>
            <a:ext cx="11090673" cy="3962400"/>
            <a:chOff x="678965" y="2063498"/>
            <a:chExt cx="7511401" cy="3045655"/>
          </a:xfrm>
        </p:grpSpPr>
        <p:grpSp>
          <p:nvGrpSpPr>
            <p:cNvPr id="4" name="Group 3"/>
            <p:cNvGrpSpPr/>
            <p:nvPr/>
          </p:nvGrpSpPr>
          <p:grpSpPr>
            <a:xfrm>
              <a:off x="678965" y="2063498"/>
              <a:ext cx="7511401" cy="3045655"/>
              <a:chOff x="1245572" y="1457895"/>
              <a:chExt cx="7410885" cy="2952541"/>
            </a:xfrm>
          </p:grpSpPr>
          <p:pic>
            <p:nvPicPr>
              <p:cNvPr id="6" name="Picture 6" descr="http://classroomclipart.com/images/gallery/Animations/sending_email_animation_10B.gif"/>
              <p:cNvPicPr>
                <a:picLocks noChangeAspect="1" noChangeArrowheads="1" noCrop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45572" y="1457895"/>
                <a:ext cx="3479491" cy="2846857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7" name="Picture 6" descr="http://classroomclipart.com/images/gallery/Animations/sending_email_animation_10B.gif"/>
              <p:cNvPicPr>
                <a:picLocks noChangeAspect="1" noChangeArrowheads="1" noCrop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5621861" y="1482782"/>
                <a:ext cx="3034596" cy="2927654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05649" y="2228068"/>
              <a:ext cx="1062598" cy="987370"/>
            </a:xfrm>
            <a:prstGeom prst="rect">
              <a:avLst/>
            </a:prstGeom>
          </p:spPr>
        </p:pic>
      </p:grpSp>
      <p:sp>
        <p:nvSpPr>
          <p:cNvPr id="8" name="Rectangle 7"/>
          <p:cNvSpPr/>
          <p:nvPr/>
        </p:nvSpPr>
        <p:spPr>
          <a:xfrm>
            <a:off x="598886" y="5562600"/>
            <a:ext cx="11090673" cy="9906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105313" tIns="52657" rIns="105313" bIns="52657" rtlCol="0" anchor="ctr"/>
          <a:lstStyle/>
          <a:p>
            <a:pPr algn="ctr"/>
            <a:r>
              <a:rPr lang="bn-BD" sz="3656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কল্পিত খামের মাধ্যমে পাঠানো হচ্ছে - - -। </a:t>
            </a:r>
          </a:p>
          <a:p>
            <a:pPr algn="ctr"/>
            <a:endParaRPr lang="en-US" sz="3656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215192" y="6019800"/>
            <a:ext cx="4098944" cy="51927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313" tIns="52657" rIns="105313" bIns="52657" rtlCol="0" anchor="ctr"/>
          <a:lstStyle/>
          <a:p>
            <a:pPr algn="ctr"/>
            <a:r>
              <a:rPr lang="bn-BD" sz="3656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তথ্য</a:t>
            </a:r>
            <a:endParaRPr lang="en-US" sz="3656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98884" y="5562600"/>
            <a:ext cx="11055604" cy="9906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313" tIns="52657" rIns="105313" bIns="52657" rtlCol="0" anchor="ctr"/>
          <a:lstStyle/>
          <a:p>
            <a:pPr algn="ctr"/>
            <a:r>
              <a:rPr lang="bn-BD" sz="3656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এক কম্পিউটার অন্য কম্পিটারের সাথে তথ্য আদান প্রদানই - - -।</a:t>
            </a:r>
          </a:p>
          <a:p>
            <a:pPr algn="ctr"/>
            <a:r>
              <a:rPr lang="bn-BD" sz="3656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3656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215192" y="6033930"/>
            <a:ext cx="4002503" cy="51927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313" tIns="52657" rIns="105313" bIns="52657" rtlCol="0" anchor="ctr"/>
          <a:lstStyle/>
          <a:p>
            <a:pPr algn="ctr"/>
            <a:r>
              <a:rPr lang="bn-BD" sz="3656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যোগাযোগ</a:t>
            </a:r>
            <a:endParaRPr lang="en-US" sz="3656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98887" y="5562600"/>
            <a:ext cx="11055601" cy="10668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313" tIns="52657" rIns="105313" bIns="52657" rtlCol="0" anchor="ctr"/>
          <a:lstStyle/>
          <a:p>
            <a:pPr algn="ctr"/>
            <a:r>
              <a:rPr lang="bn-BD" sz="54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কম্পিউটারের</a:t>
            </a:r>
            <a:r>
              <a:rPr lang="en-US" sz="54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54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মাধ্যমে এরুপ যোগাযোগ - - -। </a:t>
            </a:r>
          </a:p>
          <a:p>
            <a:pPr algn="ctr"/>
            <a:endParaRPr lang="en-US" sz="3656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595939" y="6057900"/>
            <a:ext cx="1552231" cy="571500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313" tIns="52657" rIns="105313" bIns="52657" rtlCol="0" anchor="ctr"/>
          <a:lstStyle/>
          <a:p>
            <a:pPr algn="ctr"/>
            <a:r>
              <a:rPr lang="bn-BD" sz="3656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প্রযুক্তি</a:t>
            </a:r>
            <a:endParaRPr lang="en-US" sz="3656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2048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 animBg="1"/>
      <p:bldP spid="9" grpId="0" animBg="1"/>
      <p:bldP spid="12" grpId="0" animBg="1"/>
      <p:bldP spid="10" grpId="0" animBg="1"/>
      <p:bldP spid="1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598886" y="1295400"/>
            <a:ext cx="11090673" cy="5029200"/>
            <a:chOff x="678965" y="2063498"/>
            <a:chExt cx="7511401" cy="3045655"/>
          </a:xfrm>
        </p:grpSpPr>
        <p:grpSp>
          <p:nvGrpSpPr>
            <p:cNvPr id="4" name="Group 3"/>
            <p:cNvGrpSpPr/>
            <p:nvPr/>
          </p:nvGrpSpPr>
          <p:grpSpPr>
            <a:xfrm>
              <a:off x="678965" y="2063498"/>
              <a:ext cx="7511401" cy="3045655"/>
              <a:chOff x="1245572" y="1457895"/>
              <a:chExt cx="7410885" cy="2952541"/>
            </a:xfrm>
          </p:grpSpPr>
          <p:pic>
            <p:nvPicPr>
              <p:cNvPr id="6" name="Picture 6" descr="http://classroomclipart.com/images/gallery/Animations/sending_email_animation_10B.gif"/>
              <p:cNvPicPr>
                <a:picLocks noChangeAspect="1" noChangeArrowheads="1" noCrop="1"/>
              </p:cNvPicPr>
              <p:nvPr/>
            </p:nvPicPr>
            <p:blipFill>
              <a:blip r:embed="rId2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45572" y="1457895"/>
                <a:ext cx="3479491" cy="2846857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7" name="Picture 6" descr="http://classroomclipart.com/images/gallery/Animations/sending_email_animation_10B.gif"/>
              <p:cNvPicPr>
                <a:picLocks noChangeAspect="1" noChangeArrowheads="1" noCrop="1"/>
              </p:cNvPicPr>
              <p:nvPr/>
            </p:nvPicPr>
            <p:blipFill>
              <a:blip r:embed="rId2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5621861" y="1482782"/>
                <a:ext cx="3034596" cy="2927654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05649" y="2228068"/>
              <a:ext cx="1062598" cy="987370"/>
            </a:xfrm>
            <a:prstGeom prst="rect">
              <a:avLst/>
            </a:prstGeom>
          </p:spPr>
        </p:pic>
      </p:grpSp>
      <p:sp>
        <p:nvSpPr>
          <p:cNvPr id="10" name="Rectangle 9"/>
          <p:cNvSpPr/>
          <p:nvPr/>
        </p:nvSpPr>
        <p:spPr>
          <a:xfrm>
            <a:off x="2680518" y="2209801"/>
            <a:ext cx="7186836" cy="3785298"/>
          </a:xfrm>
          <a:prstGeom prst="rect">
            <a:avLst/>
          </a:prstGeom>
        </p:spPr>
        <p:txBody>
          <a:bodyPr wrap="none" lIns="105313" tIns="52657" rIns="105313" bIns="52657">
            <a:spAutoFit/>
          </a:bodyPr>
          <a:lstStyle/>
          <a:p>
            <a:pPr algn="ctr"/>
            <a:r>
              <a:rPr lang="bn-BD" sz="9188" b="1" u="sng" spc="173" dirty="0">
                <a:ln w="11430"/>
                <a:solidFill>
                  <a:srgbClr val="0070C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তথ্য ও যোগাযোগ </a:t>
            </a:r>
          </a:p>
          <a:p>
            <a:pPr algn="ctr"/>
            <a:r>
              <a:rPr lang="bn-BD" sz="9188" b="1" u="sng" spc="173" dirty="0">
                <a:ln w="11430"/>
                <a:solidFill>
                  <a:srgbClr val="0070C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প্রযুক্তির ধারনা</a:t>
            </a:r>
          </a:p>
          <a:p>
            <a:endParaRPr lang="en-US" sz="5531" u="sng" dirty="0">
              <a:solidFill>
                <a:srgbClr val="0070C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54842" y="518615"/>
            <a:ext cx="645539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…</a:t>
            </a:r>
            <a:endParaRPr lang="en-US" sz="8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8067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546574" y="1758696"/>
            <a:ext cx="8197453" cy="813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lIns="105313" tIns="52657" rIns="105313" bIns="52657">
            <a:spAutoFit/>
          </a:bodyPr>
          <a:lstStyle/>
          <a:p>
            <a:r>
              <a:rPr lang="bn-BD" sz="4594" b="1" u="sng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এই পাঠ শেষে শিক্ষার্থীরা- - -</a:t>
            </a:r>
            <a:endParaRPr lang="en-US" sz="4594" b="1" u="sng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6686" y="2854659"/>
            <a:ext cx="11805314" cy="3738106"/>
          </a:xfrm>
          <a:prstGeom prst="rect">
            <a:avLst/>
          </a:prstGeom>
          <a:noFill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105313" tIns="52657" rIns="105313" bIns="52657" rtlCol="0">
            <a:spAutoFit/>
          </a:bodyPr>
          <a:lstStyle/>
          <a:p>
            <a:r>
              <a:rPr lang="en-US" sz="4400" b="1" kern="11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  <a:sym typeface="Wingdings"/>
              </a:rPr>
              <a:t>১.</a:t>
            </a:r>
            <a:r>
              <a:rPr lang="bn-BD" sz="4400" b="1" kern="11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  <a:sym typeface="Wingdings"/>
              </a:rPr>
              <a:t> </a:t>
            </a:r>
            <a:r>
              <a:rPr lang="bn-BD" sz="4400" b="1" kern="11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  <a:sym typeface="Wingdings"/>
              </a:rPr>
              <a:t>তথ্য ও যোগাযোগ প্রযুক্তি </a:t>
            </a:r>
            <a:r>
              <a:rPr lang="bn-BD" sz="4400" b="1" kern="11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  <a:sym typeface="Wingdings"/>
              </a:rPr>
              <a:t>ক</a:t>
            </a:r>
            <a:r>
              <a:rPr lang="en-US" sz="4400" b="1" kern="11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  <a:sym typeface="Wingdings"/>
              </a:rPr>
              <a:t>ী</a:t>
            </a:r>
            <a:r>
              <a:rPr lang="bn-BD" sz="4400" b="1" kern="11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  <a:sym typeface="Wingdings"/>
              </a:rPr>
              <a:t> </a:t>
            </a:r>
            <a:r>
              <a:rPr lang="bn-BD" sz="4400" b="1" kern="11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  <a:sym typeface="Wingdings"/>
              </a:rPr>
              <a:t>তা বলতে </a:t>
            </a:r>
            <a:r>
              <a:rPr lang="bn-BD" sz="4400" b="1" kern="11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  <a:sym typeface="Wingdings"/>
              </a:rPr>
              <a:t>পারবে</a:t>
            </a:r>
            <a:r>
              <a:rPr lang="en-US" sz="4400" b="1" kern="11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  <a:sym typeface="Wingdings"/>
              </a:rPr>
              <a:t>;</a:t>
            </a:r>
            <a:endParaRPr lang="en-US" sz="4400" b="1" kern="11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ea typeface="NikoshBAN" pitchFamily="2" charset="0"/>
              <a:cs typeface="NikoshBAN" panose="02000000000000000000" pitchFamily="2" charset="0"/>
              <a:sym typeface="Wingdings"/>
            </a:endParaRPr>
          </a:p>
          <a:p>
            <a:r>
              <a:rPr lang="en-US" sz="4800" b="1" kern="11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  <a:sym typeface="Wingdings"/>
              </a:rPr>
              <a:t>২.</a:t>
            </a:r>
            <a:r>
              <a:rPr lang="bn-BD" sz="4800" b="1" kern="11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  <a:sym typeface="Wingdings"/>
              </a:rPr>
              <a:t>তথ্য </a:t>
            </a:r>
            <a:r>
              <a:rPr lang="bn-BD" sz="4800" b="1" kern="11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  <a:sym typeface="Wingdings"/>
              </a:rPr>
              <a:t>ও যোগাযোগ প্রযুক্তি দ্বারা কী করা সম্ভব তা ব্যাখ্যা করতে </a:t>
            </a:r>
            <a:r>
              <a:rPr lang="bn-BD" sz="48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LightBAN" pitchFamily="2" charset="0"/>
                <a:cs typeface="NikoshLightBAN" pitchFamily="2" charset="0"/>
              </a:rPr>
              <a:t>পারবে</a:t>
            </a:r>
            <a:r>
              <a:rPr lang="en-US" sz="4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LightBAN" pitchFamily="2" charset="0"/>
                <a:cs typeface="NikoshLightBAN" pitchFamily="2" charset="0"/>
              </a:rPr>
              <a:t>;</a:t>
            </a:r>
            <a:endParaRPr lang="en-US" sz="4800" b="1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LightBAN" pitchFamily="2" charset="0"/>
              <a:cs typeface="NikoshLightBAN" pitchFamily="2" charset="0"/>
            </a:endParaRPr>
          </a:p>
          <a:p>
            <a:r>
              <a:rPr lang="en-US" sz="4800" b="1" kern="11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  <a:sym typeface="Wingdings"/>
              </a:rPr>
              <a:t>৩. </a:t>
            </a:r>
            <a:r>
              <a:rPr lang="bn-BD" sz="4800" b="1" kern="11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  <a:sym typeface="Wingdings"/>
              </a:rPr>
              <a:t>দৈনন্দিন </a:t>
            </a:r>
            <a:r>
              <a:rPr lang="bn-BD" sz="4800" b="1" kern="11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  <a:sym typeface="Wingdings"/>
              </a:rPr>
              <a:t>জীবনে তথ্য ও যোগাযোগ প্রযুক্তির প্রয়োজনীতা </a:t>
            </a:r>
            <a:r>
              <a:rPr lang="en-US" sz="4800" b="1" kern="110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  <a:sym typeface="Wingdings"/>
              </a:rPr>
              <a:t>বর্ণনা</a:t>
            </a:r>
            <a:r>
              <a:rPr lang="bn-BD" sz="4800" b="1" kern="110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  <a:sym typeface="Wingdings"/>
              </a:rPr>
              <a:t> </a:t>
            </a:r>
            <a:r>
              <a:rPr lang="bn-BD" sz="4800" b="1" kern="11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  <a:sym typeface="Wingdings"/>
              </a:rPr>
              <a:t>করতে </a:t>
            </a:r>
            <a:r>
              <a:rPr lang="bn-BD" sz="48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LightBAN" pitchFamily="2" charset="0"/>
                <a:cs typeface="NikoshLightBAN" pitchFamily="2" charset="0"/>
              </a:rPr>
              <a:t>পারবে</a:t>
            </a:r>
            <a:r>
              <a:rPr lang="en-US" sz="4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LightBAN" pitchFamily="2" charset="0"/>
                <a:cs typeface="NikoshLightBAN" pitchFamily="2" charset="0"/>
              </a:rPr>
              <a:t>।</a:t>
            </a:r>
            <a:endParaRPr lang="bn-BD" sz="4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297680" y="402336"/>
            <a:ext cx="281635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66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0341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88" r="8012" b="10505"/>
          <a:stretch/>
        </p:blipFill>
        <p:spPr>
          <a:xfrm>
            <a:off x="164592" y="146305"/>
            <a:ext cx="11832336" cy="658924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9334" y="6090630"/>
            <a:ext cx="973448" cy="514628"/>
          </a:xfrm>
          <a:prstGeom prst="rect">
            <a:avLst/>
          </a:prstGeom>
        </p:spPr>
      </p:pic>
      <p:pic>
        <p:nvPicPr>
          <p:cNvPr id="3" name="Picture 5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2612" y="5286374"/>
            <a:ext cx="2700338" cy="131888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9277" y="785814"/>
            <a:ext cx="973448" cy="51462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4812" y="5214938"/>
            <a:ext cx="2121694" cy="13600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Rectangle 7"/>
          <p:cNvSpPr/>
          <p:nvPr/>
        </p:nvSpPr>
        <p:spPr>
          <a:xfrm>
            <a:off x="2229334" y="80446"/>
            <a:ext cx="8560115" cy="81333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lIns="105313" tIns="52657" rIns="105313" bIns="52657">
            <a:spAutoFit/>
          </a:bodyPr>
          <a:lstStyle/>
          <a:p>
            <a:pPr algn="ctr"/>
            <a:r>
              <a:rPr lang="as-IN" sz="4594" b="1" dirty="0">
                <a:latin typeface="NikoshBAN" panose="02000000000000000000" pitchFamily="2" charset="0"/>
                <a:cs typeface="NikoshBAN" panose="02000000000000000000" pitchFamily="2" charset="0"/>
              </a:rPr>
              <a:t>তথ্য ও যোগাযোগ প্রযুক্তি</a:t>
            </a:r>
            <a:endParaRPr lang="en-US" sz="4594" dirty="0"/>
          </a:p>
        </p:txBody>
      </p:sp>
      <p:sp>
        <p:nvSpPr>
          <p:cNvPr id="6" name="Rectangle 5"/>
          <p:cNvSpPr/>
          <p:nvPr/>
        </p:nvSpPr>
        <p:spPr>
          <a:xfrm>
            <a:off x="3299222" y="4191000"/>
            <a:ext cx="5882878" cy="20332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313" tIns="52657" rIns="105313" bIns="52657" rtlCol="0" anchor="ctr"/>
          <a:lstStyle/>
          <a:p>
            <a:pPr algn="ctr"/>
            <a:r>
              <a:rPr lang="bn-BD" sz="2719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তথ্য ইন্টারনেট-এর মাধ্যমে এক কম্পিটার থেকে অন্য কম্পিটারে আদান প্রদান হচ্ছে।</a:t>
            </a:r>
          </a:p>
          <a:p>
            <a:pPr algn="ctr"/>
            <a:r>
              <a:rPr lang="bn-BD" sz="2719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এরুপ ঘটনাই যোগাযোগ।</a:t>
            </a:r>
          </a:p>
          <a:p>
            <a:pPr algn="ctr"/>
            <a:r>
              <a:rPr lang="bn-BD" sz="2719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যন্ত্রগুলোই প্রযুক্তি।</a:t>
            </a:r>
            <a:endParaRPr lang="en-US" sz="2719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98884" y="2971802"/>
            <a:ext cx="1832372" cy="1211395"/>
          </a:xfrm>
          <a:prstGeom prst="rect">
            <a:avLst/>
          </a:prstGeom>
          <a:solidFill>
            <a:srgbClr val="0000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313" tIns="52657" rIns="105313" bIns="52657" rtlCol="0" anchor="ctr"/>
          <a:lstStyle/>
          <a:p>
            <a:pPr algn="ctr"/>
            <a:r>
              <a:rPr lang="bn-BD" sz="2719" dirty="0">
                <a:latin typeface="NikoshBAN" pitchFamily="2" charset="0"/>
                <a:cs typeface="NikoshBAN" pitchFamily="2" charset="0"/>
              </a:rPr>
              <a:t>তথ্য আপলোড হচ্ছে</a:t>
            </a:r>
            <a:endParaRPr lang="en-US" sz="2719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9567862" y="2971802"/>
            <a:ext cx="1832372" cy="1211395"/>
          </a:xfrm>
          <a:prstGeom prst="rect">
            <a:avLst/>
          </a:prstGeom>
          <a:solidFill>
            <a:srgbClr val="0000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313" tIns="52657" rIns="105313" bIns="52657" rtlCol="0" anchor="ctr"/>
          <a:lstStyle/>
          <a:p>
            <a:pPr algn="ctr"/>
            <a:r>
              <a:rPr lang="bn-BD" sz="2719" dirty="0">
                <a:latin typeface="NikoshBAN" pitchFamily="2" charset="0"/>
                <a:cs typeface="NikoshBAN" pitchFamily="2" charset="0"/>
              </a:rPr>
              <a:t>তথ্য ডাউনলোড হচ্ছে</a:t>
            </a:r>
            <a:endParaRPr lang="en-US" sz="2719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 flipV="1">
            <a:off x="1177528" y="3276600"/>
            <a:ext cx="1744973" cy="15240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8699897" y="2895600"/>
            <a:ext cx="1446609" cy="13716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5095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093 0.00718 L -0.12291 -0.07939 C -0.14965 -0.11666 -0.06024 -0.31921 0.03993 -0.44652 L 0.26407 -0.73356 " pathEditMode="relative" rAng="-2619461" ptsTypes="FfFF">
                                      <p:cBhvr>
                                        <p:cTn id="1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250" y="-370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0052 0.75834 L 0.36788 0.66597 C 0.39965 0.62222 0.31667 0.41297 0.22188 0.28148 L -0.00069 -2.22222E-6 " pathEditMode="relative" rAng="13456328" ptsTypes="FfFF">
                                      <p:cBhvr>
                                        <p:cTn id="22" dur="200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913" y="-3810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0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395663" y="3505200"/>
            <a:ext cx="5304234" cy="762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105313" tIns="52657" rIns="105313" bIns="52657" rtlCol="0" anchor="ctr"/>
          <a:lstStyle/>
          <a:p>
            <a:pPr algn="ctr"/>
            <a:r>
              <a:rPr lang="bn-BD" sz="4594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যোগাযোগ কী?</a:t>
            </a:r>
            <a:endParaRPr lang="en-US" sz="4594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395663" y="5029200"/>
            <a:ext cx="5304234" cy="7620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105313" tIns="52657" rIns="105313" bIns="52657" rtlCol="0" anchor="ctr"/>
          <a:lstStyle/>
          <a:p>
            <a:pPr algn="ctr"/>
            <a:r>
              <a:rPr lang="bn-BD" sz="4594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প্রযুক্তি কী?</a:t>
            </a:r>
            <a:endParaRPr lang="en-US" sz="4594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395663" y="1981200"/>
            <a:ext cx="5304234" cy="7620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105313" tIns="52657" rIns="105313" bIns="52657" rtlCol="0" anchor="ctr"/>
          <a:lstStyle/>
          <a:p>
            <a:pPr algn="ctr"/>
            <a:r>
              <a:rPr lang="bn-BD" sz="4594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তথ্য কী?</a:t>
            </a:r>
            <a:endParaRPr lang="en-US" sz="4594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Down Arrow Callout 5"/>
          <p:cNvSpPr/>
          <p:nvPr/>
        </p:nvSpPr>
        <p:spPr>
          <a:xfrm>
            <a:off x="3395662" y="304800"/>
            <a:ext cx="4436269" cy="1371600"/>
          </a:xfrm>
          <a:prstGeom prst="downArrowCallou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105313" tIns="52657" rIns="105313" bIns="52657" rtlCol="0" anchor="ctr"/>
          <a:lstStyle/>
          <a:p>
            <a:pPr algn="ctr"/>
            <a:r>
              <a:rPr lang="bn-BD" sz="4594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একক কাজ</a:t>
            </a:r>
            <a:endParaRPr lang="en-US" sz="4594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ight Arrow 6"/>
          <p:cNvSpPr/>
          <p:nvPr/>
        </p:nvSpPr>
        <p:spPr>
          <a:xfrm>
            <a:off x="1273969" y="1905000"/>
            <a:ext cx="1543050" cy="990600"/>
          </a:xfrm>
          <a:prstGeom prst="right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105313" tIns="52657" rIns="105313" bIns="52657" rtlCol="0" anchor="ctr"/>
          <a:lstStyle/>
          <a:p>
            <a:pPr algn="ctr"/>
            <a:r>
              <a:rPr lang="bn-BD" sz="4125" dirty="0">
                <a:latin typeface="NikoshBAN" pitchFamily="2" charset="0"/>
                <a:cs typeface="NikoshBAN" pitchFamily="2" charset="0"/>
              </a:rPr>
              <a:t>১।</a:t>
            </a:r>
            <a:endParaRPr lang="en-US" sz="4125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ight Arrow 7"/>
          <p:cNvSpPr/>
          <p:nvPr/>
        </p:nvSpPr>
        <p:spPr>
          <a:xfrm>
            <a:off x="1273969" y="3429000"/>
            <a:ext cx="1543050" cy="990600"/>
          </a:xfrm>
          <a:prstGeom prst="right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105313" tIns="52657" rIns="105313" bIns="52657" rtlCol="0" anchor="ctr"/>
          <a:lstStyle/>
          <a:p>
            <a:pPr algn="ctr"/>
            <a:r>
              <a:rPr lang="bn-BD" sz="4125" dirty="0">
                <a:latin typeface="NikoshBAN" pitchFamily="2" charset="0"/>
                <a:cs typeface="NikoshBAN" pitchFamily="2" charset="0"/>
              </a:rPr>
              <a:t>২।</a:t>
            </a:r>
            <a:endParaRPr lang="en-US" sz="4125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ight Arrow 8"/>
          <p:cNvSpPr/>
          <p:nvPr/>
        </p:nvSpPr>
        <p:spPr>
          <a:xfrm>
            <a:off x="1273969" y="4953000"/>
            <a:ext cx="1446609" cy="990600"/>
          </a:xfrm>
          <a:prstGeom prst="right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105313" tIns="52657" rIns="105313" bIns="52657" rtlCol="0" anchor="ctr"/>
          <a:lstStyle/>
          <a:p>
            <a:pPr algn="ctr"/>
            <a:r>
              <a:rPr lang="bn-BD" sz="4125" dirty="0">
                <a:latin typeface="NikoshBAN" pitchFamily="2" charset="0"/>
                <a:cs typeface="NikoshBAN" pitchFamily="2" charset="0"/>
              </a:rPr>
              <a:t>৩।</a:t>
            </a:r>
            <a:endParaRPr lang="en-US" sz="4125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7298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817021" y="152402"/>
            <a:ext cx="6750843" cy="102967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lIns="105313" tIns="52657" rIns="105313" bIns="52657">
            <a:spAutoFit/>
          </a:bodyPr>
          <a:lstStyle/>
          <a:p>
            <a:pPr algn="ctr"/>
            <a:r>
              <a:rPr lang="as-IN" sz="6000" b="1" dirty="0">
                <a:latin typeface="NikoshBAN" panose="02000000000000000000" pitchFamily="2" charset="0"/>
                <a:cs typeface="NikoshBAN" panose="02000000000000000000" pitchFamily="2" charset="0"/>
              </a:rPr>
              <a:t>তথ্য ও যোগাযোগ প্রযুক্তি</a:t>
            </a:r>
            <a:endParaRPr lang="en-US" sz="6000" dirty="0"/>
          </a:p>
        </p:txBody>
      </p:sp>
      <p:grpSp>
        <p:nvGrpSpPr>
          <p:cNvPr id="5" name="Group 4"/>
          <p:cNvGrpSpPr/>
          <p:nvPr/>
        </p:nvGrpSpPr>
        <p:grpSpPr>
          <a:xfrm>
            <a:off x="671215" y="1021082"/>
            <a:ext cx="10751998" cy="5608319"/>
            <a:chOff x="285750" y="1021080"/>
            <a:chExt cx="8495406" cy="5608319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5750" y="1021080"/>
              <a:ext cx="8495406" cy="4846320"/>
            </a:xfrm>
            <a:prstGeom prst="rect">
              <a:avLst/>
            </a:prstGeom>
          </p:spPr>
        </p:pic>
        <p:sp>
          <p:nvSpPr>
            <p:cNvPr id="4" name="Rectangle 3"/>
            <p:cNvSpPr/>
            <p:nvPr/>
          </p:nvSpPr>
          <p:spPr>
            <a:xfrm>
              <a:off x="285750" y="5867400"/>
              <a:ext cx="8401050" cy="761999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3188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এনিয়াক নামক প্রথম কম্পিউটার যা রাখার জন্য বিশাল ঘর লাগতো</a:t>
              </a:r>
              <a:endParaRPr lang="en-US" sz="3188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671217" y="1021079"/>
            <a:ext cx="10656689" cy="5608320"/>
            <a:chOff x="285750" y="1021079"/>
            <a:chExt cx="8420100" cy="5608320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862" t="4393" r="5297" b="5568"/>
            <a:stretch/>
          </p:blipFill>
          <p:spPr>
            <a:xfrm>
              <a:off x="285750" y="1021079"/>
              <a:ext cx="8401049" cy="4846321"/>
            </a:xfrm>
            <a:prstGeom prst="rect">
              <a:avLst/>
            </a:prstGeom>
          </p:spPr>
        </p:pic>
        <p:sp>
          <p:nvSpPr>
            <p:cNvPr id="7" name="Rectangle 6"/>
            <p:cNvSpPr/>
            <p:nvPr/>
          </p:nvSpPr>
          <p:spPr>
            <a:xfrm>
              <a:off x="285750" y="5867400"/>
              <a:ext cx="8420100" cy="761999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bn-BD" sz="3188" dirty="0">
                  <a:latin typeface="NikoshBAN" pitchFamily="2" charset="0"/>
                  <a:cs typeface="NikoshBAN" pitchFamily="2" charset="0"/>
                </a:rPr>
                <a:t>বর্তমানে ডিজিটাল ইলেকট্রনিক্স পৃথিবীটাকে বদলে দিচ্ছে</a:t>
              </a: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182879" y="1021081"/>
            <a:ext cx="11777169" cy="5638798"/>
            <a:chOff x="116612" y="1021080"/>
            <a:chExt cx="8927633" cy="5638797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5750" y="1021080"/>
              <a:ext cx="8420100" cy="4846320"/>
            </a:xfrm>
            <a:prstGeom prst="rect">
              <a:avLst/>
            </a:prstGeom>
          </p:spPr>
        </p:pic>
        <p:sp>
          <p:nvSpPr>
            <p:cNvPr id="10" name="Rectangle 9"/>
            <p:cNvSpPr/>
            <p:nvPr/>
          </p:nvSpPr>
          <p:spPr>
            <a:xfrm>
              <a:off x="116612" y="5821677"/>
              <a:ext cx="8927633" cy="8382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3600" b="1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প্রযুক্তির মাধ্যমে বিশ্বের এক প্রান্ত থেকে অন্য প্রান্তে যোগাযোগ সহজতর হয়েছে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2175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791767" y="1295401"/>
            <a:ext cx="10512029" cy="5334001"/>
            <a:chOff x="228600" y="1295399"/>
            <a:chExt cx="8618241" cy="5334001"/>
          </a:xfrm>
        </p:grpSpPr>
        <p:grpSp>
          <p:nvGrpSpPr>
            <p:cNvPr id="18" name="Group 17"/>
            <p:cNvGrpSpPr/>
            <p:nvPr/>
          </p:nvGrpSpPr>
          <p:grpSpPr>
            <a:xfrm>
              <a:off x="228600" y="1295399"/>
              <a:ext cx="8610600" cy="4572001"/>
              <a:chOff x="1085850" y="3581400"/>
              <a:chExt cx="7502881" cy="3014662"/>
            </a:xfrm>
          </p:grpSpPr>
          <p:pic>
            <p:nvPicPr>
              <p:cNvPr id="20" name="Picture 19"/>
              <p:cNvPicPr>
                <a:picLocks noChangeAspect="1"/>
              </p:cNvPicPr>
              <p:nvPr/>
            </p:nvPicPr>
            <p:blipFill>
              <a:blip r:embed="rId2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943350" y="3581400"/>
                <a:ext cx="4645381" cy="3014662"/>
              </a:xfrm>
              <a:prstGeom prst="rect">
                <a:avLst/>
              </a:prstGeom>
              <a:ln w="19050">
                <a:solidFill>
                  <a:schemeClr val="tx1"/>
                </a:solidFill>
              </a:ln>
            </p:spPr>
          </p:pic>
          <p:pic>
            <p:nvPicPr>
              <p:cNvPr id="21" name="Picture 20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85850" y="3581400"/>
                <a:ext cx="2857500" cy="3014662"/>
              </a:xfrm>
              <a:prstGeom prst="rect">
                <a:avLst/>
              </a:prstGeom>
              <a:ln w="19050">
                <a:solidFill>
                  <a:schemeClr val="tx1"/>
                </a:solidFill>
              </a:ln>
            </p:spPr>
          </p:pic>
        </p:grpSp>
        <p:sp>
          <p:nvSpPr>
            <p:cNvPr id="19" name="Rectangle 18"/>
            <p:cNvSpPr/>
            <p:nvPr/>
          </p:nvSpPr>
          <p:spPr>
            <a:xfrm>
              <a:off x="228600" y="5867401"/>
              <a:ext cx="8618241" cy="761999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bn-BD" sz="3188" dirty="0">
                  <a:latin typeface="NikoshBAN" pitchFamily="2" charset="0"/>
                  <a:cs typeface="NikoshBAN" pitchFamily="2" charset="0"/>
                </a:rPr>
                <a:t>রেডিওর মাধ্যমে সমুদ্রের ঝড়ে পুর্বাভাষ পেয়ে জেলেরা নৌকা চালায়</a:t>
              </a:r>
              <a:endParaRPr lang="en-US" sz="3188" dirty="0"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9" name="Rectangle 8"/>
          <p:cNvSpPr/>
          <p:nvPr/>
        </p:nvSpPr>
        <p:spPr>
          <a:xfrm>
            <a:off x="2791765" y="221273"/>
            <a:ext cx="6750843" cy="93733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lIns="105313" tIns="52657" rIns="105313" bIns="52657">
            <a:spAutoFit/>
          </a:bodyPr>
          <a:lstStyle/>
          <a:p>
            <a:pPr algn="ctr"/>
            <a:r>
              <a:rPr lang="as-IN" sz="5400" b="1" dirty="0">
                <a:latin typeface="NikoshBAN" panose="02000000000000000000" pitchFamily="2" charset="0"/>
                <a:cs typeface="NikoshBAN" panose="02000000000000000000" pitchFamily="2" charset="0"/>
              </a:rPr>
              <a:t>তথ্য ও যোগাযোগ প্রযুক্তি</a:t>
            </a:r>
            <a:endParaRPr lang="en-US" sz="5400" dirty="0"/>
          </a:p>
        </p:txBody>
      </p:sp>
      <p:grpSp>
        <p:nvGrpSpPr>
          <p:cNvPr id="13" name="Group 12"/>
          <p:cNvGrpSpPr/>
          <p:nvPr/>
        </p:nvGrpSpPr>
        <p:grpSpPr>
          <a:xfrm>
            <a:off x="499203" y="990601"/>
            <a:ext cx="11190355" cy="5793319"/>
            <a:chOff x="105784" y="1012687"/>
            <a:chExt cx="9146627" cy="5564718"/>
          </a:xfrm>
        </p:grpSpPr>
        <p:grpSp>
          <p:nvGrpSpPr>
            <p:cNvPr id="11" name="Group 10"/>
            <p:cNvGrpSpPr/>
            <p:nvPr/>
          </p:nvGrpSpPr>
          <p:grpSpPr>
            <a:xfrm>
              <a:off x="258183" y="1012687"/>
              <a:ext cx="8915401" cy="4854714"/>
              <a:chOff x="2109529" y="152400"/>
              <a:chExt cx="6216901" cy="3007177"/>
            </a:xfrm>
          </p:grpSpPr>
          <p:pic>
            <p:nvPicPr>
              <p:cNvPr id="8" name="Picture 7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109529" y="152400"/>
                <a:ext cx="6216901" cy="3007177"/>
              </a:xfrm>
              <a:prstGeom prst="rect">
                <a:avLst/>
              </a:prstGeom>
            </p:spPr>
          </p:pic>
          <p:grpSp>
            <p:nvGrpSpPr>
              <p:cNvPr id="4" name="Group 3"/>
              <p:cNvGrpSpPr/>
              <p:nvPr/>
            </p:nvGrpSpPr>
            <p:grpSpPr>
              <a:xfrm>
                <a:off x="2609755" y="457200"/>
                <a:ext cx="5174891" cy="2057400"/>
                <a:chOff x="407646" y="881741"/>
                <a:chExt cx="5762687" cy="2498273"/>
              </a:xfrm>
            </p:grpSpPr>
            <p:pic>
              <p:nvPicPr>
                <p:cNvPr id="2" name="Picture 1"/>
                <p:cNvPicPr>
                  <a:picLocks noChangeAspect="1"/>
                </p:cNvPicPr>
                <p:nvPr/>
              </p:nvPicPr>
              <p:blipFill rotWithShape="1">
                <a:blip r:embed="rId5" cstate="email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7551"/>
                <a:stretch/>
              </p:blipFill>
              <p:spPr>
                <a:xfrm>
                  <a:off x="2253658" y="881741"/>
                  <a:ext cx="3916675" cy="2498273"/>
                </a:xfrm>
                <a:prstGeom prst="rect">
                  <a:avLst/>
                </a:prstGeom>
              </p:spPr>
            </p:pic>
            <p:pic>
              <p:nvPicPr>
                <p:cNvPr id="3" name="Picture 2"/>
                <p:cNvPicPr>
                  <a:picLocks noChangeAspect="1"/>
                </p:cNvPicPr>
                <p:nvPr/>
              </p:nvPicPr>
              <p:blipFill rotWithShape="1"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6338" t="16190" r="36316" b="15238"/>
                <a:stretch/>
              </p:blipFill>
              <p:spPr>
                <a:xfrm>
                  <a:off x="407646" y="881741"/>
                  <a:ext cx="1846013" cy="2498273"/>
                </a:xfrm>
                <a:prstGeom prst="rect">
                  <a:avLst/>
                </a:prstGeom>
              </p:spPr>
            </p:pic>
          </p:grpSp>
        </p:grpSp>
        <p:sp>
          <p:nvSpPr>
            <p:cNvPr id="12" name="Rectangle 11"/>
            <p:cNvSpPr/>
            <p:nvPr/>
          </p:nvSpPr>
          <p:spPr>
            <a:xfrm>
              <a:off x="105784" y="5815406"/>
              <a:ext cx="9146627" cy="7619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4000" b="1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টিভিতে</a:t>
              </a:r>
              <a:r>
                <a:rPr lang="en-US" sz="4000" b="1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bn-BD" sz="4000" b="1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প্রচারিত কৃষি তথ্য অনুসরন করে চাষ করে কৃষক লাভবান হচ্ছে</a:t>
              </a:r>
              <a:endParaRPr lang="en-US" sz="40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1755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03002" y="5243379"/>
            <a:ext cx="11679436" cy="1375921"/>
          </a:xfrm>
          <a:prstGeom prst="rect">
            <a:avLst/>
          </a:prstGeom>
          <a:noFill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105313" tIns="52657" rIns="105313" bIns="52657">
            <a:spAutoFit/>
          </a:bodyPr>
          <a:lstStyle/>
          <a:p>
            <a:pPr algn="just"/>
            <a:r>
              <a:rPr lang="as-IN" sz="4125" b="1" dirty="0">
                <a:latin typeface="NikoshBAN" panose="02000000000000000000" pitchFamily="2" charset="0"/>
                <a:cs typeface="NikoshBAN" panose="02000000000000000000" pitchFamily="2" charset="0"/>
              </a:rPr>
              <a:t>সাধারণত প্রযুক্তির ব্যবহারের</a:t>
            </a:r>
            <a:r>
              <a:rPr lang="en-US" sz="4125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125" b="1" dirty="0">
                <a:latin typeface="NikoshBAN" panose="02000000000000000000" pitchFamily="2" charset="0"/>
                <a:cs typeface="NikoshBAN" panose="02000000000000000000" pitchFamily="2" charset="0"/>
              </a:rPr>
              <a:t> মাধ্যমে</a:t>
            </a:r>
            <a:r>
              <a:rPr lang="en-US" sz="4125" b="1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as-IN" sz="4125" b="1" dirty="0">
                <a:latin typeface="NikoshBAN" panose="02000000000000000000" pitchFamily="2" charset="0"/>
                <a:cs typeface="NikoshBAN" panose="02000000000000000000" pitchFamily="2" charset="0"/>
              </a:rPr>
              <a:t>তথ্যের আদান-প্রদান বা যোগাযোগ </a:t>
            </a:r>
            <a:r>
              <a:rPr lang="en-US" sz="4125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125" b="1" dirty="0">
                <a:latin typeface="NikoshBAN" panose="02000000000000000000" pitchFamily="2" charset="0"/>
                <a:cs typeface="NikoshBAN" panose="02000000000000000000" pitchFamily="2" charset="0"/>
              </a:rPr>
              <a:t>করাকেই </a:t>
            </a:r>
            <a:r>
              <a:rPr lang="en-US" sz="4125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125" b="1" dirty="0">
                <a:latin typeface="NikoshBAN" panose="02000000000000000000" pitchFamily="2" charset="0"/>
                <a:cs typeface="NikoshBAN" panose="02000000000000000000" pitchFamily="2" charset="0"/>
              </a:rPr>
              <a:t>বলা </a:t>
            </a:r>
            <a:r>
              <a:rPr lang="en-US" sz="4125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125" b="1" dirty="0">
                <a:latin typeface="NikoshBAN" panose="02000000000000000000" pitchFamily="2" charset="0"/>
                <a:cs typeface="NikoshBAN" panose="02000000000000000000" pitchFamily="2" charset="0"/>
              </a:rPr>
              <a:t>হচ্ছে তথ্য ও যোগাযোগ প্রযুক্তি।</a:t>
            </a:r>
            <a:endParaRPr lang="en-US" sz="4125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857965" y="0"/>
            <a:ext cx="6750843" cy="81333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lIns="105313" tIns="52657" rIns="105313" bIns="52657">
            <a:spAutoFit/>
          </a:bodyPr>
          <a:lstStyle/>
          <a:p>
            <a:pPr algn="ctr"/>
            <a:r>
              <a:rPr lang="as-IN" sz="4594" b="1" dirty="0">
                <a:latin typeface="NikoshBAN" panose="02000000000000000000" pitchFamily="2" charset="0"/>
                <a:cs typeface="NikoshBAN" panose="02000000000000000000" pitchFamily="2" charset="0"/>
              </a:rPr>
              <a:t>তথ্য ও যোগাযোগ প্রযুক্তি</a:t>
            </a:r>
            <a:endParaRPr lang="en-US" sz="4594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964" y="1014412"/>
            <a:ext cx="7524285" cy="4238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7279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527697" y="4267200"/>
            <a:ext cx="8854678" cy="9144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105313" tIns="52657" rIns="105313" bIns="52657" rtlCol="0" anchor="ctr"/>
          <a:lstStyle/>
          <a:p>
            <a:pPr algn="ctr"/>
            <a:r>
              <a:rPr lang="bn-BD" sz="3656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তথ্যের </a:t>
            </a:r>
            <a:r>
              <a:rPr lang="en-US" sz="3656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56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আদান </a:t>
            </a:r>
            <a:r>
              <a:rPr lang="en-US" sz="3656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56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প্রদান</a:t>
            </a:r>
            <a:r>
              <a:rPr lang="en-US" sz="3656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56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কীভাবে </a:t>
            </a:r>
            <a:r>
              <a:rPr lang="en-US" sz="3656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56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করা </a:t>
            </a:r>
            <a:r>
              <a:rPr lang="en-US" sz="3656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56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যায়? ব্যাখ্যা </a:t>
            </a:r>
            <a:r>
              <a:rPr lang="en-US" sz="3656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56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কর।</a:t>
            </a:r>
            <a:endParaRPr lang="en-US" sz="3656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431256" y="2286000"/>
            <a:ext cx="8951119" cy="7620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105313" tIns="52657" rIns="105313" bIns="52657" rtlCol="0" anchor="ctr"/>
          <a:lstStyle/>
          <a:p>
            <a:pPr algn="ctr"/>
            <a:r>
              <a:rPr lang="bn-BD" sz="4125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তথ্য ও যোগাযোগ প্রযুক্তি বলতে কী বুঝ?</a:t>
            </a:r>
            <a:endParaRPr lang="en-US" sz="4125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Down Arrow Callout 4"/>
          <p:cNvSpPr/>
          <p:nvPr/>
        </p:nvSpPr>
        <p:spPr>
          <a:xfrm>
            <a:off x="3395662" y="304800"/>
            <a:ext cx="4436269" cy="1143000"/>
          </a:xfrm>
          <a:prstGeom prst="downArrowCallou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105313" tIns="52657" rIns="105313" bIns="52657" rtlCol="0" anchor="ctr"/>
          <a:lstStyle/>
          <a:p>
            <a:pPr algn="ctr"/>
            <a:r>
              <a:rPr lang="bn-BD" sz="4594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জোড়ায় কাজ</a:t>
            </a:r>
            <a:endParaRPr lang="en-US" sz="4594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ight Arrow 5"/>
          <p:cNvSpPr/>
          <p:nvPr/>
        </p:nvSpPr>
        <p:spPr>
          <a:xfrm>
            <a:off x="598884" y="2133600"/>
            <a:ext cx="1543050" cy="990600"/>
          </a:xfrm>
          <a:prstGeom prst="right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105313" tIns="52657" rIns="105313" bIns="52657" rtlCol="0" anchor="ctr"/>
          <a:lstStyle/>
          <a:p>
            <a:pPr algn="ctr"/>
            <a:r>
              <a:rPr lang="bn-BD" sz="4125" dirty="0">
                <a:latin typeface="NikoshBAN" pitchFamily="2" charset="0"/>
                <a:cs typeface="NikoshBAN" pitchFamily="2" charset="0"/>
              </a:rPr>
              <a:t>১।</a:t>
            </a:r>
            <a:endParaRPr lang="en-US" sz="4125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ight Arrow 6"/>
          <p:cNvSpPr/>
          <p:nvPr/>
        </p:nvSpPr>
        <p:spPr>
          <a:xfrm>
            <a:off x="598884" y="4267200"/>
            <a:ext cx="1543050" cy="990600"/>
          </a:xfrm>
          <a:prstGeom prst="right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105313" tIns="52657" rIns="105313" bIns="52657" rtlCol="0" anchor="ctr"/>
          <a:lstStyle/>
          <a:p>
            <a:pPr algn="ctr"/>
            <a:r>
              <a:rPr lang="bn-BD" sz="4125" dirty="0">
                <a:latin typeface="NikoshBAN" pitchFamily="2" charset="0"/>
                <a:cs typeface="NikoshBAN" pitchFamily="2" charset="0"/>
              </a:rPr>
              <a:t>২।</a:t>
            </a:r>
            <a:endParaRPr lang="en-US" sz="4125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6416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502444" y="762002"/>
            <a:ext cx="11090672" cy="5791199"/>
            <a:chOff x="152400" y="914400"/>
            <a:chExt cx="8991600" cy="5791199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2400" y="914400"/>
              <a:ext cx="8991600" cy="5791199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4" name="TextBox 3"/>
            <p:cNvSpPr txBox="1"/>
            <p:nvPr/>
          </p:nvSpPr>
          <p:spPr>
            <a:xfrm>
              <a:off x="1143000" y="1295400"/>
              <a:ext cx="2105631" cy="9434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bn-BD" sz="5531" dirty="0">
                  <a:ln w="0"/>
                  <a:solidFill>
                    <a:schemeClr val="bg1"/>
                  </a:solidFill>
                  <a:effectLst>
                    <a:glow rad="101600">
                      <a:schemeClr val="accent1">
                        <a:satMod val="175000"/>
                        <a:alpha val="40000"/>
                      </a:schemeClr>
                    </a:glow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শিক্ষাক্ষেত্রে</a:t>
              </a:r>
              <a:endParaRPr lang="en-US" sz="5531" dirty="0">
                <a:ln w="0"/>
                <a:solidFill>
                  <a:schemeClr val="bg1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598884" y="914403"/>
            <a:ext cx="10897791" cy="5779160"/>
            <a:chOff x="228600" y="914401"/>
            <a:chExt cx="8610600" cy="5779160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8600" y="914401"/>
              <a:ext cx="8610600" cy="54864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7" name="TextBox 6"/>
            <p:cNvSpPr txBox="1"/>
            <p:nvPr/>
          </p:nvSpPr>
          <p:spPr>
            <a:xfrm>
              <a:off x="1459122" y="5648980"/>
              <a:ext cx="2882968" cy="10445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bn-BD" sz="6188" dirty="0">
                  <a:ln w="0"/>
                  <a:solidFill>
                    <a:schemeClr val="bg1"/>
                  </a:solidFill>
                  <a:effectLst>
                    <a:glow rad="101600">
                      <a:schemeClr val="accent1">
                        <a:satMod val="175000"/>
                        <a:alpha val="40000"/>
                      </a:schemeClr>
                    </a:glow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চিকিৎসাক্ষেত্রে</a:t>
              </a:r>
              <a:endParaRPr lang="en-US" sz="6188" dirty="0">
                <a:ln w="0"/>
                <a:solidFill>
                  <a:schemeClr val="bg1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598887" y="914403"/>
            <a:ext cx="10895819" cy="5486399"/>
            <a:chOff x="228601" y="914401"/>
            <a:chExt cx="8609042" cy="5486399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8601" y="914401"/>
              <a:ext cx="8609042" cy="5486399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10" name="TextBox 9"/>
            <p:cNvSpPr txBox="1"/>
            <p:nvPr/>
          </p:nvSpPr>
          <p:spPr>
            <a:xfrm>
              <a:off x="3695334" y="5095602"/>
              <a:ext cx="2285146" cy="1159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bn-BD" sz="6938" dirty="0">
                  <a:ln w="0"/>
                  <a:effectLst>
                    <a:glow rad="101600">
                      <a:schemeClr val="accent1">
                        <a:satMod val="175000"/>
                        <a:alpha val="40000"/>
                      </a:schemeClr>
                    </a:glow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কৃষিক্ষেত্রে</a:t>
              </a:r>
              <a:endParaRPr lang="en-US" sz="6938" dirty="0">
                <a:ln w="0"/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502445" y="933512"/>
            <a:ext cx="10895820" cy="5638798"/>
            <a:chOff x="230157" y="914401"/>
            <a:chExt cx="8609043" cy="5638798"/>
          </a:xfrm>
        </p:grpSpPr>
        <p:pic>
          <p:nvPicPr>
            <p:cNvPr id="11" name="Picture 6" descr="http://cms.somewhereinblog.net/ciu/image/111605/xlarge/?token_id=81c919b465bac1a18954fde953f68923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0157" y="914401"/>
              <a:ext cx="8609043" cy="5638798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TextBox 11"/>
            <p:cNvSpPr txBox="1"/>
            <p:nvPr/>
          </p:nvSpPr>
          <p:spPr>
            <a:xfrm>
              <a:off x="2362200" y="5083314"/>
              <a:ext cx="3015957" cy="7993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bn-BD" sz="4594" dirty="0">
                  <a:ln w="0"/>
                  <a:effectLst>
                    <a:glow rad="101600">
                      <a:schemeClr val="accent1">
                        <a:satMod val="175000"/>
                        <a:alpha val="40000"/>
                      </a:schemeClr>
                    </a:glow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সামাজিক যোগাযোগ</a:t>
              </a:r>
              <a:endParaRPr lang="en-US" sz="4594" dirty="0">
                <a:ln w="0"/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218364" y="191070"/>
            <a:ext cx="11778018" cy="6381240"/>
            <a:chOff x="228602" y="848377"/>
            <a:chExt cx="8532842" cy="5704821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8602" y="848377"/>
              <a:ext cx="8532842" cy="5704821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6" name="TextBox 15"/>
            <p:cNvSpPr txBox="1"/>
            <p:nvPr/>
          </p:nvSpPr>
          <p:spPr>
            <a:xfrm>
              <a:off x="5601844" y="1455003"/>
              <a:ext cx="3159600" cy="8193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5531" dirty="0">
                  <a:ln w="0"/>
                  <a:effectLst>
                    <a:glow rad="101600">
                      <a:schemeClr val="accent1">
                        <a:satMod val="175000"/>
                        <a:alpha val="40000"/>
                      </a:schemeClr>
                    </a:glow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বিনোদনক্ষেত্রে</a:t>
              </a:r>
              <a:endParaRPr lang="en-US" sz="5531" dirty="0">
                <a:ln w="0"/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7949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38188" y="255702"/>
            <a:ext cx="10858500" cy="582498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rgbClr val="FF000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lIns="105313" tIns="52657" rIns="105313" bIns="52657">
            <a:spAutoFit/>
          </a:bodyPr>
          <a:lstStyle/>
          <a:p>
            <a:pPr algn="ctr"/>
            <a:r>
              <a:rPr lang="bn-BD" sz="3094" b="1" u="sng" spc="173" dirty="0">
                <a:ln w="11430"/>
                <a:solidFill>
                  <a:schemeClr val="tx1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সামাজিক যোগাযোগের</a:t>
            </a:r>
            <a:r>
              <a:rPr lang="en-US" sz="3094" b="1" u="sng" spc="173" dirty="0">
                <a:ln w="11430"/>
                <a:solidFill>
                  <a:schemeClr val="tx1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3094" b="1" u="sng" spc="173" dirty="0">
                <a:ln w="11430"/>
                <a:solidFill>
                  <a:schemeClr val="tx1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ক্ষেত্রে তথ্য ও যোগাযোগ প্রযুক্তি ব্যবহার</a:t>
            </a:r>
            <a:endParaRPr lang="en-US" sz="3094" u="sng" dirty="0">
              <a:solidFill>
                <a:schemeClr val="tx1"/>
              </a:solidFill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888209" y="1143000"/>
            <a:ext cx="10222705" cy="5334000"/>
            <a:chOff x="457200" y="1143000"/>
            <a:chExt cx="8077199" cy="5334000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200" y="1143000"/>
              <a:ext cx="8077199" cy="53340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4" name="TextBox 3"/>
            <p:cNvSpPr txBox="1"/>
            <p:nvPr/>
          </p:nvSpPr>
          <p:spPr>
            <a:xfrm>
              <a:off x="1295400" y="1981200"/>
              <a:ext cx="6248400" cy="799321"/>
            </a:xfrm>
            <a:prstGeom prst="rect">
              <a:avLst/>
            </a:prstGeom>
            <a:noFill/>
            <a:effectLst>
              <a:glow rad="101600">
                <a:schemeClr val="accent4">
                  <a:satMod val="175000"/>
                  <a:alpha val="40000"/>
                </a:schemeClr>
              </a:glow>
            </a:effectLst>
          </p:spPr>
          <p:txBody>
            <a:bodyPr wrap="square" rtlCol="0">
              <a:spAutoFit/>
            </a:bodyPr>
            <a:lstStyle/>
            <a:p>
              <a:r>
                <a:rPr lang="bn-BD" sz="4594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ফেজবুকের মাধ্যমে বন্ধুত্ব গড়ে তোলা</a:t>
              </a:r>
              <a:endParaRPr lang="en-US" sz="4594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1177528" y="1143001"/>
            <a:ext cx="9740503" cy="5257800"/>
            <a:chOff x="685800" y="1143001"/>
            <a:chExt cx="7696200" cy="5257800"/>
          </a:xfrm>
        </p:grpSpPr>
        <p:pic>
          <p:nvPicPr>
            <p:cNvPr id="6" name="Picture 2" descr="C:\Documents and Settings\ConnectingClassRoom\Desktop\Personal Presentation\2011-06-09__buis08.jpg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685800" y="1143001"/>
              <a:ext cx="7696200" cy="5257800"/>
            </a:xfrm>
            <a:prstGeom prst="rect">
              <a:avLst/>
            </a:prstGeom>
            <a:noFill/>
          </p:spPr>
        </p:pic>
        <p:sp>
          <p:nvSpPr>
            <p:cNvPr id="7" name="TextBox 6"/>
            <p:cNvSpPr txBox="1"/>
            <p:nvPr/>
          </p:nvSpPr>
          <p:spPr>
            <a:xfrm>
              <a:off x="1524000" y="1219200"/>
              <a:ext cx="3973166" cy="799321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bn-BD" sz="4594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ব্যক্তিগত তথ্য সংগ্রহ</a:t>
              </a:r>
              <a:endParaRPr lang="en-US" sz="4594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738188" y="1143001"/>
            <a:ext cx="10858500" cy="5257800"/>
            <a:chOff x="685800" y="1143001"/>
            <a:chExt cx="7696200" cy="5257800"/>
          </a:xfrm>
        </p:grpSpPr>
        <p:pic>
          <p:nvPicPr>
            <p:cNvPr id="9" name="Picture 2" descr="C:\Documents and Settings\ConnectingClassRoom\Desktop\Personal Presentation\video_chatting.jpg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685800" y="1143001"/>
              <a:ext cx="7696200" cy="52578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10" name="TextBox 9"/>
            <p:cNvSpPr txBox="1"/>
            <p:nvPr/>
          </p:nvSpPr>
          <p:spPr>
            <a:xfrm>
              <a:off x="1066800" y="1371600"/>
              <a:ext cx="4876800" cy="799321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bn-BD" sz="4594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দেশ বিদেশে ছবিসহ</a:t>
              </a:r>
              <a:r>
                <a:rPr lang="en-US" sz="4594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bn-BD" sz="4594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কথা </a:t>
              </a:r>
              <a:r>
                <a:rPr lang="en-US" sz="4594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bn-BD" sz="4594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বলা</a:t>
              </a:r>
              <a:endParaRPr lang="en-US" sz="4594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47126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334816" y="115671"/>
            <a:ext cx="7397855" cy="741132"/>
          </a:xfrm>
          <a:prstGeom prst="rect">
            <a:avLst/>
          </a:prstGeom>
          <a:noFill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lIns="105313" tIns="52657" rIns="105313" bIns="52657">
            <a:spAutoFit/>
          </a:bodyPr>
          <a:lstStyle/>
          <a:p>
            <a:r>
              <a:rPr lang="bn-BD" sz="4125" spc="173" dirty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তথ্য ও যোগাযোগ প্রযুক্তি বিপদজনক দিক</a:t>
            </a:r>
            <a:endParaRPr lang="en-US" sz="4125" dirty="0">
              <a:solidFill>
                <a:srgbClr val="FF0000"/>
              </a:solidFill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984647" y="914401"/>
            <a:ext cx="10222706" cy="5785149"/>
            <a:chOff x="533400" y="990599"/>
            <a:chExt cx="8077200" cy="5785149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5727"/>
            <a:stretch/>
          </p:blipFill>
          <p:spPr>
            <a:xfrm>
              <a:off x="533400" y="990599"/>
              <a:ext cx="8077200" cy="5130225"/>
            </a:xfrm>
            <a:prstGeom prst="rect">
              <a:avLst/>
            </a:prstGeom>
          </p:spPr>
        </p:pic>
        <p:sp>
          <p:nvSpPr>
            <p:cNvPr id="4" name="TextBox 3"/>
            <p:cNvSpPr txBox="1"/>
            <p:nvPr/>
          </p:nvSpPr>
          <p:spPr>
            <a:xfrm>
              <a:off x="533400" y="6120825"/>
              <a:ext cx="8077200" cy="654923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bn-BD" sz="3656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প্রযুক্তি তৈরি করতে পরিবেশ ধোয়া ও আবর্জনায় ভরে যাচ্ছে।</a:t>
              </a:r>
              <a:endParaRPr lang="en-US" sz="3656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984647" y="926952"/>
            <a:ext cx="10222706" cy="5765997"/>
            <a:chOff x="533400" y="990600"/>
            <a:chExt cx="8077200" cy="5701638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3400" y="990600"/>
              <a:ext cx="8077200" cy="5054025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533400" y="6044625"/>
              <a:ext cx="8077200" cy="647613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bn-BD" sz="3656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শব্দ দূষণে মানুষের নানা সমস্যা দেখা দিচ্ছে</a:t>
              </a:r>
              <a:endParaRPr lang="en-US" sz="3656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647" y="926952"/>
            <a:ext cx="10222706" cy="5179229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984649" y="6106182"/>
            <a:ext cx="10311758" cy="596926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lIns="105313" tIns="52657" rIns="105313" bIns="52657" rtlCol="0">
            <a:spAutoFit/>
          </a:bodyPr>
          <a:lstStyle/>
          <a:p>
            <a:pPr algn="ctr"/>
            <a:r>
              <a:rPr lang="bn-BD" sz="3188" dirty="0">
                <a:ln w="0"/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শিক্ষার্থীরা পড়াশুনার সময় নষ্ট করে গেম খেলার নেশায় পড়ছে</a:t>
            </a:r>
            <a:endParaRPr lang="en-US" sz="3188" dirty="0">
              <a:ln w="0"/>
              <a:effectLst>
                <a:glow rad="101600">
                  <a:schemeClr val="accent1">
                    <a:satMod val="175000"/>
                    <a:alpha val="40000"/>
                  </a:schemeClr>
                </a:glow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888206" y="903642"/>
            <a:ext cx="10608469" cy="5861655"/>
            <a:chOff x="457200" y="903641"/>
            <a:chExt cx="8382000" cy="5861655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200" y="903641"/>
              <a:ext cx="8382000" cy="5278739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>
              <a:off x="457200" y="6182380"/>
              <a:ext cx="8382000" cy="5829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bn-BD" sz="3188" dirty="0">
                  <a:ln w="0"/>
                  <a:effectLst>
                    <a:glow rad="101600">
                      <a:schemeClr val="accent1">
                        <a:satMod val="175000"/>
                        <a:alpha val="40000"/>
                      </a:schemeClr>
                    </a:glow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হ</a:t>
              </a:r>
              <a:r>
                <a:rPr lang="en-US" sz="3188" dirty="0" err="1">
                  <a:ln w="0"/>
                  <a:effectLst>
                    <a:glow rad="101600">
                      <a:schemeClr val="accent1">
                        <a:satMod val="175000"/>
                        <a:alpha val="40000"/>
                      </a:schemeClr>
                    </a:glow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্যা</a:t>
              </a:r>
              <a:r>
                <a:rPr lang="bn-BD" sz="3188" dirty="0">
                  <a:ln w="0"/>
                  <a:effectLst>
                    <a:glow rad="101600">
                      <a:schemeClr val="accent1">
                        <a:satMod val="175000"/>
                        <a:alpha val="40000"/>
                      </a:schemeClr>
                    </a:glow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কিং</a:t>
              </a:r>
              <a:r>
                <a:rPr lang="en-US" sz="3188" dirty="0">
                  <a:ln w="0"/>
                  <a:effectLst>
                    <a:glow rad="101600">
                      <a:schemeClr val="accent1">
                        <a:satMod val="175000"/>
                        <a:alpha val="40000"/>
                      </a:schemeClr>
                    </a:glow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bn-BD" sz="3188" dirty="0">
                  <a:ln w="0"/>
                  <a:effectLst>
                    <a:glow rad="101600">
                      <a:schemeClr val="accent1">
                        <a:satMod val="175000"/>
                        <a:alpha val="40000"/>
                      </a:schemeClr>
                    </a:glow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করে</a:t>
              </a:r>
              <a:r>
                <a:rPr lang="en-US" sz="3188" dirty="0">
                  <a:ln w="0"/>
                  <a:effectLst>
                    <a:glow rad="101600">
                      <a:schemeClr val="accent1">
                        <a:satMod val="175000"/>
                        <a:alpha val="40000"/>
                      </a:schemeClr>
                    </a:glow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bn-BD" sz="3188" dirty="0">
                  <a:ln w="0"/>
                  <a:effectLst>
                    <a:glow rad="101600">
                      <a:schemeClr val="accent1">
                        <a:satMod val="175000"/>
                        <a:alpha val="40000"/>
                      </a:schemeClr>
                    </a:glow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অন্যের </a:t>
              </a:r>
              <a:r>
                <a:rPr lang="en-US" sz="3188" dirty="0">
                  <a:ln w="0"/>
                  <a:effectLst>
                    <a:glow rad="101600">
                      <a:schemeClr val="accent1">
                        <a:satMod val="175000"/>
                        <a:alpha val="40000"/>
                      </a:schemeClr>
                    </a:glow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bn-BD" sz="3188" dirty="0">
                  <a:ln w="0"/>
                  <a:effectLst>
                    <a:glow rad="101600">
                      <a:schemeClr val="accent1">
                        <a:satMod val="175000"/>
                        <a:alpha val="40000"/>
                      </a:schemeClr>
                    </a:glow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তথ্য </a:t>
              </a:r>
              <a:r>
                <a:rPr lang="en-US" sz="3188" dirty="0">
                  <a:ln w="0"/>
                  <a:effectLst>
                    <a:glow rad="101600">
                      <a:schemeClr val="accent1">
                        <a:satMod val="175000"/>
                        <a:alpha val="40000"/>
                      </a:schemeClr>
                    </a:glow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bn-BD" sz="3188" dirty="0">
                  <a:ln w="0"/>
                  <a:effectLst>
                    <a:glow rad="101600">
                      <a:schemeClr val="accent1">
                        <a:satMod val="175000"/>
                        <a:alpha val="40000"/>
                      </a:schemeClr>
                    </a:glow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চুরি </a:t>
              </a:r>
              <a:r>
                <a:rPr lang="en-US" sz="3188" dirty="0">
                  <a:ln w="0"/>
                  <a:effectLst>
                    <a:glow rad="101600">
                      <a:schemeClr val="accent1">
                        <a:satMod val="175000"/>
                        <a:alpha val="40000"/>
                      </a:schemeClr>
                    </a:glow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bn-BD" sz="3188" dirty="0">
                  <a:ln w="0"/>
                  <a:effectLst>
                    <a:glow rad="101600">
                      <a:schemeClr val="accent1">
                        <a:satMod val="175000"/>
                        <a:alpha val="40000"/>
                      </a:schemeClr>
                    </a:glow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করছে </a:t>
              </a:r>
              <a:endParaRPr lang="en-US" sz="3188" dirty="0">
                <a:ln w="0"/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10602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6172" y="1371601"/>
            <a:ext cx="8583216" cy="2590801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7" name="Down Arrow Callout 6"/>
          <p:cNvSpPr/>
          <p:nvPr/>
        </p:nvSpPr>
        <p:spPr>
          <a:xfrm>
            <a:off x="3395662" y="228600"/>
            <a:ext cx="4436269" cy="838200"/>
          </a:xfrm>
          <a:prstGeom prst="downArrowCallou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105313" tIns="52657" rIns="105313" bIns="52657" rtlCol="0" anchor="ctr"/>
          <a:lstStyle/>
          <a:p>
            <a:pPr algn="ctr"/>
            <a:r>
              <a:rPr lang="bn-BD" sz="4594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জোড়ায় কাজ</a:t>
            </a:r>
            <a:endParaRPr lang="en-US" sz="4594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98888" y="4461809"/>
            <a:ext cx="5207793" cy="172210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txBody>
          <a:bodyPr wrap="square" lIns="105313" tIns="52657" rIns="105313" bIns="52657">
            <a:spAutoFit/>
          </a:bodyPr>
          <a:lstStyle/>
          <a:p>
            <a:pPr algn="ctr"/>
            <a:r>
              <a:rPr lang="en-US" sz="3656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56" b="1" u="sng" dirty="0">
                <a:latin typeface="NikoshBAN" pitchFamily="2" charset="0"/>
                <a:cs typeface="NikoshBAN" pitchFamily="2" charset="0"/>
              </a:rPr>
              <a:t>ক দল</a:t>
            </a:r>
          </a:p>
          <a:p>
            <a:pPr algn="ctr"/>
            <a:r>
              <a:rPr lang="bn-BD" sz="3656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188" b="1" dirty="0">
                <a:latin typeface="NikoshBAN" pitchFamily="2" charset="0"/>
                <a:cs typeface="NikoshBAN" pitchFamily="2" charset="0"/>
              </a:rPr>
              <a:t>ভাল কাজে প্রযুক্তির ব্যবহারের একটি তালিকা তৈরি কর</a:t>
            </a:r>
            <a:r>
              <a:rPr lang="bn-BD" sz="3188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।</a:t>
            </a:r>
            <a:endParaRPr lang="en-US" sz="3188" b="1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288881" y="4495802"/>
            <a:ext cx="5151064" cy="157809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txBody>
          <a:bodyPr wrap="square" lIns="105313" tIns="52657" rIns="105313" bIns="52657">
            <a:spAutoFit/>
          </a:bodyPr>
          <a:lstStyle/>
          <a:p>
            <a:pPr algn="ctr"/>
            <a:r>
              <a:rPr lang="bn-BD" sz="3188" b="1" u="sng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খ দল</a:t>
            </a:r>
          </a:p>
          <a:p>
            <a:pPr algn="ctr"/>
            <a:r>
              <a:rPr lang="bn-BD" sz="3188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বিপদজনক কাজে প্রযুক্তির ব্যবহারের একটি তালিকা তৈরি কর।</a:t>
            </a:r>
            <a:endParaRPr lang="en-US" sz="3188" b="1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0535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5420915" y="2514603"/>
            <a:ext cx="3182541" cy="416111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313" tIns="52657" rIns="105313" bIns="52657" rtlCol="0" anchor="ctr"/>
          <a:lstStyle/>
          <a:p>
            <a:r>
              <a:rPr lang="bn-BD" sz="2344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(</a:t>
            </a:r>
            <a:r>
              <a:rPr lang="bn-IN" sz="2344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গ</a:t>
            </a:r>
            <a:r>
              <a:rPr lang="bn-BD" sz="2344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) </a:t>
            </a:r>
            <a:r>
              <a:rPr lang="bn-BD" sz="2344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তথ্য ও যোগাযোগ প্রযুক্তি </a:t>
            </a:r>
            <a:endParaRPr lang="en-US" sz="2344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5" name="Oval 64"/>
          <p:cNvSpPr/>
          <p:nvPr/>
        </p:nvSpPr>
        <p:spPr>
          <a:xfrm>
            <a:off x="8892778" y="5943600"/>
            <a:ext cx="342900" cy="3048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313" tIns="52657" rIns="105313" bIns="52657" rtlCol="0" anchor="ctr"/>
          <a:lstStyle/>
          <a:p>
            <a:pPr algn="ctr"/>
            <a:endParaRPr lang="en-US" sz="1688"/>
          </a:p>
        </p:txBody>
      </p:sp>
      <p:sp>
        <p:nvSpPr>
          <p:cNvPr id="67" name="Oval 66"/>
          <p:cNvSpPr/>
          <p:nvPr/>
        </p:nvSpPr>
        <p:spPr>
          <a:xfrm>
            <a:off x="8892781" y="5943600"/>
            <a:ext cx="385763" cy="3048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313" tIns="52657" rIns="105313" bIns="52657" rtlCol="0" anchor="ctr"/>
          <a:lstStyle/>
          <a:p>
            <a:pPr algn="ctr"/>
            <a:endParaRPr lang="en-US" sz="1688"/>
          </a:p>
        </p:txBody>
      </p:sp>
      <p:sp>
        <p:nvSpPr>
          <p:cNvPr id="17" name="Rectangle 16"/>
          <p:cNvSpPr/>
          <p:nvPr/>
        </p:nvSpPr>
        <p:spPr>
          <a:xfrm>
            <a:off x="2720579" y="990600"/>
            <a:ext cx="8583219" cy="533400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105313" tIns="52657" rIns="105313" bIns="52657" rtlCol="0" anchor="ctr"/>
          <a:lstStyle/>
          <a:p>
            <a:pPr algn="ctr"/>
            <a:r>
              <a:rPr lang="bn-BD" sz="2719" b="1" spc="57" dirty="0">
                <a:ln w="0"/>
                <a:solidFill>
                  <a:schemeClr val="tx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জীবনের প্রতিটি ক্ষেত্রে নতুন রুপ দান করেছে কোনটি?</a:t>
            </a:r>
            <a:endParaRPr lang="en-US" sz="2719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Right Arrow 18"/>
          <p:cNvSpPr/>
          <p:nvPr/>
        </p:nvSpPr>
        <p:spPr>
          <a:xfrm>
            <a:off x="791766" y="914400"/>
            <a:ext cx="1735931" cy="685800"/>
          </a:xfrm>
          <a:prstGeom prst="rightArrow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121496" tIns="60748" rIns="121496" bIns="60748" rtlCol="0" anchor="ctr"/>
          <a:lstStyle/>
          <a:p>
            <a:pPr algn="ctr"/>
            <a:r>
              <a:rPr lang="bn-BD" sz="2344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প্রশ্নঃ ১</a:t>
            </a:r>
            <a:endParaRPr lang="en-US" sz="2344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4842274" y="1905000"/>
            <a:ext cx="385762" cy="3048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313" tIns="52657" rIns="105313" bIns="52657" rtlCol="0" anchor="ctr"/>
          <a:lstStyle/>
          <a:p>
            <a:pPr algn="ctr"/>
            <a:endParaRPr lang="en-US" sz="1688"/>
          </a:p>
        </p:txBody>
      </p:sp>
      <p:sp>
        <p:nvSpPr>
          <p:cNvPr id="21" name="Multiply 20"/>
          <p:cNvSpPr/>
          <p:nvPr/>
        </p:nvSpPr>
        <p:spPr>
          <a:xfrm>
            <a:off x="7263691" y="1826559"/>
            <a:ext cx="471803" cy="459443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313" tIns="52657" rIns="105313" bIns="52657" rtlCol="0" anchor="ctr"/>
          <a:lstStyle/>
          <a:p>
            <a:pPr algn="ctr"/>
            <a:endParaRPr lang="en-US" sz="1688"/>
          </a:p>
        </p:txBody>
      </p:sp>
      <p:sp>
        <p:nvSpPr>
          <p:cNvPr id="22" name="Oval 21"/>
          <p:cNvSpPr/>
          <p:nvPr/>
        </p:nvSpPr>
        <p:spPr>
          <a:xfrm>
            <a:off x="8989220" y="1905000"/>
            <a:ext cx="385763" cy="3048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313" tIns="52657" rIns="105313" bIns="52657" rtlCol="0" anchor="ctr"/>
          <a:lstStyle/>
          <a:p>
            <a:pPr algn="ctr"/>
            <a:endParaRPr lang="en-US" sz="1688"/>
          </a:p>
        </p:txBody>
      </p:sp>
      <p:sp>
        <p:nvSpPr>
          <p:cNvPr id="23" name="Multiply 22"/>
          <p:cNvSpPr/>
          <p:nvPr/>
        </p:nvSpPr>
        <p:spPr>
          <a:xfrm>
            <a:off x="11073724" y="1828800"/>
            <a:ext cx="519392" cy="457200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313" tIns="52657" rIns="105313" bIns="52657" rtlCol="0" anchor="ctr"/>
          <a:lstStyle/>
          <a:p>
            <a:pPr algn="ctr"/>
            <a:endParaRPr lang="en-US" sz="1688"/>
          </a:p>
        </p:txBody>
      </p:sp>
      <p:sp>
        <p:nvSpPr>
          <p:cNvPr id="24" name="Oval 23"/>
          <p:cNvSpPr/>
          <p:nvPr/>
        </p:nvSpPr>
        <p:spPr>
          <a:xfrm>
            <a:off x="4842272" y="2590800"/>
            <a:ext cx="385763" cy="3048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313" tIns="52657" rIns="105313" bIns="52657" rtlCol="0" anchor="ctr"/>
          <a:lstStyle/>
          <a:p>
            <a:pPr algn="ctr"/>
            <a:endParaRPr lang="en-US" sz="1688"/>
          </a:p>
        </p:txBody>
      </p:sp>
      <p:sp>
        <p:nvSpPr>
          <p:cNvPr id="25" name="Half Frame 24"/>
          <p:cNvSpPr/>
          <p:nvPr/>
        </p:nvSpPr>
        <p:spPr>
          <a:xfrm rot="14014148">
            <a:off x="7693135" y="2332552"/>
            <a:ext cx="178156" cy="668902"/>
          </a:xfrm>
          <a:prstGeom prst="halfFram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313" tIns="52657" rIns="105313" bIns="52657" rtlCol="0" anchor="ctr"/>
          <a:lstStyle/>
          <a:p>
            <a:pPr algn="ctr"/>
            <a:endParaRPr lang="en-US" sz="1688">
              <a:solidFill>
                <a:schemeClr val="tx1"/>
              </a:solidFill>
            </a:endParaRPr>
          </a:p>
        </p:txBody>
      </p:sp>
      <p:sp>
        <p:nvSpPr>
          <p:cNvPr id="26" name="Oval 25"/>
          <p:cNvSpPr/>
          <p:nvPr/>
        </p:nvSpPr>
        <p:spPr>
          <a:xfrm>
            <a:off x="8892780" y="2590800"/>
            <a:ext cx="385763" cy="3048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313" tIns="52657" rIns="105313" bIns="52657" rtlCol="0" anchor="ctr"/>
          <a:lstStyle/>
          <a:p>
            <a:pPr algn="ctr"/>
            <a:endParaRPr lang="en-US" sz="1688"/>
          </a:p>
        </p:txBody>
      </p:sp>
      <p:sp>
        <p:nvSpPr>
          <p:cNvPr id="27" name="Multiply 26"/>
          <p:cNvSpPr/>
          <p:nvPr/>
        </p:nvSpPr>
        <p:spPr>
          <a:xfrm>
            <a:off x="11068050" y="2590800"/>
            <a:ext cx="428625" cy="457200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313" tIns="52657" rIns="105313" bIns="52657" rtlCol="0" anchor="ctr"/>
          <a:lstStyle/>
          <a:p>
            <a:pPr algn="ctr"/>
            <a:endParaRPr lang="en-US" sz="1688"/>
          </a:p>
        </p:txBody>
      </p:sp>
      <p:sp>
        <p:nvSpPr>
          <p:cNvPr id="28" name="Right Arrow 27"/>
          <p:cNvSpPr/>
          <p:nvPr/>
        </p:nvSpPr>
        <p:spPr>
          <a:xfrm>
            <a:off x="595312" y="2057401"/>
            <a:ext cx="4150519" cy="685800"/>
          </a:xfrm>
          <a:prstGeom prst="rightArrow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105313" tIns="52657" rIns="105313" bIns="52657" rtlCol="0" anchor="ctr"/>
          <a:lstStyle/>
          <a:p>
            <a:pPr algn="ctr"/>
            <a:r>
              <a:rPr lang="bn-BD" sz="2344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সঠিক উত্তর জানতে </a:t>
            </a:r>
            <a:r>
              <a:rPr lang="en-US" sz="2344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বৃত্তে</a:t>
            </a:r>
            <a:r>
              <a:rPr lang="en-US" sz="2344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344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ক্লিক</a:t>
            </a:r>
            <a:r>
              <a:rPr lang="en-US" sz="2344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344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করি</a:t>
            </a:r>
            <a:endParaRPr lang="en-US" sz="2344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5420915" y="1828801"/>
            <a:ext cx="3182541" cy="381000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313" tIns="52657" rIns="105313" bIns="52657" rtlCol="0" anchor="ctr"/>
          <a:lstStyle/>
          <a:p>
            <a:r>
              <a:rPr lang="bn-BD" sz="1688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(ক</a:t>
            </a:r>
            <a:r>
              <a:rPr lang="bn-BD" sz="1688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) </a:t>
            </a:r>
            <a:r>
              <a:rPr lang="bn-BD" sz="1688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টেলিফোন</a:t>
            </a:r>
            <a:r>
              <a:rPr lang="bn-BD" sz="1688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1688" dirty="0"/>
          </a:p>
        </p:txBody>
      </p:sp>
      <p:sp>
        <p:nvSpPr>
          <p:cNvPr id="33" name="Rectangle 32"/>
          <p:cNvSpPr/>
          <p:nvPr/>
        </p:nvSpPr>
        <p:spPr>
          <a:xfrm>
            <a:off x="9449992" y="1864659"/>
            <a:ext cx="2143125" cy="345141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313" tIns="52657" rIns="105313" bIns="52657" rtlCol="0" anchor="ctr"/>
          <a:lstStyle/>
          <a:p>
            <a:r>
              <a:rPr lang="bn-BD" sz="1688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(খ) </a:t>
            </a:r>
            <a:r>
              <a:rPr lang="bn-BD" sz="1688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শিক্ষা </a:t>
            </a:r>
          </a:p>
        </p:txBody>
      </p:sp>
      <p:sp>
        <p:nvSpPr>
          <p:cNvPr id="36" name="Rectangle 35"/>
          <p:cNvSpPr/>
          <p:nvPr/>
        </p:nvSpPr>
        <p:spPr>
          <a:xfrm>
            <a:off x="9449992" y="2590803"/>
            <a:ext cx="2143125" cy="416111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313" tIns="52657" rIns="105313" bIns="52657" rtlCol="0" anchor="ctr"/>
          <a:lstStyle/>
          <a:p>
            <a:r>
              <a:rPr lang="bn-BD" sz="1688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(</a:t>
            </a:r>
            <a:r>
              <a:rPr lang="bn-IN" sz="1688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ঘ</a:t>
            </a:r>
            <a:r>
              <a:rPr lang="bn-BD" sz="1688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) </a:t>
            </a:r>
            <a:r>
              <a:rPr lang="bn-BD" sz="1688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টেলিমেডিসিন</a:t>
            </a:r>
            <a:r>
              <a:rPr lang="bn-BD" sz="1688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1688" dirty="0"/>
          </a:p>
        </p:txBody>
      </p:sp>
      <p:sp>
        <p:nvSpPr>
          <p:cNvPr id="37" name="Oval 36"/>
          <p:cNvSpPr/>
          <p:nvPr/>
        </p:nvSpPr>
        <p:spPr>
          <a:xfrm>
            <a:off x="4842274" y="2590800"/>
            <a:ext cx="385763" cy="3048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313" tIns="52657" rIns="105313" bIns="52657" rtlCol="0" anchor="ctr"/>
          <a:lstStyle/>
          <a:p>
            <a:pPr algn="ctr"/>
            <a:endParaRPr lang="en-US" sz="1688"/>
          </a:p>
        </p:txBody>
      </p:sp>
      <p:sp>
        <p:nvSpPr>
          <p:cNvPr id="40" name="Rectangle 39"/>
          <p:cNvSpPr/>
          <p:nvPr/>
        </p:nvSpPr>
        <p:spPr>
          <a:xfrm>
            <a:off x="4210050" y="304800"/>
            <a:ext cx="3600450" cy="381000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105313" tIns="52657" rIns="105313" bIns="52657" rtlCol="0" anchor="ctr"/>
          <a:lstStyle/>
          <a:p>
            <a:pPr algn="ctr"/>
            <a:r>
              <a:rPr lang="bn-BD" sz="3656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বহুনির্বাচনী প্রশ্ন </a:t>
            </a:r>
            <a:endParaRPr lang="en-US" sz="3656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2913461" y="3886200"/>
            <a:ext cx="8486778" cy="60960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105313" tIns="52657" rIns="105313" bIns="52657" rtlCol="0" anchor="ctr"/>
          <a:lstStyle/>
          <a:p>
            <a:pPr algn="ctr"/>
            <a:r>
              <a:rPr lang="bn-BD" sz="3188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তথ্য আদান-প্রদানে কী ব্যবহার করা হয় ?</a:t>
            </a:r>
            <a:endParaRPr lang="en-US" sz="3188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8" name="Right Arrow 37"/>
          <p:cNvSpPr/>
          <p:nvPr/>
        </p:nvSpPr>
        <p:spPr>
          <a:xfrm>
            <a:off x="888206" y="3886200"/>
            <a:ext cx="1735931" cy="685800"/>
          </a:xfrm>
          <a:prstGeom prst="rightArrow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121496" tIns="60748" rIns="121496" bIns="60748" rtlCol="0" anchor="ctr"/>
          <a:lstStyle/>
          <a:p>
            <a:pPr algn="ctr"/>
            <a:r>
              <a:rPr lang="bn-BD" sz="2344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প্রশ্নঃ ২</a:t>
            </a:r>
            <a:endParaRPr lang="en-US" sz="2344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3" name="Right Arrow 42"/>
          <p:cNvSpPr/>
          <p:nvPr/>
        </p:nvSpPr>
        <p:spPr>
          <a:xfrm>
            <a:off x="984647" y="5334000"/>
            <a:ext cx="4146947" cy="685800"/>
          </a:xfrm>
          <a:prstGeom prst="rightArrow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105313" tIns="52657" rIns="105313" bIns="52657" rtlCol="0" anchor="ctr"/>
          <a:lstStyle/>
          <a:p>
            <a:pPr algn="ctr"/>
            <a:r>
              <a:rPr lang="bn-BD" sz="2344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সঠিক উত্তর জানতে </a:t>
            </a:r>
            <a:r>
              <a:rPr lang="en-US" sz="2344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বৃত্তে</a:t>
            </a:r>
            <a:r>
              <a:rPr lang="en-US" sz="2344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344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ক্লিক</a:t>
            </a:r>
            <a:r>
              <a:rPr lang="en-US" sz="2344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344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করি</a:t>
            </a:r>
            <a:endParaRPr lang="en-US" sz="2344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5806678" y="5181603"/>
            <a:ext cx="2143125" cy="345141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313" tIns="52657" rIns="105313" bIns="52657" rtlCol="0" anchor="ctr"/>
          <a:lstStyle/>
          <a:p>
            <a:r>
              <a:rPr lang="bn-BD" sz="1688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(ক) </a:t>
            </a:r>
            <a:r>
              <a:rPr lang="bn-BD" sz="1688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তথ্য</a:t>
            </a:r>
            <a:r>
              <a:rPr lang="bn-BD" sz="1688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1688" dirty="0"/>
          </a:p>
        </p:txBody>
      </p:sp>
      <p:sp>
        <p:nvSpPr>
          <p:cNvPr id="56" name="Oval 55"/>
          <p:cNvSpPr/>
          <p:nvPr/>
        </p:nvSpPr>
        <p:spPr>
          <a:xfrm>
            <a:off x="5217638" y="5183843"/>
            <a:ext cx="385762" cy="3048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313" tIns="52657" rIns="105313" bIns="52657" rtlCol="0" anchor="ctr"/>
          <a:lstStyle/>
          <a:p>
            <a:pPr algn="ctr"/>
            <a:endParaRPr lang="en-US" sz="1688"/>
          </a:p>
        </p:txBody>
      </p:sp>
      <p:sp>
        <p:nvSpPr>
          <p:cNvPr id="57" name="Multiply 56"/>
          <p:cNvSpPr/>
          <p:nvPr/>
        </p:nvSpPr>
        <p:spPr>
          <a:xfrm>
            <a:off x="7446172" y="5105404"/>
            <a:ext cx="471803" cy="459443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313" tIns="52657" rIns="105313" bIns="52657" rtlCol="0" anchor="ctr"/>
          <a:lstStyle/>
          <a:p>
            <a:pPr algn="ctr"/>
            <a:endParaRPr lang="en-US" sz="1688"/>
          </a:p>
        </p:txBody>
      </p:sp>
      <p:sp>
        <p:nvSpPr>
          <p:cNvPr id="58" name="Rectangle 57"/>
          <p:cNvSpPr/>
          <p:nvPr/>
        </p:nvSpPr>
        <p:spPr>
          <a:xfrm>
            <a:off x="9374981" y="5181603"/>
            <a:ext cx="2143125" cy="345141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313" tIns="52657" rIns="105313" bIns="52657" rtlCol="0" anchor="ctr"/>
          <a:lstStyle/>
          <a:p>
            <a:r>
              <a:rPr lang="bn-BD" sz="1688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(খ) </a:t>
            </a:r>
            <a:r>
              <a:rPr lang="bn-BD" sz="1688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ডেটা</a:t>
            </a:r>
            <a:endParaRPr lang="en-US" sz="1688" dirty="0"/>
          </a:p>
        </p:txBody>
      </p:sp>
      <p:sp>
        <p:nvSpPr>
          <p:cNvPr id="59" name="Oval 58"/>
          <p:cNvSpPr/>
          <p:nvPr/>
        </p:nvSpPr>
        <p:spPr>
          <a:xfrm>
            <a:off x="8892781" y="5181600"/>
            <a:ext cx="385763" cy="3048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313" tIns="52657" rIns="105313" bIns="52657" rtlCol="0" anchor="ctr"/>
          <a:lstStyle/>
          <a:p>
            <a:pPr algn="ctr"/>
            <a:endParaRPr lang="en-US" sz="1688"/>
          </a:p>
        </p:txBody>
      </p:sp>
      <p:sp>
        <p:nvSpPr>
          <p:cNvPr id="60" name="Multiply 59"/>
          <p:cNvSpPr/>
          <p:nvPr/>
        </p:nvSpPr>
        <p:spPr>
          <a:xfrm>
            <a:off x="10918031" y="5105400"/>
            <a:ext cx="519392" cy="457200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313" tIns="52657" rIns="105313" bIns="52657" rtlCol="0" anchor="ctr"/>
          <a:lstStyle/>
          <a:p>
            <a:pPr algn="ctr"/>
            <a:endParaRPr lang="en-US" sz="1688"/>
          </a:p>
        </p:txBody>
      </p:sp>
      <p:sp>
        <p:nvSpPr>
          <p:cNvPr id="61" name="Rectangle 60"/>
          <p:cNvSpPr/>
          <p:nvPr/>
        </p:nvSpPr>
        <p:spPr>
          <a:xfrm>
            <a:off x="9374981" y="5867403"/>
            <a:ext cx="2143125" cy="416111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313" tIns="52657" rIns="105313" bIns="52657" rtlCol="0" anchor="ctr"/>
          <a:lstStyle/>
          <a:p>
            <a:r>
              <a:rPr lang="bn-BD" sz="1688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(</a:t>
            </a:r>
            <a:r>
              <a:rPr lang="bn-IN" sz="1688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ঘ</a:t>
            </a:r>
            <a:r>
              <a:rPr lang="bn-BD" sz="1688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) </a:t>
            </a:r>
            <a:r>
              <a:rPr lang="bn-BD" sz="1688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প্রযুক্তি</a:t>
            </a:r>
            <a:endParaRPr lang="en-US" sz="1688" dirty="0"/>
          </a:p>
        </p:txBody>
      </p:sp>
      <p:sp>
        <p:nvSpPr>
          <p:cNvPr id="62" name="Oval 61"/>
          <p:cNvSpPr/>
          <p:nvPr/>
        </p:nvSpPr>
        <p:spPr>
          <a:xfrm>
            <a:off x="5228038" y="5943600"/>
            <a:ext cx="385763" cy="3048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313" tIns="52657" rIns="105313" bIns="52657" rtlCol="0" anchor="ctr"/>
          <a:lstStyle/>
          <a:p>
            <a:pPr algn="ctr"/>
            <a:endParaRPr lang="en-US" sz="1688"/>
          </a:p>
        </p:txBody>
      </p:sp>
      <p:sp>
        <p:nvSpPr>
          <p:cNvPr id="63" name="Multiply 62"/>
          <p:cNvSpPr/>
          <p:nvPr/>
        </p:nvSpPr>
        <p:spPr>
          <a:xfrm>
            <a:off x="7349730" y="5867400"/>
            <a:ext cx="428625" cy="457200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313" tIns="52657" rIns="105313" bIns="52657" rtlCol="0" anchor="ctr"/>
          <a:lstStyle/>
          <a:p>
            <a:pPr algn="ctr"/>
            <a:endParaRPr lang="en-US" sz="1688"/>
          </a:p>
        </p:txBody>
      </p:sp>
      <p:sp>
        <p:nvSpPr>
          <p:cNvPr id="64" name="Rectangle 63"/>
          <p:cNvSpPr/>
          <p:nvPr/>
        </p:nvSpPr>
        <p:spPr>
          <a:xfrm>
            <a:off x="5806678" y="5867403"/>
            <a:ext cx="2143125" cy="416111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313" tIns="52657" rIns="105313" bIns="52657" rtlCol="0" anchor="ctr"/>
          <a:lstStyle/>
          <a:p>
            <a:r>
              <a:rPr lang="bn-BD" sz="2344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(</a:t>
            </a:r>
            <a:r>
              <a:rPr lang="bn-IN" sz="2344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গ</a:t>
            </a:r>
            <a:r>
              <a:rPr lang="bn-BD" sz="2344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) </a:t>
            </a:r>
            <a:r>
              <a:rPr lang="bn-BD" sz="2344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উপাত্ত</a:t>
            </a:r>
            <a:endParaRPr lang="en-US" sz="2344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6" name="Half Frame 65"/>
          <p:cNvSpPr/>
          <p:nvPr/>
        </p:nvSpPr>
        <p:spPr>
          <a:xfrm rot="14014148">
            <a:off x="11068555" y="5685352"/>
            <a:ext cx="178156" cy="668902"/>
          </a:xfrm>
          <a:prstGeom prst="halfFram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313" tIns="52657" rIns="105313" bIns="52657" rtlCol="0" anchor="ctr"/>
          <a:lstStyle/>
          <a:p>
            <a:pPr algn="ctr"/>
            <a:endParaRPr lang="en-US" sz="1688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180455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8" fill="hold">
                      <p:stCondLst>
                        <p:cond delay="0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93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4" fill="hold">
                      <p:stCondLst>
                        <p:cond delay="0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99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0" fill="hold">
                      <p:stCondLst>
                        <p:cond delay="0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9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10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1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12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3" fill="hold">
                      <p:stCondLst>
                        <p:cond delay="0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18" restart="whenNotActive" fill="hold" evtFilter="cancelBubble" nodeType="interactiveSeq">
                <p:stCondLst>
                  <p:cond evt="onClick" delay="0">
                    <p:tgtEl>
                      <p:spTgt spid="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9" fill="hold">
                      <p:stCondLst>
                        <p:cond delay="0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6"/>
                  </p:tgtEl>
                </p:cond>
              </p:nextCondLst>
            </p:seq>
            <p:seq concurrent="1" nextAc="seek">
              <p:cTn id="124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5" fill="hold">
                      <p:stCondLst>
                        <p:cond delay="0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130" restart="whenNotActive" fill="hold" evtFilter="cancelBubble" nodeType="interactiveSeq">
                <p:stCondLst>
                  <p:cond evt="onClick" delay="0">
                    <p:tgtEl>
                      <p:spTgt spid="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1" fill="hold">
                      <p:stCondLst>
                        <p:cond delay="0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2"/>
                  </p:tgtEl>
                </p:cond>
              </p:nextCondLst>
            </p:seq>
            <p:seq concurrent="1" nextAc="seek">
              <p:cTn id="136" restart="whenNotActive" fill="hold" evtFilter="cancelBubble" nodeType="interactiveSeq">
                <p:stCondLst>
                  <p:cond evt="onClick" delay="0">
                    <p:tgtEl>
                      <p:spTgt spid="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7" fill="hold">
                      <p:stCondLst>
                        <p:cond delay="0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1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6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47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8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"/>
                  </p:tgtEl>
                </p:cond>
              </p:nextCondLst>
            </p:seq>
          </p:childTnLst>
        </p:cTn>
      </p:par>
    </p:tnLst>
    <p:bldLst>
      <p:bldP spid="39" grpId="0" animBg="1"/>
      <p:bldP spid="39" grpId="1" animBg="1"/>
      <p:bldP spid="65" grpId="0" animBg="1"/>
      <p:bldP spid="67" grpId="0" animBg="1"/>
      <p:bldP spid="17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30" grpId="0" animBg="1"/>
      <p:bldP spid="33" grpId="0" animBg="1"/>
      <p:bldP spid="36" grpId="0" animBg="1"/>
      <p:bldP spid="37" grpId="0" animBg="1"/>
      <p:bldP spid="40" grpId="0" animBg="1"/>
      <p:bldP spid="29" grpId="0" animBg="1"/>
      <p:bldP spid="38" grpId="0" animBg="1"/>
      <p:bldP spid="43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1" grpId="1" animBg="1"/>
      <p:bldP spid="62" grpId="0" animBg="1"/>
      <p:bldP spid="63" grpId="0" animBg="1"/>
      <p:bldP spid="64" grpId="0" animBg="1"/>
      <p:bldP spid="6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23875" y="5196330"/>
            <a:ext cx="11072813" cy="137592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105313" tIns="52657" rIns="105313" bIns="52657">
            <a:spAutoFit/>
          </a:bodyPr>
          <a:lstStyle/>
          <a:p>
            <a:pPr algn="ctr"/>
            <a:r>
              <a:rPr lang="en-US" sz="4125" b="1" spc="57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◊</a:t>
            </a:r>
            <a:r>
              <a:rPr lang="bn-BD" sz="4125" b="1" spc="57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তোমার </a:t>
            </a:r>
            <a:r>
              <a:rPr lang="en-US" sz="4125" b="1" spc="57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4125" b="1" spc="57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বিদ্যালয়ের </a:t>
            </a:r>
            <a:r>
              <a:rPr lang="en-US" sz="4125" b="1" spc="57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4125" b="1" spc="57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শিক্ষা</a:t>
            </a:r>
            <a:r>
              <a:rPr lang="en-US" sz="4125" b="1" spc="57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4125" b="1" spc="57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কার্যক্রমকে</a:t>
            </a:r>
            <a:r>
              <a:rPr lang="en-US" sz="4125" b="1" spc="57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4125" b="1" spc="57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আকর্ষণীয় করার </a:t>
            </a:r>
            <a:r>
              <a:rPr lang="en-US" sz="4125" b="1" spc="57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4125" b="1" spc="57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ক্ষেত্র</a:t>
            </a:r>
            <a:r>
              <a:rPr lang="en-US" sz="4125" b="1" spc="57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4125" b="1" spc="57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গুলোর একটি </a:t>
            </a:r>
            <a:r>
              <a:rPr lang="en-US" sz="4125" b="1" spc="57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4125" b="1" spc="57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তালিকা তৈরি </a:t>
            </a:r>
            <a:r>
              <a:rPr lang="en-US" sz="4125" b="1" spc="57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4125" b="1" spc="57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</a:t>
            </a:r>
            <a:r>
              <a:rPr lang="bn-BD" sz="4125" b="1" spc="57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sp>
        <p:nvSpPr>
          <p:cNvPr id="8" name="Down Arrow Callout 7"/>
          <p:cNvSpPr/>
          <p:nvPr/>
        </p:nvSpPr>
        <p:spPr>
          <a:xfrm>
            <a:off x="3299222" y="152400"/>
            <a:ext cx="5207794" cy="1066800"/>
          </a:xfrm>
          <a:prstGeom prst="downArrowCallou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105313" tIns="52657" rIns="105313" bIns="52657" rtlCol="0" anchor="ctr"/>
          <a:lstStyle/>
          <a:p>
            <a:pPr algn="ctr"/>
            <a:r>
              <a:rPr lang="bn-BD" sz="4594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4594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750" y="1343026"/>
            <a:ext cx="10787063" cy="3705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9385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478" y="150125"/>
            <a:ext cx="11887200" cy="6564573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781299" y="2117489"/>
            <a:ext cx="66294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21600" b="1" dirty="0" smtClean="0">
                <a:ln>
                  <a:solidFill>
                    <a:srgbClr val="FF0000"/>
                  </a:solidFill>
                </a:ln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21600" b="1" dirty="0">
              <a:ln>
                <a:solidFill>
                  <a:srgbClr val="FF0000"/>
                </a:solidFill>
              </a:ln>
              <a:solidFill>
                <a:schemeClr val="bg1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C293E-8C1E-4ABA-8547-70429579E61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10/9/2019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Lm Ashab Uddin Ridoy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F51EB-0EE9-44B6-8FDC-DC88A35844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1465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8490</TotalTime>
  <Words>474</Words>
  <Application>Microsoft Office PowerPoint</Application>
  <PresentationFormat>Widescreen</PresentationFormat>
  <Paragraphs>104</Paragraphs>
  <Slides>18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6" baseType="lpstr">
      <vt:lpstr>Arial</vt:lpstr>
      <vt:lpstr>Calibri</vt:lpstr>
      <vt:lpstr>Calibri Light</vt:lpstr>
      <vt:lpstr>NikoshBAN</vt:lpstr>
      <vt:lpstr>NikoshLightBAN</vt:lpstr>
      <vt:lpstr>Vrinda</vt:lpstr>
      <vt:lpstr>Wingdings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MADRASHA</dc:creator>
  <cp:lastModifiedBy>Lm Ashab Uddin Ridoy</cp:lastModifiedBy>
  <cp:revision>1160</cp:revision>
  <dcterms:created xsi:type="dcterms:W3CDTF">2019-05-27T04:34:07Z</dcterms:created>
  <dcterms:modified xsi:type="dcterms:W3CDTF">2019-10-09T08:34:21Z</dcterms:modified>
</cp:coreProperties>
</file>