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5" r:id="rId1"/>
  </p:sldMasterIdLst>
  <p:notesMasterIdLst>
    <p:notesMasterId r:id="rId26"/>
  </p:notesMasterIdLst>
  <p:sldIdLst>
    <p:sldId id="259" r:id="rId2"/>
    <p:sldId id="258" r:id="rId3"/>
    <p:sldId id="262" r:id="rId4"/>
    <p:sldId id="264" r:id="rId5"/>
    <p:sldId id="278" r:id="rId6"/>
    <p:sldId id="279" r:id="rId7"/>
    <p:sldId id="261" r:id="rId8"/>
    <p:sldId id="265" r:id="rId9"/>
    <p:sldId id="268" r:id="rId10"/>
    <p:sldId id="269" r:id="rId11"/>
    <p:sldId id="280" r:id="rId12"/>
    <p:sldId id="281" r:id="rId13"/>
    <p:sldId id="282" r:id="rId14"/>
    <p:sldId id="283" r:id="rId15"/>
    <p:sldId id="275" r:id="rId16"/>
    <p:sldId id="284" r:id="rId17"/>
    <p:sldId id="291" r:id="rId18"/>
    <p:sldId id="287" r:id="rId19"/>
    <p:sldId id="288" r:id="rId20"/>
    <p:sldId id="289" r:id="rId21"/>
    <p:sldId id="277" r:id="rId22"/>
    <p:sldId id="260" r:id="rId23"/>
    <p:sldId id="263" r:id="rId24"/>
    <p:sldId id="290" r:id="rId2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 snapToGrid="0">
      <p:cViewPr varScale="1">
        <p:scale>
          <a:sx n="42" d="100"/>
          <a:sy n="42" d="100"/>
        </p:scale>
        <p:origin x="8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EDD12-1379-475E-8776-3D6A15C554A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59CBC64-CDF7-492A-A0FC-C5CF53F3F381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4600" dirty="0"/>
            <a:t>  </a:t>
          </a:r>
          <a:r>
            <a:rPr lang="en-US" sz="6000" dirty="0"/>
            <a:t>MD.  AL  AMIN</a:t>
          </a:r>
        </a:p>
        <a:p>
          <a:r>
            <a:rPr lang="en-US" sz="4600" dirty="0">
              <a:solidFill>
                <a:srgbClr val="FFFF00"/>
              </a:solidFill>
            </a:rPr>
            <a:t>ASSISTANT TEACHER</a:t>
          </a:r>
        </a:p>
        <a:p>
          <a:r>
            <a:rPr lang="en-US" sz="4600" dirty="0" smtClean="0">
              <a:solidFill>
                <a:srgbClr val="FFFF00"/>
              </a:solidFill>
              <a:latin typeface="AR CENA" panose="02000000000000000000" pitchFamily="2" charset="0"/>
            </a:rPr>
            <a:t>KAITKUNA</a:t>
          </a:r>
          <a:r>
            <a:rPr lang="en-US" sz="4600" dirty="0" smtClean="0">
              <a:solidFill>
                <a:srgbClr val="FFFF00"/>
              </a:solidFill>
            </a:rPr>
            <a:t> </a:t>
          </a:r>
          <a:r>
            <a:rPr lang="en-US" sz="4600" dirty="0">
              <a:solidFill>
                <a:srgbClr val="FFFF00"/>
              </a:solidFill>
            </a:rPr>
            <a:t>GPS</a:t>
          </a:r>
        </a:p>
        <a:p>
          <a:r>
            <a:rPr lang="en-US" sz="4600" dirty="0">
              <a:solidFill>
                <a:srgbClr val="FFFF00"/>
              </a:solidFill>
            </a:rPr>
            <a:t>alamin4bd@gmail.com</a:t>
          </a:r>
        </a:p>
      </dgm:t>
    </dgm:pt>
    <dgm:pt modelId="{BB96E526-5DA2-4015-8583-7412A0F5EF08}" type="parTrans" cxnId="{72944745-12E7-4690-A362-4FCD0A661A26}">
      <dgm:prSet/>
      <dgm:spPr/>
      <dgm:t>
        <a:bodyPr/>
        <a:lstStyle/>
        <a:p>
          <a:endParaRPr lang="en-US"/>
        </a:p>
      </dgm:t>
    </dgm:pt>
    <dgm:pt modelId="{FB08EC1E-EBED-4EC8-99A2-8ED041812A32}" type="sibTrans" cxnId="{72944745-12E7-4690-A362-4FCD0A661A26}">
      <dgm:prSet/>
      <dgm:spPr/>
      <dgm:t>
        <a:bodyPr/>
        <a:lstStyle/>
        <a:p>
          <a:endParaRPr lang="en-US"/>
        </a:p>
      </dgm:t>
    </dgm:pt>
    <dgm:pt modelId="{2B763CF3-9053-4AA6-A514-022A48313610}" type="pres">
      <dgm:prSet presAssocID="{2F7EDD12-1379-475E-8776-3D6A15C554A5}" presName="linearFlow" presStyleCnt="0">
        <dgm:presLayoutVars>
          <dgm:dir/>
          <dgm:resizeHandles val="exact"/>
        </dgm:presLayoutVars>
      </dgm:prSet>
      <dgm:spPr/>
    </dgm:pt>
    <dgm:pt modelId="{9F2494AB-15F8-4B1D-B183-C58828404EED}" type="pres">
      <dgm:prSet presAssocID="{559CBC64-CDF7-492A-A0FC-C5CF53F3F381}" presName="composite" presStyleCnt="0"/>
      <dgm:spPr/>
    </dgm:pt>
    <dgm:pt modelId="{6E8170E9-30C1-4950-BABC-5785D02CEB1A}" type="pres">
      <dgm:prSet presAssocID="{559CBC64-CDF7-492A-A0FC-C5CF53F3F381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B64D6C3-9CD6-433A-B1BE-099A979696CF}" type="pres">
      <dgm:prSet presAssocID="{559CBC64-CDF7-492A-A0FC-C5CF53F3F381}" presName="txShp" presStyleLbl="node1" presStyleIdx="0" presStyleCnt="1" custScaleX="150376" custLinFactNeighborX="4820" custLinFactNeighborY="4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944745-12E7-4690-A362-4FCD0A661A26}" srcId="{2F7EDD12-1379-475E-8776-3D6A15C554A5}" destId="{559CBC64-CDF7-492A-A0FC-C5CF53F3F381}" srcOrd="0" destOrd="0" parTransId="{BB96E526-5DA2-4015-8583-7412A0F5EF08}" sibTransId="{FB08EC1E-EBED-4EC8-99A2-8ED041812A32}"/>
    <dgm:cxn modelId="{79FABAF9-EE3D-4CC8-B682-C6E3FB69BFF1}" type="presOf" srcId="{2F7EDD12-1379-475E-8776-3D6A15C554A5}" destId="{2B763CF3-9053-4AA6-A514-022A48313610}" srcOrd="0" destOrd="0" presId="urn:microsoft.com/office/officeart/2005/8/layout/vList3"/>
    <dgm:cxn modelId="{C48E36FF-0DDA-4A97-92FC-6847E03D23E7}" type="presOf" srcId="{559CBC64-CDF7-492A-A0FC-C5CF53F3F381}" destId="{0B64D6C3-9CD6-433A-B1BE-099A979696CF}" srcOrd="0" destOrd="0" presId="urn:microsoft.com/office/officeart/2005/8/layout/vList3"/>
    <dgm:cxn modelId="{5D2104E2-9BFB-4A30-BF42-8BDCC11DB677}" type="presParOf" srcId="{2B763CF3-9053-4AA6-A514-022A48313610}" destId="{9F2494AB-15F8-4B1D-B183-C58828404EED}" srcOrd="0" destOrd="0" presId="urn:microsoft.com/office/officeart/2005/8/layout/vList3"/>
    <dgm:cxn modelId="{4C2C12B7-8CF7-4C28-80E3-09E191F199B8}" type="presParOf" srcId="{9F2494AB-15F8-4B1D-B183-C58828404EED}" destId="{6E8170E9-30C1-4950-BABC-5785D02CEB1A}" srcOrd="0" destOrd="0" presId="urn:microsoft.com/office/officeart/2005/8/layout/vList3"/>
    <dgm:cxn modelId="{B94EC36A-F15D-4A40-B3C4-98A685880C95}" type="presParOf" srcId="{9F2494AB-15F8-4B1D-B183-C58828404EED}" destId="{0B64D6C3-9CD6-433A-B1BE-099A979696C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9995CB-62EF-471E-A4F5-CD20A51FEEF8}" type="datetimeFigureOut">
              <a:rPr lang="en-GB"/>
              <a:pPr>
                <a:defRPr/>
              </a:pPr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BA3827-C947-4007-AEA2-157B512D94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402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33FDF3-204B-4AB1-8FB6-F16036E0C39B}" type="slidenum">
              <a:rPr 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Teachers Reading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2936FC-539F-47B7-B79D-99E4241DC8F6}" type="slidenum">
              <a:rPr lang="en-GB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6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Stand-up 2 students, say them do the activity.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2D2DE9-1CBC-4365-B17C-B037E83C4706}" type="slidenum">
              <a:rPr lang="en-GB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27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35A95287-AE52-44E9-AF00-76A1F02C8923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78C9CDE1-F164-4B73-B57C-ABBDB535B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94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2750A-526B-432D-BE8B-1FB9D84303F6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B28F4-CC61-43E4-B284-B4E96201F2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DE13C-FDC3-4FB1-A7B0-42AEB67C5C0D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D8E17-64E3-4731-8A33-6CA6237C59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E13BC3-AFFC-4BC9-8AEB-A2DAC5B88D81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95AD3-B0BD-4AEE-8482-B7852B7915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3087A-4145-45BE-A10F-9E1287AB4C41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2D501-FD49-4E3B-BDCD-1702D42FCF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30089-8C7D-488D-B045-3A1F52129037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926E4-B229-4DA5-AA7E-EE7F55B4A4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9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4E9DF-3297-41F0-B860-C59132DAD96F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E5EC2-E953-4EA5-BB07-4D54F18E4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7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FED56F-25D1-4CC4-A88B-1E58FE7E91E5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DE3BD-A6A4-4EAA-9314-B7ADC9AEC0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54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718EE-E515-412F-99E6-EFD29FB57D21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A4F8C-158D-4CC7-88B0-598C785C30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82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87EA8-98CF-4EA3-B1E5-D958E28CFEDF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6D3BE-43EE-4510-8897-A1B1889BAA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2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11A34-A77A-42B0-B5B8-0F3DB4DC38AD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F8346-4835-4C1F-8970-F2E8F52419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7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E4420-39DA-4B27-8A33-68F11AE7D755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53F71-6A6B-4E6F-A51E-22415CC334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C968F-3FC6-4E79-BCC3-C6E35E1F6CFA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619FD1-4C04-4516-BF45-8B923E1ADA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86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82490-9433-429E-B3D9-466A4F4B3910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4B7DA-3518-4705-B98F-C66F66577F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3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EABFF-9E61-4B78-8C23-0D141E1BA1A7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57CC-96F7-4765-9EB9-0B6B8D6B9A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6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C1870-CBC3-4DCF-844A-B1448B4814C0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E7933F-3AFB-4B21-AC55-597E63A3AA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92FB4-FCD9-46E2-BCDE-D45F1A7D2E1D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D2A09-5B9A-41D4-BF74-72FF792118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EC2750A-526B-432D-BE8B-1FB9D84303F6}" type="datetimeFigureOut">
              <a:rPr lang="en-US" smtClean="0"/>
              <a:pPr>
                <a:defRPr/>
              </a:pPr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DDB28F4-CC61-43E4-B284-B4E96201F2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24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7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g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1" y="934402"/>
            <a:ext cx="6874787" cy="4574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124604" y="4110510"/>
            <a:ext cx="7232650" cy="156966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20496" y="0"/>
            <a:ext cx="5146912" cy="10509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eaLnBrk="1" hangingPunct="1"/>
            <a:r>
              <a:rPr lang="en-GB" sz="5400" dirty="0" smtClean="0"/>
              <a:t>Let’s know them</a:t>
            </a: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4935202" y="1781354"/>
            <a:ext cx="3514725" cy="14017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7200" dirty="0" smtClean="0">
                <a:solidFill>
                  <a:srgbClr val="262626"/>
                </a:solidFill>
              </a:rPr>
              <a:t>Doctor</a:t>
            </a:r>
            <a:endParaRPr lang="en-GB" sz="7200" dirty="0">
              <a:solidFill>
                <a:srgbClr val="262626"/>
              </a:solidFill>
            </a:endParaRP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1173232" y="4269075"/>
            <a:ext cx="10165328" cy="8285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800" dirty="0" smtClean="0">
                <a:solidFill>
                  <a:srgbClr val="262626"/>
                </a:solidFill>
              </a:rPr>
              <a:t>A person who practice medicine.</a:t>
            </a:r>
            <a:endParaRPr lang="en-GB" sz="4800" dirty="0">
              <a:solidFill>
                <a:srgbClr val="26262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74" y="1364009"/>
            <a:ext cx="3360788" cy="2236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68" y="1369607"/>
            <a:ext cx="3298547" cy="2243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13" y="1397653"/>
            <a:ext cx="3784910" cy="257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>
            <a:spLocks/>
          </p:cNvSpPr>
          <p:nvPr/>
        </p:nvSpPr>
        <p:spPr bwMode="auto">
          <a:xfrm>
            <a:off x="4777733" y="1828916"/>
            <a:ext cx="3514725" cy="14017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7200" dirty="0" smtClean="0">
                <a:solidFill>
                  <a:srgbClr val="262626"/>
                </a:solidFill>
              </a:rPr>
              <a:t>Farmer</a:t>
            </a:r>
            <a:endParaRPr lang="en-GB" sz="7200" dirty="0">
              <a:solidFill>
                <a:srgbClr val="262626"/>
              </a:solidFill>
            </a:endParaRP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1568012" y="4335661"/>
            <a:ext cx="9451879" cy="8285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smtClean="0">
                <a:solidFill>
                  <a:srgbClr val="262626"/>
                </a:solidFill>
              </a:rPr>
              <a:t>A person who grows crops.</a:t>
            </a:r>
            <a:endParaRPr lang="en-GB" sz="5400" dirty="0">
              <a:solidFill>
                <a:srgbClr val="26262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48" y="1196938"/>
            <a:ext cx="4169629" cy="276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720496" y="0"/>
            <a:ext cx="5146912" cy="10509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eaLnBrk="1" hangingPunct="1"/>
            <a:r>
              <a:rPr lang="en-GB" sz="5400" dirty="0" smtClean="0"/>
              <a:t>Let’s know them</a:t>
            </a:r>
          </a:p>
        </p:txBody>
      </p:sp>
    </p:spTree>
    <p:extLst>
      <p:ext uri="{BB962C8B-B14F-4D97-AF65-F5344CB8AC3E}">
        <p14:creationId xmlns:p14="http://schemas.microsoft.com/office/powerpoint/2010/main" val="30951875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87" y="1417260"/>
            <a:ext cx="3713586" cy="248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>
            <a:spLocks/>
          </p:cNvSpPr>
          <p:nvPr/>
        </p:nvSpPr>
        <p:spPr bwMode="auto">
          <a:xfrm>
            <a:off x="5258497" y="1814695"/>
            <a:ext cx="2655294" cy="14017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7200" dirty="0" smtClean="0">
                <a:solidFill>
                  <a:srgbClr val="262626"/>
                </a:solidFill>
              </a:rPr>
              <a:t>Pilot</a:t>
            </a:r>
            <a:endParaRPr lang="en-GB" sz="7200" dirty="0">
              <a:solidFill>
                <a:srgbClr val="262626"/>
              </a:solidFill>
            </a:endParaRP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1674858" y="4067838"/>
            <a:ext cx="9412241" cy="8285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smtClean="0">
                <a:solidFill>
                  <a:srgbClr val="262626"/>
                </a:solidFill>
              </a:rPr>
              <a:t>A person who flies a plane.</a:t>
            </a:r>
            <a:endParaRPr lang="en-GB" sz="5400" dirty="0">
              <a:solidFill>
                <a:srgbClr val="26262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315" y="1273213"/>
            <a:ext cx="3993105" cy="256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20496" y="0"/>
            <a:ext cx="5146912" cy="10509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eaLnBrk="1" hangingPunct="1"/>
            <a:r>
              <a:rPr lang="en-GB" sz="5400" dirty="0" smtClean="0"/>
              <a:t>Let’s know them</a:t>
            </a:r>
          </a:p>
        </p:txBody>
      </p:sp>
    </p:spTree>
    <p:extLst>
      <p:ext uri="{BB962C8B-B14F-4D97-AF65-F5344CB8AC3E}">
        <p14:creationId xmlns:p14="http://schemas.microsoft.com/office/powerpoint/2010/main" val="4855651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/>
          </p:cNvSpPr>
          <p:nvPr/>
        </p:nvSpPr>
        <p:spPr bwMode="auto">
          <a:xfrm>
            <a:off x="4460265" y="1855789"/>
            <a:ext cx="4265730" cy="111033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6000" dirty="0" smtClean="0">
                <a:solidFill>
                  <a:srgbClr val="262626"/>
                </a:solidFill>
              </a:rPr>
              <a:t>Blacksmith</a:t>
            </a:r>
            <a:endParaRPr lang="en-GB" sz="6000" dirty="0">
              <a:solidFill>
                <a:srgbClr val="262626"/>
              </a:solidFill>
            </a:endParaRP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646423" y="4169831"/>
            <a:ext cx="10434859" cy="82855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800" dirty="0" smtClean="0">
                <a:solidFill>
                  <a:srgbClr val="262626"/>
                </a:solidFill>
              </a:rPr>
              <a:t>A person who makes metal things</a:t>
            </a:r>
            <a:r>
              <a:rPr lang="en-GB" sz="4400" dirty="0" smtClean="0">
                <a:solidFill>
                  <a:srgbClr val="262626"/>
                </a:solidFill>
              </a:rPr>
              <a:t>.</a:t>
            </a:r>
            <a:endParaRPr lang="en-GB" sz="4400" dirty="0">
              <a:solidFill>
                <a:srgbClr val="26262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3" y="1682377"/>
            <a:ext cx="3409484" cy="220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72" y="1585265"/>
            <a:ext cx="3021022" cy="214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720496" y="0"/>
            <a:ext cx="5146912" cy="10509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eaLnBrk="1" hangingPunct="1"/>
            <a:r>
              <a:rPr lang="en-GB" sz="5400" dirty="0" smtClean="0"/>
              <a:t>Let’s know them</a:t>
            </a:r>
          </a:p>
        </p:txBody>
      </p:sp>
    </p:spTree>
    <p:extLst>
      <p:ext uri="{BB962C8B-B14F-4D97-AF65-F5344CB8AC3E}">
        <p14:creationId xmlns:p14="http://schemas.microsoft.com/office/powerpoint/2010/main" val="41582026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40935" y="117911"/>
            <a:ext cx="7494634" cy="10509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5400" dirty="0" smtClean="0"/>
              <a:t>New Words by using picture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95944"/>
              </p:ext>
            </p:extLst>
          </p:nvPr>
        </p:nvGraphicFramePr>
        <p:xfrm>
          <a:off x="1480287" y="1118285"/>
          <a:ext cx="986884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125"/>
                <a:gridCol w="71787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New Words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400" dirty="0" smtClean="0"/>
                        <a:t>Word</a:t>
                      </a:r>
                      <a:r>
                        <a:rPr lang="en-GB" sz="4400" baseline="0" dirty="0" smtClean="0"/>
                        <a:t> meaning</a:t>
                      </a:r>
                      <a:endParaRPr lang="en-GB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Farmer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400" dirty="0" smtClean="0"/>
                        <a:t>Who grows food </a:t>
                      </a:r>
                      <a:endParaRPr lang="en-GB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Doctor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400" dirty="0" smtClean="0"/>
                        <a:t>Who helps people</a:t>
                      </a:r>
                      <a:endParaRPr lang="en-GB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Pilot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400" dirty="0" smtClean="0"/>
                        <a:t>Who flies a plane</a:t>
                      </a:r>
                      <a:endParaRPr lang="en-GB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Blacksmith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400" dirty="0" smtClean="0"/>
                        <a:t>Who makes metal</a:t>
                      </a:r>
                      <a:r>
                        <a:rPr lang="en-GB" sz="4400" baseline="0" dirty="0" smtClean="0"/>
                        <a:t> things.</a:t>
                      </a:r>
                      <a:endParaRPr lang="en-GB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26" y="2354437"/>
            <a:ext cx="1413943" cy="961689"/>
          </a:xfrm>
          <a:prstGeom prst="ellipse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11" y="3202721"/>
            <a:ext cx="1678675" cy="887473"/>
          </a:xfrm>
          <a:prstGeom prst="ellipse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09" y="3981592"/>
            <a:ext cx="1288718" cy="862269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01" y="4667123"/>
            <a:ext cx="1483806" cy="921522"/>
          </a:xfrm>
          <a:prstGeom prst="ellipse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918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98639" y="206564"/>
            <a:ext cx="7794625" cy="10509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dirty="0" smtClean="0"/>
              <a:t>Match the word with the picture</a:t>
            </a: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1301855" y="5052404"/>
            <a:ext cx="2062162" cy="8112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3600" dirty="0" smtClean="0">
                <a:solidFill>
                  <a:srgbClr val="262626"/>
                </a:solidFill>
              </a:rPr>
              <a:t>Farmer</a:t>
            </a:r>
            <a:endParaRPr lang="en-GB" sz="3600" dirty="0">
              <a:solidFill>
                <a:srgbClr val="262626"/>
              </a:solidFill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3927559" y="5052404"/>
            <a:ext cx="2093944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smtClean="0">
                <a:solidFill>
                  <a:srgbClr val="262626"/>
                </a:solidFill>
              </a:rPr>
              <a:t>Blacksmith</a:t>
            </a:r>
            <a:endParaRPr lang="en-GB" sz="2800" dirty="0">
              <a:solidFill>
                <a:srgbClr val="262626"/>
              </a:solidFill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6673646" y="5051610"/>
            <a:ext cx="1222316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smtClean="0">
                <a:solidFill>
                  <a:srgbClr val="262626"/>
                </a:solidFill>
              </a:rPr>
              <a:t>Pilot</a:t>
            </a:r>
            <a:endParaRPr lang="en-GB" sz="2800" dirty="0">
              <a:solidFill>
                <a:srgbClr val="262626"/>
              </a:solidFill>
            </a:endParaRP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8600830" y="5051610"/>
            <a:ext cx="2062163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3600" dirty="0" smtClean="0">
                <a:solidFill>
                  <a:srgbClr val="262626"/>
                </a:solidFill>
              </a:rPr>
              <a:t>Doctor</a:t>
            </a:r>
            <a:endParaRPr lang="en-GB" sz="3600" dirty="0">
              <a:solidFill>
                <a:srgbClr val="26262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76" y="1262014"/>
            <a:ext cx="2279567" cy="203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81" y="1416323"/>
            <a:ext cx="2950833" cy="195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911" y="1436727"/>
            <a:ext cx="2528093" cy="201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40" y="1423651"/>
            <a:ext cx="2619375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43789 -0.19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0.41263 -0.18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14349 -0.19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54934 -0.1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4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192008" y="596557"/>
            <a:ext cx="7794625" cy="10509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dirty="0" smtClean="0"/>
              <a:t>Let’s Play a Bingo Game</a:t>
            </a: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1772097" y="3678622"/>
            <a:ext cx="2093944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smtClean="0">
                <a:solidFill>
                  <a:srgbClr val="262626"/>
                </a:solidFill>
              </a:rPr>
              <a:t>Blacksmith</a:t>
            </a:r>
            <a:endParaRPr lang="en-GB" sz="2800" dirty="0">
              <a:solidFill>
                <a:srgbClr val="262626"/>
              </a:solidFill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7095733" y="3730630"/>
            <a:ext cx="1222316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2800" dirty="0" smtClean="0">
                <a:solidFill>
                  <a:srgbClr val="262626"/>
                </a:solidFill>
              </a:rPr>
              <a:t>Pilot</a:t>
            </a:r>
            <a:endParaRPr lang="en-GB" sz="2800" dirty="0">
              <a:solidFill>
                <a:srgbClr val="262626"/>
              </a:solidFill>
            </a:endParaRP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8902877" y="3760732"/>
            <a:ext cx="2062163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3600" dirty="0" smtClean="0">
                <a:solidFill>
                  <a:srgbClr val="262626"/>
                </a:solidFill>
              </a:rPr>
              <a:t>Doctor</a:t>
            </a:r>
            <a:endParaRPr lang="en-GB" sz="3600" dirty="0">
              <a:solidFill>
                <a:srgbClr val="262626"/>
              </a:solidFill>
            </a:endParaRPr>
          </a:p>
        </p:txBody>
      </p:sp>
      <p:sp>
        <p:nvSpPr>
          <p:cNvPr id="16" name="Title 1"/>
          <p:cNvSpPr>
            <a:spLocks/>
          </p:cNvSpPr>
          <p:nvPr/>
        </p:nvSpPr>
        <p:spPr bwMode="auto">
          <a:xfrm>
            <a:off x="4315313" y="2488043"/>
            <a:ext cx="2331147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3600" dirty="0" smtClean="0">
                <a:solidFill>
                  <a:srgbClr val="262626"/>
                </a:solidFill>
              </a:rPr>
              <a:t>Teacher </a:t>
            </a:r>
            <a:endParaRPr lang="en-GB" sz="3600" dirty="0">
              <a:solidFill>
                <a:srgbClr val="262626"/>
              </a:solidFill>
            </a:endParaRPr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4670155" y="3708969"/>
            <a:ext cx="1621464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3600" dirty="0" smtClean="0">
                <a:solidFill>
                  <a:srgbClr val="262626"/>
                </a:solidFill>
              </a:rPr>
              <a:t>Driver </a:t>
            </a:r>
            <a:endParaRPr lang="en-GB" sz="3600" dirty="0">
              <a:solidFill>
                <a:srgbClr val="262626"/>
              </a:solidFill>
            </a:endParaRPr>
          </a:p>
        </p:txBody>
      </p:sp>
      <p:sp>
        <p:nvSpPr>
          <p:cNvPr id="20" name="Title 1"/>
          <p:cNvSpPr>
            <a:spLocks/>
          </p:cNvSpPr>
          <p:nvPr/>
        </p:nvSpPr>
        <p:spPr bwMode="auto">
          <a:xfrm>
            <a:off x="7363912" y="2472762"/>
            <a:ext cx="1908273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3600" dirty="0" smtClean="0">
                <a:solidFill>
                  <a:srgbClr val="262626"/>
                </a:solidFill>
              </a:rPr>
              <a:t>Painter </a:t>
            </a:r>
            <a:endParaRPr lang="en-GB" sz="3600" dirty="0">
              <a:solidFill>
                <a:srgbClr val="26262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50283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097383" y="190157"/>
            <a:ext cx="7794625" cy="10509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GB" dirty="0" smtClean="0"/>
              <a:t>Let’s Spell them </a:t>
            </a: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320040" y="5463316"/>
            <a:ext cx="2826201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3600" dirty="0" smtClean="0">
                <a:solidFill>
                  <a:srgbClr val="262626"/>
                </a:solidFill>
              </a:rPr>
              <a:t>Blacksmith</a:t>
            </a:r>
            <a:endParaRPr lang="en-GB" sz="3600" dirty="0">
              <a:solidFill>
                <a:srgbClr val="262626"/>
              </a:solidFill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320040" y="3058541"/>
            <a:ext cx="1623059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400" dirty="0" smtClean="0">
                <a:solidFill>
                  <a:srgbClr val="262626"/>
                </a:solidFill>
              </a:rPr>
              <a:t>Pilot</a:t>
            </a:r>
            <a:endParaRPr lang="en-GB" sz="4400" dirty="0">
              <a:solidFill>
                <a:srgbClr val="262626"/>
              </a:solidFill>
            </a:endParaRP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320040" y="4266533"/>
            <a:ext cx="2279597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400" dirty="0" smtClean="0">
                <a:solidFill>
                  <a:srgbClr val="262626"/>
                </a:solidFill>
              </a:rPr>
              <a:t>Doctor</a:t>
            </a:r>
            <a:endParaRPr lang="en-GB" sz="4400" dirty="0">
              <a:solidFill>
                <a:srgbClr val="262626"/>
              </a:solidFill>
            </a:endParaRPr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320040" y="1850550"/>
            <a:ext cx="2279597" cy="812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400" dirty="0" smtClean="0">
                <a:solidFill>
                  <a:srgbClr val="262626"/>
                </a:solidFill>
              </a:rPr>
              <a:t>Farmer</a:t>
            </a:r>
            <a:r>
              <a:rPr lang="en-GB" sz="3600" dirty="0" smtClean="0">
                <a:solidFill>
                  <a:srgbClr val="262626"/>
                </a:solidFill>
              </a:rPr>
              <a:t> </a:t>
            </a:r>
            <a:endParaRPr lang="en-GB" sz="3600" dirty="0">
              <a:solidFill>
                <a:srgbClr val="262626"/>
              </a:solidFill>
            </a:endParaRPr>
          </a:p>
        </p:txBody>
      </p:sp>
      <p:sp>
        <p:nvSpPr>
          <p:cNvPr id="14" name="Title 1"/>
          <p:cNvSpPr>
            <a:spLocks/>
          </p:cNvSpPr>
          <p:nvPr/>
        </p:nvSpPr>
        <p:spPr bwMode="auto">
          <a:xfrm>
            <a:off x="5844814" y="1755513"/>
            <a:ext cx="4883506" cy="812799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000" dirty="0" smtClean="0">
                <a:solidFill>
                  <a:srgbClr val="262626"/>
                </a:solidFill>
              </a:rPr>
              <a:t>F   A   R    M   E    R </a:t>
            </a:r>
            <a:endParaRPr lang="en-GB" sz="4000" dirty="0">
              <a:solidFill>
                <a:srgbClr val="262626"/>
              </a:solidFill>
            </a:endParaRP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5994696" y="2875338"/>
            <a:ext cx="4091937" cy="812799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000" dirty="0" smtClean="0">
                <a:solidFill>
                  <a:srgbClr val="262626"/>
                </a:solidFill>
              </a:rPr>
              <a:t>P   I    L    O    T</a:t>
            </a:r>
            <a:endParaRPr lang="en-GB" sz="4000" dirty="0">
              <a:solidFill>
                <a:srgbClr val="262626"/>
              </a:solidFill>
            </a:endParaRPr>
          </a:p>
        </p:txBody>
      </p:sp>
      <p:sp>
        <p:nvSpPr>
          <p:cNvPr id="21" name="Title 1"/>
          <p:cNvSpPr>
            <a:spLocks/>
          </p:cNvSpPr>
          <p:nvPr/>
        </p:nvSpPr>
        <p:spPr bwMode="auto">
          <a:xfrm>
            <a:off x="6089320" y="4136086"/>
            <a:ext cx="4882285" cy="812799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000" dirty="0" smtClean="0">
                <a:solidFill>
                  <a:srgbClr val="262626"/>
                </a:solidFill>
              </a:rPr>
              <a:t>D   O   C   T    O   R</a:t>
            </a:r>
            <a:endParaRPr lang="en-GB" sz="4000" dirty="0">
              <a:solidFill>
                <a:srgbClr val="262626"/>
              </a:solidFill>
            </a:endParaRPr>
          </a:p>
        </p:txBody>
      </p:sp>
      <p:sp>
        <p:nvSpPr>
          <p:cNvPr id="22" name="Title 1"/>
          <p:cNvSpPr>
            <a:spLocks/>
          </p:cNvSpPr>
          <p:nvPr/>
        </p:nvSpPr>
        <p:spPr bwMode="auto">
          <a:xfrm>
            <a:off x="6089320" y="5463316"/>
            <a:ext cx="5943282" cy="812799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000" dirty="0" smtClean="0">
                <a:solidFill>
                  <a:srgbClr val="262626"/>
                </a:solidFill>
              </a:rPr>
              <a:t>B  L  A  C  K  S  M  I  T  H</a:t>
            </a:r>
            <a:endParaRPr lang="en-GB" sz="4000" dirty="0">
              <a:solidFill>
                <a:srgbClr val="262626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851097" y="1850550"/>
            <a:ext cx="1357179" cy="869107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2599637" y="3013442"/>
            <a:ext cx="1357179" cy="869107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3146241" y="4238379"/>
            <a:ext cx="1357179" cy="869107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3300404" y="5435161"/>
            <a:ext cx="1357179" cy="869107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4305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12305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12305 -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0.12305 -0.0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12305 -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988479" y="128304"/>
            <a:ext cx="7794625" cy="10509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GB" dirty="0" smtClean="0"/>
              <a:t>Make the sentence with the words</a:t>
            </a: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537474" y="4995979"/>
            <a:ext cx="3168398" cy="812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400" dirty="0" smtClean="0">
                <a:solidFill>
                  <a:srgbClr val="262626"/>
                </a:solidFill>
              </a:rPr>
              <a:t>Blacksmith</a:t>
            </a:r>
            <a:endParaRPr lang="en-GB" sz="4400" dirty="0">
              <a:solidFill>
                <a:srgbClr val="262626"/>
              </a:solidFill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537474" y="2816159"/>
            <a:ext cx="1937379" cy="812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smtClean="0">
                <a:solidFill>
                  <a:srgbClr val="262626"/>
                </a:solidFill>
              </a:rPr>
              <a:t>Pilot</a:t>
            </a:r>
            <a:endParaRPr lang="en-GB" sz="5400" dirty="0">
              <a:solidFill>
                <a:srgbClr val="262626"/>
              </a:solidFill>
            </a:endParaRP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537474" y="3860134"/>
            <a:ext cx="2777226" cy="812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smtClean="0">
                <a:solidFill>
                  <a:srgbClr val="262626"/>
                </a:solidFill>
              </a:rPr>
              <a:t>Doctor</a:t>
            </a:r>
            <a:endParaRPr lang="en-GB" sz="5400" dirty="0">
              <a:solidFill>
                <a:srgbClr val="262626"/>
              </a:solidFill>
            </a:endParaRPr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537474" y="1771634"/>
            <a:ext cx="2777226" cy="8128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smtClean="0">
                <a:solidFill>
                  <a:srgbClr val="262626"/>
                </a:solidFill>
              </a:rPr>
              <a:t>Farmer</a:t>
            </a:r>
            <a:r>
              <a:rPr lang="en-GB" sz="3600" dirty="0" smtClean="0">
                <a:solidFill>
                  <a:srgbClr val="262626"/>
                </a:solidFill>
              </a:rPr>
              <a:t> </a:t>
            </a:r>
            <a:endParaRPr lang="en-GB" sz="3600" dirty="0">
              <a:solidFill>
                <a:srgbClr val="262626"/>
              </a:solidFill>
            </a:endParaRPr>
          </a:p>
        </p:txBody>
      </p:sp>
      <p:sp>
        <p:nvSpPr>
          <p:cNvPr id="14" name="Title 1"/>
          <p:cNvSpPr>
            <a:spLocks/>
          </p:cNvSpPr>
          <p:nvPr/>
        </p:nvSpPr>
        <p:spPr bwMode="auto">
          <a:xfrm>
            <a:off x="4893069" y="1771634"/>
            <a:ext cx="6053684" cy="812799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400" dirty="0" smtClean="0">
                <a:solidFill>
                  <a:srgbClr val="262626"/>
                </a:solidFill>
              </a:rPr>
              <a:t>A farmer grows food.</a:t>
            </a:r>
            <a:endParaRPr lang="en-GB" sz="4400" dirty="0">
              <a:solidFill>
                <a:srgbClr val="262626"/>
              </a:solidFill>
            </a:endParaRP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4768473" y="2880635"/>
            <a:ext cx="6302875" cy="812799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000" dirty="0" smtClean="0">
                <a:solidFill>
                  <a:srgbClr val="262626"/>
                </a:solidFill>
              </a:rPr>
              <a:t>A pilot flies a plane.</a:t>
            </a:r>
            <a:endParaRPr lang="en-GB" sz="4000" dirty="0">
              <a:solidFill>
                <a:srgbClr val="262626"/>
              </a:solidFill>
            </a:endParaRPr>
          </a:p>
        </p:txBody>
      </p:sp>
      <p:sp>
        <p:nvSpPr>
          <p:cNvPr id="21" name="Title 1"/>
          <p:cNvSpPr>
            <a:spLocks/>
          </p:cNvSpPr>
          <p:nvPr/>
        </p:nvSpPr>
        <p:spPr bwMode="auto">
          <a:xfrm>
            <a:off x="4768473" y="3860134"/>
            <a:ext cx="6424482" cy="812799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000" dirty="0" smtClean="0">
                <a:solidFill>
                  <a:srgbClr val="262626"/>
                </a:solidFill>
              </a:rPr>
              <a:t>A doctor helps people.</a:t>
            </a:r>
            <a:endParaRPr lang="en-GB" sz="4000" dirty="0">
              <a:solidFill>
                <a:srgbClr val="262626"/>
              </a:solidFill>
            </a:endParaRPr>
          </a:p>
        </p:txBody>
      </p:sp>
      <p:sp>
        <p:nvSpPr>
          <p:cNvPr id="22" name="Title 1"/>
          <p:cNvSpPr>
            <a:spLocks/>
          </p:cNvSpPr>
          <p:nvPr/>
        </p:nvSpPr>
        <p:spPr bwMode="auto">
          <a:xfrm>
            <a:off x="4120204" y="4988440"/>
            <a:ext cx="7721020" cy="812799"/>
          </a:xfrm>
          <a:prstGeom prst="roundRect">
            <a:avLst>
              <a:gd name="adj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3600" dirty="0" smtClean="0">
                <a:solidFill>
                  <a:srgbClr val="262626"/>
                </a:solidFill>
              </a:rPr>
              <a:t>A blacksmith makes metal things.</a:t>
            </a:r>
            <a:endParaRPr lang="en-GB" sz="36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53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245470" y="229024"/>
            <a:ext cx="3621938" cy="10509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GB" dirty="0" smtClean="0"/>
              <a:t>Ask &amp; Answer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977666" y="3563519"/>
            <a:ext cx="6588994" cy="812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800" dirty="0" smtClean="0">
                <a:solidFill>
                  <a:srgbClr val="262626"/>
                </a:solidFill>
              </a:rPr>
              <a:t>What does pilot do?</a:t>
            </a:r>
            <a:endParaRPr lang="en-GB" sz="4800" dirty="0">
              <a:solidFill>
                <a:srgbClr val="262626"/>
              </a:solidFill>
            </a:endParaRPr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405996" y="1344129"/>
            <a:ext cx="7389264" cy="812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800" dirty="0" smtClean="0">
                <a:solidFill>
                  <a:srgbClr val="262626"/>
                </a:solidFill>
              </a:rPr>
              <a:t>What does farmer do? </a:t>
            </a:r>
            <a:endParaRPr lang="en-GB" sz="4800" dirty="0">
              <a:solidFill>
                <a:srgbClr val="262626"/>
              </a:solidFill>
            </a:endParaRPr>
          </a:p>
        </p:txBody>
      </p:sp>
      <p:sp>
        <p:nvSpPr>
          <p:cNvPr id="14" name="Title 1"/>
          <p:cNvSpPr>
            <a:spLocks/>
          </p:cNvSpPr>
          <p:nvPr/>
        </p:nvSpPr>
        <p:spPr bwMode="auto">
          <a:xfrm>
            <a:off x="3791862" y="2320946"/>
            <a:ext cx="8006795" cy="8127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farmer grows food.</a:t>
            </a:r>
            <a:endParaRPr lang="en-GB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3857085" y="4568688"/>
            <a:ext cx="6838395" cy="8127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pilot flies a plane.</a:t>
            </a:r>
            <a:endParaRPr lang="en-GB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1914444" y="2278132"/>
            <a:ext cx="1877418" cy="8127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err="1" smtClean="0">
                <a:solidFill>
                  <a:srgbClr val="262626"/>
                </a:solidFill>
              </a:rPr>
              <a:t>Ans</a:t>
            </a:r>
            <a:r>
              <a:rPr lang="en-GB" sz="5400" dirty="0" smtClean="0">
                <a:solidFill>
                  <a:srgbClr val="262626"/>
                </a:solidFill>
              </a:rPr>
              <a:t>: </a:t>
            </a:r>
            <a:endParaRPr lang="en-GB" sz="5400" dirty="0">
              <a:solidFill>
                <a:srgbClr val="26262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  <p:sp>
        <p:nvSpPr>
          <p:cNvPr id="20" name="Title 1"/>
          <p:cNvSpPr>
            <a:spLocks/>
          </p:cNvSpPr>
          <p:nvPr/>
        </p:nvSpPr>
        <p:spPr bwMode="auto">
          <a:xfrm>
            <a:off x="1914444" y="4568687"/>
            <a:ext cx="1877418" cy="8127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err="1" smtClean="0">
                <a:solidFill>
                  <a:srgbClr val="262626"/>
                </a:solidFill>
              </a:rPr>
              <a:t>Ans</a:t>
            </a:r>
            <a:r>
              <a:rPr lang="en-GB" sz="5400" dirty="0" smtClean="0">
                <a:solidFill>
                  <a:srgbClr val="262626"/>
                </a:solidFill>
              </a:rPr>
              <a:t>: </a:t>
            </a:r>
            <a:endParaRPr lang="en-GB" sz="5400" dirty="0">
              <a:solidFill>
                <a:srgbClr val="262626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5462" y="150594"/>
            <a:ext cx="3621938" cy="10509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6000" dirty="0" smtClean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3506731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/>
          <p:cNvGrpSpPr>
            <a:grpSpLocks/>
          </p:cNvGrpSpPr>
          <p:nvPr/>
        </p:nvGrpSpPr>
        <p:grpSpPr bwMode="auto">
          <a:xfrm>
            <a:off x="2590610" y="272315"/>
            <a:ext cx="6977063" cy="1582762"/>
            <a:chOff x="2243589" y="255392"/>
            <a:chExt cx="6977743" cy="1583564"/>
          </a:xfrm>
        </p:grpSpPr>
        <p:pic>
          <p:nvPicPr>
            <p:cNvPr id="21508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837" y="255392"/>
              <a:ext cx="5981246" cy="137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43589" y="638627"/>
              <a:ext cx="6977743" cy="1200329"/>
            </a:xfrm>
            <a:prstGeom prst="rect">
              <a:avLst/>
            </a:prstGeom>
            <a:noFill/>
          </p:spPr>
          <p:txBody>
            <a:bodyPr anchor="ctr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200" b="1" spc="50" dirty="0" smtClean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anose="0208090404030B020404" pitchFamily="18" charset="0"/>
                </a:rPr>
                <a:t>Presented </a:t>
              </a:r>
              <a:r>
                <a:rPr lang="en-US" sz="7200" b="1" spc="50" dirty="0">
                  <a:ln w="11430"/>
                  <a:solidFill>
                    <a:srgbClr val="00B05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oper Black" panose="0208090404030B020404" pitchFamily="18" charset="0"/>
                </a:rPr>
                <a:t>by</a:t>
              </a:r>
            </a:p>
          </p:txBody>
        </p:sp>
      </p:grpSp>
      <p:graphicFrame>
        <p:nvGraphicFramePr>
          <p:cNvPr id="3" name="Diagram 2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758650"/>
              </p:ext>
            </p:extLst>
          </p:nvPr>
        </p:nvGraphicFramePr>
        <p:xfrm>
          <a:off x="743153" y="1049632"/>
          <a:ext cx="10414000" cy="518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55462" y="5856198"/>
            <a:ext cx="11827613" cy="936396"/>
            <a:chOff x="155462" y="5856198"/>
            <a:chExt cx="11827613" cy="9363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185926" y="3754628"/>
            <a:ext cx="7930814" cy="812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400" dirty="0" smtClean="0">
                <a:solidFill>
                  <a:srgbClr val="262626"/>
                </a:solidFill>
              </a:rPr>
              <a:t>What does blacksmith do?</a:t>
            </a:r>
            <a:endParaRPr lang="en-GB" sz="4400" dirty="0">
              <a:solidFill>
                <a:srgbClr val="262626"/>
              </a:solidFill>
            </a:endParaRP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155462" y="1806383"/>
            <a:ext cx="6931138" cy="812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400" dirty="0" err="1" smtClean="0">
                <a:solidFill>
                  <a:srgbClr val="262626"/>
                </a:solidFill>
              </a:rPr>
              <a:t>Wat</a:t>
            </a:r>
            <a:r>
              <a:rPr lang="en-GB" sz="4400" dirty="0" smtClean="0">
                <a:solidFill>
                  <a:srgbClr val="262626"/>
                </a:solidFill>
              </a:rPr>
              <a:t> does a doctor do?</a:t>
            </a:r>
            <a:endParaRPr lang="en-GB" sz="4400" dirty="0">
              <a:solidFill>
                <a:srgbClr val="262626"/>
              </a:solidFill>
            </a:endParaRPr>
          </a:p>
        </p:txBody>
      </p:sp>
      <p:sp>
        <p:nvSpPr>
          <p:cNvPr id="21" name="Title 1"/>
          <p:cNvSpPr>
            <a:spLocks/>
          </p:cNvSpPr>
          <p:nvPr/>
        </p:nvSpPr>
        <p:spPr bwMode="auto">
          <a:xfrm>
            <a:off x="2351165" y="2755925"/>
            <a:ext cx="8313436" cy="8127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doctor helps people.</a:t>
            </a:r>
            <a:endParaRPr lang="en-GB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itle 1"/>
          <p:cNvSpPr>
            <a:spLocks/>
          </p:cNvSpPr>
          <p:nvPr/>
        </p:nvSpPr>
        <p:spPr bwMode="auto">
          <a:xfrm>
            <a:off x="1966431" y="4727360"/>
            <a:ext cx="10503316" cy="8127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blacksmith makes metal things.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5462" y="150594"/>
            <a:ext cx="3621938" cy="10509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6000" dirty="0" smtClean="0"/>
              <a:t>Evaluation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45470" y="229024"/>
            <a:ext cx="3621938" cy="1050925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GB" dirty="0" smtClean="0"/>
              <a:t>Ask &amp; Answer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  <p:sp>
        <p:nvSpPr>
          <p:cNvPr id="20" name="Title 1"/>
          <p:cNvSpPr>
            <a:spLocks/>
          </p:cNvSpPr>
          <p:nvPr/>
        </p:nvSpPr>
        <p:spPr bwMode="auto">
          <a:xfrm>
            <a:off x="473747" y="4638300"/>
            <a:ext cx="1877418" cy="81279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err="1" smtClean="0">
                <a:solidFill>
                  <a:srgbClr val="262626"/>
                </a:solidFill>
              </a:rPr>
              <a:t>Ans</a:t>
            </a:r>
            <a:r>
              <a:rPr lang="en-GB" sz="5400" dirty="0" smtClean="0">
                <a:solidFill>
                  <a:srgbClr val="262626"/>
                </a:solidFill>
              </a:rPr>
              <a:t>: </a:t>
            </a:r>
            <a:endParaRPr lang="en-GB" sz="5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606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2" y="2954194"/>
            <a:ext cx="11393127" cy="3526224"/>
          </a:xfrm>
          <a:prstGeom prst="rect">
            <a:avLst/>
          </a:prstGeom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18388" y="238386"/>
            <a:ext cx="2813050" cy="1049337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GB" dirty="0" smtClean="0"/>
              <a:t>Home Task</a:t>
            </a:r>
          </a:p>
        </p:txBody>
      </p:sp>
      <p:sp>
        <p:nvSpPr>
          <p:cNvPr id="38915" name="Title 1"/>
          <p:cNvSpPr>
            <a:spLocks/>
          </p:cNvSpPr>
          <p:nvPr/>
        </p:nvSpPr>
        <p:spPr bwMode="auto">
          <a:xfrm>
            <a:off x="1624913" y="2822288"/>
            <a:ext cx="10501588" cy="345061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>
                <a:solidFill>
                  <a:srgbClr val="262626"/>
                </a:solidFill>
              </a:rPr>
              <a:t>Write </a:t>
            </a:r>
            <a:r>
              <a:rPr lang="en-GB" sz="5400" dirty="0" smtClean="0">
                <a:solidFill>
                  <a:srgbClr val="262626"/>
                </a:solidFill>
              </a:rPr>
              <a:t>five sentences about an </a:t>
            </a:r>
            <a:r>
              <a:rPr lang="en-GB" sz="5400" b="1" dirty="0">
                <a:solidFill>
                  <a:srgbClr val="262626"/>
                </a:solidFill>
              </a:rPr>
              <a:t>O</a:t>
            </a:r>
            <a:r>
              <a:rPr lang="en-GB" sz="5400" b="1" dirty="0" smtClean="0">
                <a:solidFill>
                  <a:srgbClr val="262626"/>
                </a:solidFill>
              </a:rPr>
              <a:t>ccupation</a:t>
            </a:r>
            <a:r>
              <a:rPr lang="en-GB" sz="5400" dirty="0" smtClean="0">
                <a:solidFill>
                  <a:srgbClr val="262626"/>
                </a:solidFill>
              </a:rPr>
              <a:t> you like most. </a:t>
            </a:r>
            <a:endParaRPr lang="en-GB" sz="5400" dirty="0">
              <a:solidFill>
                <a:srgbClr val="26262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94" y="162753"/>
            <a:ext cx="5595766" cy="2593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155462" y="6272903"/>
            <a:ext cx="11827613" cy="519690"/>
            <a:chOff x="155462" y="5856198"/>
            <a:chExt cx="11827613" cy="9363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40225" y="1393825"/>
            <a:ext cx="3135313" cy="30765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18063" y="1871663"/>
            <a:ext cx="2178050" cy="2119312"/>
          </a:xfrm>
          <a:prstGeom prst="ellipse">
            <a:avLst/>
          </a:prstGeom>
          <a:solidFill>
            <a:srgbClr val="2C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872055" y="2459831"/>
            <a:ext cx="3603484" cy="922338"/>
            <a:chOff x="3843322" y="2590205"/>
            <a:chExt cx="3617019" cy="923330"/>
          </a:xfrm>
        </p:grpSpPr>
        <p:sp>
          <p:nvSpPr>
            <p:cNvPr id="5" name="Rectangle 4"/>
            <p:cNvSpPr/>
            <p:nvPr/>
          </p:nvSpPr>
          <p:spPr>
            <a:xfrm>
              <a:off x="3843322" y="2590205"/>
              <a:ext cx="3602735" cy="92333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/>
                  <a:solidFill>
                    <a:srgbClr val="FF0000"/>
                  </a:solidFill>
                  <a:latin typeface="+mn-lt"/>
                </a:rPr>
                <a:t>Time up</a:t>
              </a:r>
              <a:r>
                <a:rPr lang="en-US" sz="5400" b="1" dirty="0">
                  <a:ln/>
                  <a:solidFill>
                    <a:srgbClr val="FFFF00"/>
                  </a:solidFill>
                  <a:latin typeface="+mn-lt"/>
                </a:rPr>
                <a:t> </a:t>
              </a:r>
            </a:p>
          </p:txBody>
        </p:sp>
        <p:sp>
          <p:nvSpPr>
            <p:cNvPr id="6" name="Smiley Face 5"/>
            <p:cNvSpPr/>
            <p:nvPr/>
          </p:nvSpPr>
          <p:spPr>
            <a:xfrm>
              <a:off x="6879437" y="2768991"/>
              <a:ext cx="580904" cy="565758"/>
            </a:xfrm>
            <a:prstGeom prst="smileyFac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364601"/>
              </p:ext>
            </p:extLst>
          </p:nvPr>
        </p:nvGraphicFramePr>
        <p:xfrm>
          <a:off x="4514258" y="3048953"/>
          <a:ext cx="2817742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name="Packager Shell Object" showAsIcon="1" r:id="rId3" imgW="1071000" imgH="436680" progId="Package">
                  <p:embed/>
                </p:oleObj>
              </mc:Choice>
              <mc:Fallback>
                <p:oleObj name="Packager Shell Object" showAsIcon="1" r:id="rId3" imgW="1071000" imgH="4366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258" y="3048953"/>
                        <a:ext cx="2817742" cy="11572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5000"/>
                          <a:lumOff val="7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3036888" y="1214438"/>
            <a:ext cx="7450137" cy="1004887"/>
          </a:xfrm>
          <a:prstGeom prst="snip2Same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Let’s sing goodbye song.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64"/>
            <a:ext cx="4916958" cy="614008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5479828"/>
            <a:ext cx="12185190" cy="1381836"/>
            <a:chOff x="1114570" y="4138827"/>
            <a:chExt cx="9969671" cy="20195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70" y="4138827"/>
              <a:ext cx="2019582" cy="20195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465" y="4138827"/>
              <a:ext cx="2019582" cy="20195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047" y="4138827"/>
              <a:ext cx="2019582" cy="201958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629" y="4138827"/>
              <a:ext cx="2019582" cy="20195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659" y="4138827"/>
              <a:ext cx="2019582" cy="201958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42" y="320040"/>
            <a:ext cx="6939197" cy="4617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306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52550" y="214313"/>
            <a:ext cx="9444038" cy="70008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lesson</a:t>
            </a:r>
          </a:p>
        </p:txBody>
      </p:sp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0" y="978120"/>
            <a:ext cx="5154541" cy="1298377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Class: </a:t>
            </a:r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Three</a:t>
            </a:r>
            <a:endParaRPr lang="en-US" sz="5400" dirty="0">
              <a:solidFill>
                <a:srgbClr val="00206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062777" y="2071736"/>
            <a:ext cx="3807369" cy="1298575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Unit: </a:t>
            </a:r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19</a:t>
            </a:r>
            <a:endParaRPr lang="en-US" sz="5400" dirty="0">
              <a:solidFill>
                <a:srgbClr val="00206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4" name="TextBox 10"/>
          <p:cNvSpPr>
            <a:spLocks noChangeArrowheads="1"/>
          </p:cNvSpPr>
          <p:nvPr/>
        </p:nvSpPr>
        <p:spPr bwMode="auto">
          <a:xfrm>
            <a:off x="3113844" y="3294054"/>
            <a:ext cx="4921250" cy="1298575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5400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Lesson: </a:t>
            </a:r>
            <a:r>
              <a:rPr lang="en-US" sz="54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1-2</a:t>
            </a:r>
            <a:endParaRPr lang="en-US" sz="5400" dirty="0">
              <a:solidFill>
                <a:srgbClr val="00206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535" name="TextBox 11"/>
          <p:cNvSpPr>
            <a:spLocks noChangeArrowheads="1"/>
          </p:cNvSpPr>
          <p:nvPr/>
        </p:nvSpPr>
        <p:spPr bwMode="auto">
          <a:xfrm>
            <a:off x="4795325" y="4451390"/>
            <a:ext cx="4025450" cy="1298377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5400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Time: 35 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75" y="1367760"/>
            <a:ext cx="3162300" cy="413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155462" y="5856198"/>
            <a:ext cx="11827613" cy="936396"/>
            <a:chOff x="155462" y="5856198"/>
            <a:chExt cx="11827613" cy="9363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91" y="113537"/>
            <a:ext cx="6184142" cy="10509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5400" dirty="0" smtClean="0"/>
              <a:t>Let’s see some pictures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91" y="3807420"/>
            <a:ext cx="2909240" cy="260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65" y="1321913"/>
            <a:ext cx="3814410" cy="252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75" y="3799481"/>
            <a:ext cx="3279607" cy="245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593749"/>
            <a:ext cx="3314625" cy="2205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8"/>
          <p:cNvGrpSpPr/>
          <p:nvPr/>
        </p:nvGrpSpPr>
        <p:grpSpPr>
          <a:xfrm>
            <a:off x="155462" y="6166906"/>
            <a:ext cx="11827613" cy="625687"/>
            <a:chOff x="155462" y="5856198"/>
            <a:chExt cx="11827613" cy="9363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49" y="1643592"/>
            <a:ext cx="3006006" cy="200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687" y="176195"/>
            <a:ext cx="8844116" cy="10509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5400" dirty="0" smtClean="0"/>
              <a:t>Do you know about these pictures?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7" y="3707148"/>
            <a:ext cx="2909240" cy="260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37" y="1608196"/>
            <a:ext cx="3814410" cy="252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70" y="3643951"/>
            <a:ext cx="2923437" cy="218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ular Callout 3"/>
          <p:cNvSpPr/>
          <p:nvPr/>
        </p:nvSpPr>
        <p:spPr>
          <a:xfrm>
            <a:off x="972910" y="1442760"/>
            <a:ext cx="3157136" cy="871010"/>
          </a:xfrm>
          <a:prstGeom prst="wedgeRoundRectCallout">
            <a:avLst>
              <a:gd name="adj1" fmla="val 41848"/>
              <a:gd name="adj2" fmla="val 938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Doctor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172879" y="1620527"/>
            <a:ext cx="3157136" cy="871010"/>
          </a:xfrm>
          <a:prstGeom prst="wedgeRoundRectCallout">
            <a:avLst>
              <a:gd name="adj1" fmla="val -41583"/>
              <a:gd name="adj2" fmla="val 1079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Farmer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899017" y="4137316"/>
            <a:ext cx="3157136" cy="871010"/>
          </a:xfrm>
          <a:prstGeom prst="wedgeRoundRectCallout">
            <a:avLst>
              <a:gd name="adj1" fmla="val -41583"/>
              <a:gd name="adj2" fmla="val 1079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Pailot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688863" y="4430764"/>
            <a:ext cx="4733314" cy="871010"/>
          </a:xfrm>
          <a:prstGeom prst="wedgeRoundRectCallout">
            <a:avLst>
              <a:gd name="adj1" fmla="val 38389"/>
              <a:gd name="adj2" fmla="val 1016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Blacksmith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5462" y="6173072"/>
            <a:ext cx="11827613" cy="619522"/>
            <a:chOff x="155462" y="5856198"/>
            <a:chExt cx="11827613" cy="93639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482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06" y="3584984"/>
            <a:ext cx="2909240" cy="2602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70" y="3643951"/>
            <a:ext cx="2923437" cy="218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3" y="1820022"/>
            <a:ext cx="3872888" cy="182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18" y="1553435"/>
            <a:ext cx="3814410" cy="252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lowchart: Terminator 6"/>
          <p:cNvSpPr/>
          <p:nvPr/>
        </p:nvSpPr>
        <p:spPr>
          <a:xfrm>
            <a:off x="3602900" y="2950486"/>
            <a:ext cx="5235375" cy="1015132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solidFill>
                  <a:srgbClr val="002060"/>
                </a:solidFill>
              </a:rPr>
              <a:t>Occupations</a:t>
            </a:r>
            <a:endParaRPr lang="en-GB" sz="6600" b="1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771" y="41725"/>
            <a:ext cx="7187771" cy="1487849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What do you think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today’s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lesson might be?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220806" y="1718119"/>
            <a:ext cx="3157136" cy="871010"/>
          </a:xfrm>
          <a:prstGeom prst="wedgeRoundRectCallout">
            <a:avLst>
              <a:gd name="adj1" fmla="val 41848"/>
              <a:gd name="adj2" fmla="val 9383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Doctor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979870" y="1729886"/>
            <a:ext cx="3157136" cy="871010"/>
          </a:xfrm>
          <a:prstGeom prst="wedgeRoundRectCallout">
            <a:avLst>
              <a:gd name="adj1" fmla="val -41583"/>
              <a:gd name="adj2" fmla="val 10794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Farmer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252319" y="4181739"/>
            <a:ext cx="3157136" cy="871010"/>
          </a:xfrm>
          <a:prstGeom prst="wedgeRoundRectCallout">
            <a:avLst>
              <a:gd name="adj1" fmla="val 43144"/>
              <a:gd name="adj2" fmla="val -816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Pailot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720731" y="4264374"/>
            <a:ext cx="4733314" cy="871010"/>
          </a:xfrm>
          <a:prstGeom prst="wedgeRoundRectCallout">
            <a:avLst>
              <a:gd name="adj1" fmla="val -40038"/>
              <a:gd name="adj2" fmla="val -8948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Blacksmith</a:t>
            </a:r>
            <a:endParaRPr lang="en-GB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2293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53106" y="29231"/>
            <a:ext cx="7087974" cy="139269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00112" y="1621809"/>
            <a:ext cx="11609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sz="3200" dirty="0">
                <a:solidFill>
                  <a:srgbClr val="00B0F0"/>
                </a:solidFill>
              </a:rPr>
              <a:t>By the end of the lesson Students will be able to</a:t>
            </a:r>
            <a:r>
              <a:rPr lang="en-US" sz="3200" dirty="0" smtClean="0">
                <a:solidFill>
                  <a:srgbClr val="00B0F0"/>
                </a:solidFill>
              </a:rPr>
              <a:t>…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2" y="2484397"/>
            <a:ext cx="11069638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solidFill>
                  <a:srgbClr val="7030A0"/>
                </a:solidFill>
                <a:latin typeface="+mn-lt"/>
              </a:rPr>
              <a:t>3.1.1 ask and answer  </a:t>
            </a:r>
            <a:r>
              <a:rPr lang="en-GB" sz="4000" dirty="0" err="1" smtClean="0">
                <a:solidFill>
                  <a:srgbClr val="7030A0"/>
                </a:solidFill>
                <a:latin typeface="+mn-lt"/>
              </a:rPr>
              <a:t>Wh</a:t>
            </a:r>
            <a:r>
              <a:rPr lang="en-GB" sz="4000" dirty="0" smtClean="0">
                <a:solidFill>
                  <a:srgbClr val="7030A0"/>
                </a:solidFill>
                <a:latin typeface="+mn-lt"/>
              </a:rPr>
              <a:t>-questions</a:t>
            </a:r>
            <a:r>
              <a:rPr lang="en-GB" sz="4000" dirty="0">
                <a:solidFill>
                  <a:srgbClr val="7030A0"/>
                </a:solidFill>
                <a:latin typeface="+mn-lt"/>
              </a:rPr>
              <a:t>.   </a:t>
            </a:r>
            <a:endParaRPr lang="en-GB" sz="4000" dirty="0" smtClean="0">
              <a:solidFill>
                <a:srgbClr val="7030A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latin typeface="+mn-lt"/>
              </a:rPr>
              <a:t>8.1.1  </a:t>
            </a:r>
            <a:r>
              <a:rPr lang="en-GB" sz="4000" dirty="0">
                <a:latin typeface="+mn-lt"/>
              </a:rPr>
              <a:t>write words from the textbook or  model. </a:t>
            </a:r>
            <a:endParaRPr lang="en-GB" sz="4000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002060"/>
                </a:solidFill>
                <a:latin typeface="+mn-lt"/>
              </a:rPr>
              <a:t>6.1.2 talk about </a:t>
            </a:r>
            <a:r>
              <a:rPr lang="en-GB" sz="4000" dirty="0" smtClean="0">
                <a:solidFill>
                  <a:srgbClr val="002060"/>
                </a:solidFill>
                <a:latin typeface="+mn-lt"/>
              </a:rPr>
              <a:t>people.</a:t>
            </a:r>
            <a:endParaRPr lang="en-GB" sz="4000" dirty="0" smtClean="0">
              <a:solidFill>
                <a:srgbClr val="00206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0070C0"/>
                </a:solidFill>
                <a:latin typeface="+mn-lt"/>
              </a:rPr>
              <a:t>8.1.3   </a:t>
            </a:r>
            <a:r>
              <a:rPr lang="en-GB" sz="4000" dirty="0">
                <a:solidFill>
                  <a:srgbClr val="0070C0"/>
                </a:solidFill>
                <a:latin typeface="+mn-lt"/>
              </a:rPr>
              <a:t>write sentences from the textbook or  model </a:t>
            </a:r>
            <a:r>
              <a:rPr lang="en-GB" sz="40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5462" y="6132462"/>
            <a:ext cx="11827613" cy="660131"/>
            <a:chOff x="155462" y="5856198"/>
            <a:chExt cx="11827613" cy="93639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/>
          </p:cNvSpPr>
          <p:nvPr/>
        </p:nvSpPr>
        <p:spPr bwMode="auto">
          <a:xfrm>
            <a:off x="1485899" y="276825"/>
            <a:ext cx="9834563" cy="1050925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>
                <a:solidFill>
                  <a:srgbClr val="262626"/>
                </a:solidFill>
              </a:rPr>
              <a:t>Open Your Book at Page </a:t>
            </a:r>
            <a:r>
              <a:rPr lang="en-GB" sz="5400" dirty="0" smtClean="0">
                <a:solidFill>
                  <a:srgbClr val="262626"/>
                </a:solidFill>
              </a:rPr>
              <a:t>38</a:t>
            </a:r>
            <a:endParaRPr lang="en-GB" sz="5400" dirty="0">
              <a:solidFill>
                <a:srgbClr val="262626"/>
              </a:solidFill>
            </a:endParaRPr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>
          <a:xfrm rot="16200000">
            <a:off x="-1224358" y="2691994"/>
            <a:ext cx="4034930" cy="7540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txBody>
          <a:bodyPr>
            <a:noAutofit/>
          </a:bodyPr>
          <a:lstStyle/>
          <a:p>
            <a:pPr eaLnBrk="1" hangingPunct="1"/>
            <a:r>
              <a:rPr lang="en-GB" dirty="0" smtClean="0">
                <a:solidFill>
                  <a:schemeClr val="tx2"/>
                </a:solidFill>
              </a:rPr>
              <a:t>Listen </a:t>
            </a:r>
            <a:r>
              <a:rPr lang="en-GB" sz="4000" dirty="0" smtClean="0">
                <a:solidFill>
                  <a:schemeClr val="tx2"/>
                </a:solidFill>
              </a:rPr>
              <a:t>Carefully &amp;</a:t>
            </a:r>
          </a:p>
        </p:txBody>
      </p:sp>
      <p:sp>
        <p:nvSpPr>
          <p:cNvPr id="27654" name="Title 1"/>
          <p:cNvSpPr>
            <a:spLocks/>
          </p:cNvSpPr>
          <p:nvPr/>
        </p:nvSpPr>
        <p:spPr bwMode="auto">
          <a:xfrm>
            <a:off x="749767" y="5671921"/>
            <a:ext cx="5653414" cy="93678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3600" dirty="0">
                <a:solidFill>
                  <a:srgbClr val="262626"/>
                </a:solidFill>
              </a:rPr>
              <a:t>Finger through the line </a:t>
            </a:r>
            <a:endParaRPr lang="en-GB" sz="3200" dirty="0">
              <a:solidFill>
                <a:srgbClr val="26262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86" y="1811468"/>
            <a:ext cx="2756280" cy="3579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03" y="1620466"/>
            <a:ext cx="5581300" cy="391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/>
          </p:cNvSpPr>
          <p:nvPr/>
        </p:nvSpPr>
        <p:spPr bwMode="auto">
          <a:xfrm>
            <a:off x="2348659" y="256409"/>
            <a:ext cx="7494350" cy="1042892"/>
          </a:xfrm>
          <a:prstGeom prst="roundRect">
            <a:avLst>
              <a:gd name="adj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5400" dirty="0" smtClean="0">
                <a:solidFill>
                  <a:srgbClr val="262626"/>
                </a:solidFill>
              </a:rPr>
              <a:t>What is Occupation?</a:t>
            </a:r>
            <a:endParaRPr lang="en-GB" sz="5400" dirty="0">
              <a:solidFill>
                <a:srgbClr val="262626"/>
              </a:solidFill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923928" y="1909977"/>
            <a:ext cx="10343811" cy="322215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sz="4800" b="1" dirty="0" smtClean="0">
                <a:solidFill>
                  <a:srgbClr val="262626"/>
                </a:solidFill>
              </a:rPr>
              <a:t>Occupation</a:t>
            </a:r>
            <a:r>
              <a:rPr lang="en-GB" sz="4800" dirty="0" smtClean="0">
                <a:solidFill>
                  <a:srgbClr val="262626"/>
                </a:solidFill>
              </a:rPr>
              <a:t> is a job or Profession such as Teacher, Doctor, Farmer, Pilot, Driver etc.</a:t>
            </a:r>
            <a:endParaRPr lang="en-GB" sz="4800" dirty="0">
              <a:solidFill>
                <a:srgbClr val="26262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5462" y="5856198"/>
            <a:ext cx="11827613" cy="936396"/>
            <a:chOff x="155462" y="5856198"/>
            <a:chExt cx="11827613" cy="9363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62" y="5856198"/>
              <a:ext cx="4391406" cy="8376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892" y="5954970"/>
              <a:ext cx="3110183" cy="83762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002" y="5954970"/>
              <a:ext cx="4391406" cy="83762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576</TotalTime>
  <Words>386</Words>
  <Application>Microsoft Office PowerPoint</Application>
  <PresentationFormat>Widescreen</PresentationFormat>
  <Paragraphs>111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 CENA</vt:lpstr>
      <vt:lpstr>Arial</vt:lpstr>
      <vt:lpstr>Arial Rounded MT Bold</vt:lpstr>
      <vt:lpstr>Calibri</vt:lpstr>
      <vt:lpstr>Century Gothic</vt:lpstr>
      <vt:lpstr>Cooper Black</vt:lpstr>
      <vt:lpstr>Garamond</vt:lpstr>
      <vt:lpstr>NikoshBAN</vt:lpstr>
      <vt:lpstr>Times New Roman</vt:lpstr>
      <vt:lpstr>Organic</vt:lpstr>
      <vt:lpstr>Packager Shell Object</vt:lpstr>
      <vt:lpstr>PowerPoint Presentation</vt:lpstr>
      <vt:lpstr>PowerPoint Presentation</vt:lpstr>
      <vt:lpstr>Introduction of the lesson</vt:lpstr>
      <vt:lpstr>Let’s see some pictures </vt:lpstr>
      <vt:lpstr>Do you know about these pictures? </vt:lpstr>
      <vt:lpstr>What do you think  today’s lesson might be?</vt:lpstr>
      <vt:lpstr> Learning outcomes</vt:lpstr>
      <vt:lpstr>Listen Carefully &amp;</vt:lpstr>
      <vt:lpstr>PowerPoint Presentation</vt:lpstr>
      <vt:lpstr>Let’s know them</vt:lpstr>
      <vt:lpstr>Let’s know them</vt:lpstr>
      <vt:lpstr>Let’s know them</vt:lpstr>
      <vt:lpstr>Let’s know them</vt:lpstr>
      <vt:lpstr>New Words by using picture</vt:lpstr>
      <vt:lpstr>Match the word with the picture</vt:lpstr>
      <vt:lpstr>Let’s Play a Bingo Game</vt:lpstr>
      <vt:lpstr>Let’s Spell them </vt:lpstr>
      <vt:lpstr>Make the sentence with the words</vt:lpstr>
      <vt:lpstr>Ask &amp; Answer</vt:lpstr>
      <vt:lpstr>Ask &amp; Answer</vt:lpstr>
      <vt:lpstr>Home Task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Amin</dc:creator>
  <cp:lastModifiedBy>Al Amin</cp:lastModifiedBy>
  <cp:revision>112</cp:revision>
  <dcterms:created xsi:type="dcterms:W3CDTF">2018-09-23T03:26:42Z</dcterms:created>
  <dcterms:modified xsi:type="dcterms:W3CDTF">2019-10-10T18:41:06Z</dcterms:modified>
</cp:coreProperties>
</file>