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8" r:id="rId14"/>
    <p:sldId id="281" r:id="rId15"/>
    <p:sldId id="277" r:id="rId16"/>
    <p:sldId id="270" r:id="rId17"/>
    <p:sldId id="269" r:id="rId18"/>
    <p:sldId id="271" r:id="rId19"/>
    <p:sldId id="278" r:id="rId20"/>
    <p:sldId id="279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5203-E667-47BB-8613-FA8A5CC9D24A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8F61-0733-4246-94FB-120D63331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0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44618">
            <a:off x="2516825" y="1215307"/>
            <a:ext cx="3054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</a:t>
            </a:r>
            <a:r>
              <a:rPr lang="bn-IN" sz="88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bn-IN" sz="8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bn-IN" sz="88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ম</a:t>
            </a:r>
            <a:r>
              <a:rPr lang="bn-IN" sz="8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843">
            <a:off x="2952472" y="2438400"/>
            <a:ext cx="5771322" cy="3875632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7317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14:window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" y="1465424"/>
            <a:ext cx="3681803" cy="2528455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4549"/>
            <a:ext cx="3726428" cy="2528454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0800000" flipV="1">
            <a:off x="4835014" y="4267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মোদের  করেছ </a:t>
            </a:r>
            <a:r>
              <a:rPr lang="bn-IN" sz="320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দান </a:t>
            </a:r>
            <a:endParaRPr lang="en-US" sz="3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996" y="4066617"/>
            <a:ext cx="3345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কত সুন্দর  করিয়া  ধরনী </a:t>
            </a:r>
          </a:p>
        </p:txBody>
      </p:sp>
    </p:spTree>
    <p:extLst>
      <p:ext uri="{BB962C8B-B14F-4D97-AF65-F5344CB8AC3E}">
        <p14:creationId xmlns:p14="http://schemas.microsoft.com/office/powerpoint/2010/main" val="40997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441" y="499558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গাছে 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ফুল</a:t>
            </a:r>
            <a:r>
              <a:rPr lang="en-US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ফল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</a:t>
            </a:r>
            <a:endParaRPr lang="en-US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1142"/>
            <a:ext cx="3396382" cy="2394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356853" cy="24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gallery dir="l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78077"/>
            <a:ext cx="3581400" cy="3514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3146357"/>
            <a:ext cx="2529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নদী ভরা জল 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41910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4267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পাখির  কন্ঠে গান </a:t>
            </a:r>
          </a:p>
          <a:p>
            <a:pPr algn="r"/>
            <a:r>
              <a:rPr lang="bn-IN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8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9000">
        <p14:glitter pattern="hexagon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4211782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986111" y="3467100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IN" sz="36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সকলি  তোমার দান ।  </a:t>
            </a:r>
            <a:endParaRPr lang="en-US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25023"/>
            <a:ext cx="2590800" cy="533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0" y="609600"/>
            <a:ext cx="2521527" cy="532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895600" y="346456"/>
            <a:ext cx="3179618" cy="60631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প্রার্থনা 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সুফিয়া কামাল </a:t>
            </a:r>
          </a:p>
          <a:p>
            <a:pPr algn="ctr"/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তুলি দুই হাত করি মোনাজাত              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হে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রহিম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রহমান</a:t>
            </a:r>
            <a:endParaRPr lang="en-US" sz="32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কত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সুন্দর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করিয়া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ধরনী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মোদের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করেছ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দান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,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গাছে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ফুল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ফল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নদী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ভরা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জল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,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পাখির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কন্ঠে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গান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সকলি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দান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bn-IN" sz="32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000">
        <p14:vortex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085109"/>
            <a:ext cx="4952999" cy="3200400"/>
          </a:xfrm>
          <a:prstGeom prst="foldedCorner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1" y="114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2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সরব পাঠ 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>
        <p14:shred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2382982"/>
            <a:ext cx="4038600" cy="2590800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1447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একক কাজ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257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কবিতার  আট লাইন পড় 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311063"/>
                <a:ext cx="79248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       প্রার্থনা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/>
                        <a:cs typeface="Nikosh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                  কোন কিছু চাওয়া । </a:t>
                </a:r>
              </a:p>
              <a:p>
                <a:endParaRPr lang="bn-IN" sz="36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  <a:p>
                <a:r>
                  <a:rPr lang="bn-IN" sz="36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       ধরনী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/>
                        <a:cs typeface="Nikosh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                   পৃথিবী ।  </a:t>
                </a:r>
              </a:p>
              <a:p>
                <a:endParaRPr lang="bn-IN" sz="36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  <a:p>
                <a:r>
                  <a:rPr lang="bn-IN" sz="36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        কন্ঠ </a:t>
                </a:r>
                <a14:m>
                  <m:oMath xmlns:m="http://schemas.openxmlformats.org/officeDocument/2006/math">
                    <m:r>
                      <a:rPr lang="bn-IN" sz="3600" b="0" i="1" smtClean="0">
                        <a:solidFill>
                          <a:srgbClr val="002060"/>
                        </a:solidFill>
                        <a:latin typeface="Cambria Math"/>
                        <a:cs typeface="Nikosh" pitchFamily="2" charset="0"/>
                      </a:rPr>
                      <m:t> </m:t>
                    </m:r>
                  </m:oMath>
                </a14:m>
                <a:r>
                  <a:rPr lang="bn-IN" sz="3600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                     গলা। </a:t>
                </a:r>
                <a:endParaRPr lang="en-US" sz="3600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11063"/>
                <a:ext cx="79248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385" t="-2766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1295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শব্দার্থ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73927" y="2389909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73927" y="3551724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73927" y="4672445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00">
        <p:checker/>
      </p:transition>
    </mc:Choice>
    <mc:Fallback xmlns="">
      <p:transition spd="slow" advTm="9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123" y="2681749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যুক্তবর্ণ দিয়ে তৈরি করা নতুন শব্দ পড়ি </a:t>
            </a:r>
          </a:p>
          <a:p>
            <a:pPr algn="ctr"/>
            <a:endParaRPr lang="bn-IN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কন্ঠ           </a:t>
            </a:r>
            <a:r>
              <a:rPr lang="bn-IN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ণ</a:t>
            </a:r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    </a:t>
            </a:r>
            <a:r>
              <a:rPr lang="bn-IN" sz="4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ঠ</a:t>
            </a:r>
            <a:r>
              <a:rPr lang="bn-IN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      কুণ্ঠন ,  গুণ্ঠন  </a:t>
            </a:r>
            <a:endParaRPr lang="en-US" sz="3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28274" y="3926010"/>
            <a:ext cx="635577" cy="238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48000" y="3889652"/>
            <a:ext cx="635577" cy="238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76400" y="3889636"/>
            <a:ext cx="635577" cy="238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gallery dir="l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41920"/>
            <a:ext cx="3327302" cy="2895600"/>
          </a:xfrm>
          <a:prstGeom prst="flowChartDocumen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8302" y="3124200"/>
            <a:ext cx="4638149" cy="2412980"/>
          </a:xfrm>
          <a:prstGeom prst="horizontalScroll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শামীমা ইয়াছমিন 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সহকারি  শিক্ষক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তারাগন সরকারি প্রাথমিক বিদ্যালয়। 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আখাউড়া, ব্রাহ্মণবাড়িয়া । 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877291"/>
            <a:ext cx="3120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শিক্ষক পরিচিতি 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42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000">
        <p15:prstTrans prst="curtains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9144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পরের চরণ বলি</a:t>
            </a:r>
          </a:p>
          <a:p>
            <a:endParaRPr lang="bn-IN" sz="4000" dirty="0">
              <a:latin typeface="Nikosh" pitchFamily="2" charset="0"/>
              <a:cs typeface="Nikosh" pitchFamily="2" charset="0"/>
            </a:endParaRPr>
          </a:p>
          <a:p>
            <a:endParaRPr lang="bn-IN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কত সুন্দর করিয়া ধরনী </a:t>
            </a:r>
          </a:p>
          <a:p>
            <a:pPr algn="ctr"/>
            <a:endParaRPr lang="bn-IN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.........................</a:t>
            </a:r>
            <a:r>
              <a:rPr lang="bn-IN" sz="40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endParaRPr lang="bn-IN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00">
        <p:circle/>
      </p:transition>
    </mc:Choice>
    <mc:Fallback xmlns="">
      <p:transition spd="slow" advTm="9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3733800" cy="2819400"/>
          </a:xfrm>
          <a:prstGeom prst="bevel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800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এ সুন্দর  ধরনী  কে দান করেছেন ?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এ সুন্দর ধরনী  আল্লাহ আমাদের দান করেছেন । 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066800"/>
            <a:ext cx="4038600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পাখির কন্ঠে কে দিয়েছে গান ?</a:t>
            </a:r>
          </a:p>
          <a:p>
            <a:pPr algn="ctr"/>
            <a:r>
              <a:rPr lang="bn-IN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মহান স্রষ্টা দিয়েছেন। </a:t>
            </a:r>
          </a:p>
        </p:txBody>
      </p:sp>
    </p:spTree>
    <p:extLst>
      <p:ext uri="{BB962C8B-B14F-4D97-AF65-F5344CB8AC3E}">
        <p14:creationId xmlns:p14="http://schemas.microsoft.com/office/powerpoint/2010/main" val="40692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000">
        <p:dissolve/>
      </p:transition>
    </mc:Choice>
    <mc:Fallback xmlns="">
      <p:transition spd="slow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8998"/>
            <a:ext cx="4191000" cy="3276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0" y="298779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6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03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কবিতাটি শুদ্ধ উচ্চারনে</a:t>
            </a:r>
            <a:r>
              <a:rPr lang="en-US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আট</a:t>
            </a:r>
            <a:r>
              <a:rPr lang="en-US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লাইন</a:t>
            </a:r>
            <a:r>
              <a:rPr lang="en-US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বল</a:t>
            </a:r>
            <a:r>
              <a:rPr lang="en-US" sz="4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 </a:t>
            </a:r>
            <a:endParaRPr lang="en-US" sz="4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733800" cy="242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3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000">
        <p14:vortex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76745"/>
            <a:ext cx="60198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200" y="516081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আজকের মত বিদায় বন্ধুরা । </a:t>
            </a:r>
            <a:endParaRPr lang="en-US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:blinds dir="vert"/>
      </p:transition>
    </mc:Choice>
    <mc:Fallback xmlns="">
      <p:transition spd="slow" advTm="9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1359782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 পরিচিতি </a:t>
            </a:r>
            <a:endParaRPr lang="en-US" sz="4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3" y="304800"/>
            <a:ext cx="2085975" cy="2969461"/>
          </a:xfrm>
          <a:prstGeom prst="horizontalScroll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931" y="2895600"/>
            <a:ext cx="7010400" cy="3149144"/>
          </a:xfrm>
          <a:prstGeom prst="horizontalScroll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 বাংলা 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দ্বিতীয় শ্রেণি 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পাঠ- </a:t>
            </a:r>
            <a:r>
              <a:rPr lang="bn-IN" sz="3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প্রার্থনা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পাঠ্যাংশ - </a:t>
            </a:r>
            <a:r>
              <a:rPr lang="bn-IN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তুলি দুই হাত -----সকলি তোমার দান । </a:t>
            </a:r>
          </a:p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সময়- ৪০ মিনিট।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1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000">
        <p15:prstTrans prst="curtains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2678155"/>
            <a:ext cx="1828800" cy="1255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96240"/>
            <a:ext cx="19050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2746517"/>
            <a:ext cx="1863436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31994" y="2771527"/>
            <a:ext cx="2020135" cy="1194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2085109" y="990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i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ছবিগুলো লক্ষ্য কর </a:t>
            </a:r>
          </a:p>
          <a:p>
            <a:pPr algn="ctr"/>
            <a:r>
              <a:rPr lang="bn-IN" i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সবাই কি </a:t>
            </a:r>
            <a:r>
              <a:rPr lang="bn-IN" sz="2400" i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bn-IN" i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5649" y="4876800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প্রার্থনা করছে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85434"/>
            <a:ext cx="2019053" cy="134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92063"/>
            <a:ext cx="2006401" cy="1336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79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9656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প্রার্থনা করছে</a:t>
            </a:r>
            <a:endParaRPr lang="en-US" sz="32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3388613" cy="2678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34" y="2057400"/>
            <a:ext cx="3347730" cy="26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990600"/>
            <a:ext cx="5638800" cy="1414463"/>
          </a:xfrm>
          <a:prstGeom prst="downArrowCallou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3810000" cy="3333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2895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প্রার্থনা </a:t>
            </a:r>
          </a:p>
          <a:p>
            <a:pPr algn="ctr"/>
            <a:r>
              <a:rPr lang="bn-IN" sz="24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সুফিয়া কামাল </a:t>
            </a:r>
            <a:endParaRPr lang="en-US" sz="2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399" y="762000"/>
                <a:ext cx="826155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i="1" dirty="0" smtClean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এ পাঠ শেষে শিক্ষার্থীরা, </a:t>
                </a:r>
                <a:endParaRPr lang="en-US" sz="4400" i="1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endParaRPr>
              </a:p>
              <a:p>
                <a:pPr algn="ctr"/>
                <a:endParaRPr lang="bn-IN" sz="4400" i="1" dirty="0" smtClean="0">
                  <a:solidFill>
                    <a:schemeClr val="accent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≡</m:t>
                    </m:r>
                  </m:oMath>
                </a14:m>
                <a:r>
                  <a:rPr lang="bn-IN" sz="3200" i="1" dirty="0" smtClean="0">
                    <a:solidFill>
                      <a:schemeClr val="accent2">
                        <a:lumMod val="50000"/>
                      </a:schemeClr>
                    </a:solidFill>
                    <a:latin typeface="Nikosh" pitchFamily="2" charset="0"/>
                    <a:cs typeface="Nikosh" pitchFamily="2" charset="0"/>
                  </a:rPr>
                  <a:t>১.১.১ -  বাক্যে ও শব্দে ব্যবহৃত  বাংলা   যুক্তবর্ণের  ধ্বনি শুনে মনে রাখতে পারবে।</a:t>
                </a:r>
                <a:endParaRPr lang="en-US" sz="3200" i="1" dirty="0" smtClean="0">
                  <a:solidFill>
                    <a:schemeClr val="accent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  <a:p>
                <a:endParaRPr lang="bn-IN" sz="3200" i="1" dirty="0" smtClean="0">
                  <a:solidFill>
                    <a:schemeClr val="accent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≡</m:t>
                    </m:r>
                  </m:oMath>
                </a14:m>
                <a:r>
                  <a:rPr lang="bn-IN" sz="3200" i="1" dirty="0" smtClean="0">
                    <a:solidFill>
                      <a:schemeClr val="accent2">
                        <a:lumMod val="50000"/>
                      </a:schemeClr>
                    </a:solidFill>
                    <a:latin typeface="Nikosh" pitchFamily="2" charset="0"/>
                    <a:cs typeface="Nikosh" pitchFamily="2" charset="0"/>
                  </a:rPr>
                  <a:t>১.১.১ - শব্দে ব্যবহৃত  বাংলা  যুক্ত বর্ণের ধ্বনি স্পষ্ট ও  শুদ্ধভাবে বলতে পারবে।</a:t>
                </a:r>
                <a:endParaRPr lang="en-US" sz="3200" i="1" dirty="0" smtClean="0">
                  <a:solidFill>
                    <a:schemeClr val="accent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  <a:p>
                <a:endParaRPr lang="bn-IN" sz="3200" i="1" dirty="0" smtClean="0">
                  <a:solidFill>
                    <a:schemeClr val="accent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" pitchFamily="2" charset="0"/>
                      </a:rPr>
                      <m:t>≡</m:t>
                    </m:r>
                  </m:oMath>
                </a14:m>
                <a:r>
                  <a:rPr lang="bn-IN" sz="3200" i="1" dirty="0" smtClean="0">
                    <a:solidFill>
                      <a:schemeClr val="accent2">
                        <a:lumMod val="50000"/>
                      </a:schemeClr>
                    </a:solidFill>
                    <a:latin typeface="Nikosh" pitchFamily="2" charset="0"/>
                    <a:cs typeface="Nikosh" pitchFamily="2" charset="0"/>
                  </a:rPr>
                  <a:t>  ২.১.২ -  প্রমিত উচ্চারনে  কবিতা পড়তে পারবে।  </a:t>
                </a:r>
                <a:endParaRPr lang="en-US" sz="3200" i="1" dirty="0">
                  <a:solidFill>
                    <a:schemeClr val="accent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762000"/>
                <a:ext cx="8261555" cy="4893647"/>
              </a:xfrm>
              <a:prstGeom prst="rect">
                <a:avLst/>
              </a:prstGeom>
              <a:blipFill rotWithShape="1">
                <a:blip r:embed="rId3"/>
                <a:stretch>
                  <a:fillRect l="-1844" t="-2491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6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5" name="Picture 4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5" y="990600"/>
            <a:ext cx="4029333" cy="3467100"/>
          </a:xfrm>
          <a:prstGeom prst="horizontalScroll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48200" y="1981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আদর্শ </a:t>
            </a:r>
            <a:r>
              <a:rPr lang="en-US" sz="4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4114800"/>
            <a:ext cx="2847975" cy="1600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21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299085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3352800"/>
            <a:ext cx="483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তুলি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হাত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মোনাজাত</a:t>
            </a:r>
            <a:endParaRPr lang="en-US" sz="36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রহিম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রহমান</a:t>
            </a:r>
            <a:endParaRPr lang="en-US" sz="36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" y="2438400"/>
            <a:ext cx="2895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00">
        <p:checker/>
      </p:transition>
    </mc:Choice>
    <mc:Fallback xmlns="">
      <p:transition spd="slow" advTm="9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246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Potul</dc:creator>
  <cp:lastModifiedBy>Potul</cp:lastModifiedBy>
  <cp:revision>135</cp:revision>
  <dcterms:created xsi:type="dcterms:W3CDTF">2019-06-29T13:40:17Z</dcterms:created>
  <dcterms:modified xsi:type="dcterms:W3CDTF">2019-08-25T15:04:38Z</dcterms:modified>
</cp:coreProperties>
</file>