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453" r:id="rId1"/>
  </p:sldMasterIdLst>
  <p:notesMasterIdLst>
    <p:notesMasterId r:id="rId23"/>
  </p:notesMasterIdLst>
  <p:sldIdLst>
    <p:sldId id="384" r:id="rId2"/>
    <p:sldId id="397" r:id="rId3"/>
    <p:sldId id="398" r:id="rId4"/>
    <p:sldId id="411" r:id="rId5"/>
    <p:sldId id="368" r:id="rId6"/>
    <p:sldId id="258" r:id="rId7"/>
    <p:sldId id="402" r:id="rId8"/>
    <p:sldId id="403" r:id="rId9"/>
    <p:sldId id="410" r:id="rId10"/>
    <p:sldId id="413" r:id="rId11"/>
    <p:sldId id="414" r:id="rId12"/>
    <p:sldId id="415" r:id="rId13"/>
    <p:sldId id="416" r:id="rId14"/>
    <p:sldId id="417" r:id="rId15"/>
    <p:sldId id="412" r:id="rId16"/>
    <p:sldId id="418" r:id="rId17"/>
    <p:sldId id="420" r:id="rId18"/>
    <p:sldId id="419" r:id="rId19"/>
    <p:sldId id="422" r:id="rId20"/>
    <p:sldId id="382" r:id="rId21"/>
    <p:sldId id="421" r:id="rId22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E27"/>
    <a:srgbClr val="0F13C1"/>
    <a:srgbClr val="6D80DF"/>
    <a:srgbClr val="8EFB51"/>
    <a:srgbClr val="003300"/>
    <a:srgbClr val="00FF00"/>
    <a:srgbClr val="8DF088"/>
    <a:srgbClr val="C7EA46"/>
    <a:srgbClr val="CCCC00"/>
    <a:srgbClr val="767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105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8F4D4-DB5A-4061-9C66-9B0D7617529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E8B4-14B4-44D4-A15D-E3090866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refers</a:t>
            </a:r>
            <a:r>
              <a:rPr lang="en-US" baseline="0" dirty="0" smtClean="0"/>
              <a:t> to line #1 of the seen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refers to the rapid</a:t>
            </a:r>
            <a:r>
              <a:rPr lang="en-US" baseline="0" dirty="0" smtClean="0"/>
              <a:t> growth of greenhouse gases in the atmosphere and it is related to line # 5 of the seen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is taken</a:t>
            </a:r>
            <a:r>
              <a:rPr lang="en-US" baseline="0" dirty="0" smtClean="0"/>
              <a:t> from the line # 10 of the seen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image is related to line</a:t>
            </a:r>
            <a:r>
              <a:rPr lang="en-US" baseline="0" dirty="0" smtClean="0"/>
              <a:t> # 13 of the seen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1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image refers</a:t>
            </a:r>
            <a:r>
              <a:rPr lang="en-US" baseline="0" dirty="0" smtClean="0"/>
              <a:t> to the concluding sentence of the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8E8B4-14B4-44D4-A15D-E309086693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76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10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4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1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5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1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1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8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5692" y="2427833"/>
            <a:ext cx="1071701" cy="238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6465" y="3034118"/>
            <a:ext cx="1071701" cy="27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6463" y="3715287"/>
            <a:ext cx="1071703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6468" y="4408075"/>
            <a:ext cx="1071701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7101" y="1413708"/>
            <a:ext cx="4724400" cy="51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003300"/>
                </a:solidFill>
                <a:latin typeface="Segoe Print" panose="02000600000000000000" pitchFamily="2" charset="0"/>
              </a:rPr>
              <a:t>Welcome </a:t>
            </a:r>
            <a:endParaRPr lang="en-US" sz="6000" b="1" i="1" dirty="0" smtClean="0">
              <a:solidFill>
                <a:srgbClr val="00330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sz="6000" b="1" i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everybody </a:t>
            </a:r>
          </a:p>
          <a:p>
            <a:pPr algn="ctr"/>
            <a:r>
              <a:rPr lang="en-US" sz="6000" b="1" i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to </a:t>
            </a:r>
          </a:p>
          <a:p>
            <a:pPr algn="ctr"/>
            <a:r>
              <a:rPr lang="en-US" sz="6000" b="1" i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Multimedia</a:t>
            </a:r>
          </a:p>
          <a:p>
            <a:pPr algn="ctr"/>
            <a:r>
              <a:rPr lang="en-US" sz="6000" b="1" i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 </a:t>
            </a:r>
            <a:r>
              <a:rPr lang="en-US" sz="6000" b="1" i="1" dirty="0">
                <a:solidFill>
                  <a:srgbClr val="003300"/>
                </a:solidFill>
                <a:latin typeface="Segoe Print" panose="02000600000000000000" pitchFamily="2" charset="0"/>
              </a:rPr>
              <a:t>class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55883"/>
            <a:ext cx="4051807" cy="2259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Good</a:t>
            </a:r>
          </a:p>
          <a:p>
            <a:pPr algn="ctr"/>
            <a:r>
              <a:rPr lang="en-US" sz="7200" b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Morning </a:t>
            </a:r>
            <a:endParaRPr lang="en-US" sz="7200" b="1" dirty="0">
              <a:solidFill>
                <a:srgbClr val="00330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02" y="1207185"/>
            <a:ext cx="4691257" cy="52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030" y="104286"/>
            <a:ext cx="4002180" cy="58288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1337" y="850564"/>
            <a:ext cx="9615486" cy="51983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meanings in column B and the words in column 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" y="3754980"/>
            <a:ext cx="2796988" cy="46703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2198510"/>
            <a:ext cx="2796988" cy="5036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Sun’s radiation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4" y="4508850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557" y="2976745"/>
            <a:ext cx="8784439" cy="5036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that transmitted from the sun in the form of rays or waves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" y="5231570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2864" y="4537033"/>
            <a:ext cx="8760902" cy="45591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 destructions or removal of trees and other vegetations for agricultural, commercial, housing or firewood use. 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4" y="2986509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fuels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094" y="3742069"/>
            <a:ext cx="8772672" cy="47994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basic material or substance used in the production or manufacturing of goods.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2864" y="5231570"/>
            <a:ext cx="8760902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Non-renewable sources of energy, that come from the remains of plants and animals.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7557" y="2210074"/>
            <a:ext cx="8772672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used by plants to convert light energy captured from the sun to chemical energy.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337" y="1426180"/>
            <a:ext cx="842963" cy="50154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6982" y="1426180"/>
            <a:ext cx="1757362" cy="50154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24" y="5954290"/>
            <a:ext cx="2796988" cy="58704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Crude oil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327" y="5954290"/>
            <a:ext cx="8760902" cy="58704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naturally occurring, unrefined petroleum product that can be refined to produce usable products such as diesel, gasoline, heating oil, jet fuel, kerosene etc. 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9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030" y="104286"/>
            <a:ext cx="4002180" cy="58288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86075" y="850564"/>
            <a:ext cx="6400800" cy="51983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meanings </a:t>
            </a:r>
            <a:r>
              <a:rPr lang="en-US" sz="2800" b="1" i="1" dirty="0" smtClean="0">
                <a:solidFill>
                  <a:srgbClr val="0F1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(answers)</a:t>
            </a:r>
            <a:endParaRPr lang="en-US" sz="2800" b="1" dirty="0">
              <a:solidFill>
                <a:srgbClr val="0F1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" y="3754980"/>
            <a:ext cx="2796988" cy="46703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2198510"/>
            <a:ext cx="2796988" cy="5036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Sun’s radiation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4" y="4508850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materials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5790" y="2198510"/>
            <a:ext cx="8784439" cy="5036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that transmitted from the sun in the form of rays or waves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" y="5231570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4020" y="5231570"/>
            <a:ext cx="8760902" cy="45591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 destructions or removal of trees and other vegetations for agricultural, commercial, housing or firewood use. 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4" y="2986509"/>
            <a:ext cx="2796988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Fossil fuels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4020" y="4512998"/>
            <a:ext cx="8772672" cy="47994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basic material or substance used in the production or manufacturing of goods.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5790" y="2986509"/>
            <a:ext cx="8760902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Non-renewable sources of energy, that come from the remains of plants and animals.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4020" y="3754980"/>
            <a:ext cx="8772672" cy="48409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used by plants to convert light energy captured from the sun to chemical energy.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1337" y="1426180"/>
            <a:ext cx="842963" cy="50154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6982" y="1426180"/>
            <a:ext cx="1757362" cy="501542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24" y="5893542"/>
            <a:ext cx="2796988" cy="58704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Crude oil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4020" y="5893542"/>
            <a:ext cx="8760902" cy="58704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naturally occurring, unrefined petroleum product that can be refined to produce usable products such as diesel, gasoline, heating oil, jet fuel, kerosene etc. 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028700"/>
            <a:ext cx="8301038" cy="4400550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14525" y="5743575"/>
            <a:ext cx="8301038" cy="642937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Humans can </a:t>
            </a:r>
            <a:r>
              <a:rPr lang="en-US" sz="3200" b="1" i="1" smtClean="0">
                <a:solidFill>
                  <a:schemeClr val="tx1"/>
                </a:solidFill>
              </a:rPr>
              <a:t>not change </a:t>
            </a:r>
            <a:r>
              <a:rPr lang="en-US" sz="3200" b="1" i="1" dirty="0" smtClean="0">
                <a:solidFill>
                  <a:schemeClr val="tx1"/>
                </a:solidFill>
              </a:rPr>
              <a:t>the sun’s radiation. 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2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1" y="1081087"/>
            <a:ext cx="7791451" cy="4524375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24111" y="6057900"/>
            <a:ext cx="7791451" cy="528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Industries burning fossil fuels.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1042988"/>
            <a:ext cx="8586787" cy="442912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28789" y="5957888"/>
            <a:ext cx="8343900" cy="7143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Crude oil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300163"/>
            <a:ext cx="7943850" cy="428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057401" y="5900737"/>
            <a:ext cx="7943850" cy="571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Deforestation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6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1" y="5886450"/>
            <a:ext cx="8215312" cy="571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Forests are the important storehouse of oxygen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123950"/>
            <a:ext cx="8215312" cy="44053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50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638" y="942975"/>
            <a:ext cx="10772774" cy="11144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Look at the posters below. They are made to make people aware of the dangers of deforestation. In groups, design a poster to show the dangers caused by deforestation. </a:t>
            </a:r>
            <a:r>
              <a:rPr lang="en-US" sz="2400" b="1" i="1" dirty="0" smtClean="0">
                <a:solidFill>
                  <a:schemeClr val="tx1"/>
                </a:solidFill>
              </a:rPr>
              <a:t>Then write a slogan for the poster.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1937" y="128588"/>
            <a:ext cx="3786187" cy="81438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Group work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7" y="2382440"/>
            <a:ext cx="9001125" cy="3293268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42901" y="6000749"/>
            <a:ext cx="11444287" cy="714375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Possible answer</a:t>
            </a:r>
            <a:r>
              <a:rPr lang="en-US" sz="3600" dirty="0" smtClean="0">
                <a:solidFill>
                  <a:schemeClr val="tx1"/>
                </a:solidFill>
              </a:rPr>
              <a:t>: “</a:t>
            </a:r>
            <a:r>
              <a:rPr lang="en-US" sz="3600" b="1" dirty="0" smtClean="0">
                <a:solidFill>
                  <a:srgbClr val="003300"/>
                </a:solidFill>
              </a:rPr>
              <a:t>Who want to live? Then let trees live.”</a:t>
            </a:r>
            <a:endParaRPr lang="en-US" sz="3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239" y="1328737"/>
            <a:ext cx="10772774" cy="502919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>
                <a:solidFill>
                  <a:schemeClr val="tx1"/>
                </a:solidFill>
              </a:rPr>
              <a:t>S</a:t>
            </a:r>
            <a:r>
              <a:rPr lang="en-US" sz="2400" b="1" i="1" u="sng" dirty="0" smtClean="0">
                <a:solidFill>
                  <a:schemeClr val="tx1"/>
                </a:solidFill>
              </a:rPr>
              <a:t>ay if the following sentences are true/false. If false, give the correct information.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Fossil fuels are burned at an alarming rate due to industrialization. 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Coal is the only fuel used for generating energy.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3. At present, nearly 85 million barrels of crude oil are used weekly.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 Deforestation is caused by nature.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5. Forests help consume carbon dioxide gases from the air.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79020" y="242888"/>
            <a:ext cx="4900612" cy="600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Evaluation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2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77" y="428624"/>
            <a:ext cx="10772774" cy="5886451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1A9E27"/>
                </a:solidFill>
              </a:rPr>
              <a:t>Answers of evaluation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1. Fossil fuels are burned at an alarming rate due to industrialization. </a:t>
            </a:r>
            <a:r>
              <a:rPr lang="en-US" sz="2400" b="1" dirty="0" smtClean="0">
                <a:solidFill>
                  <a:schemeClr val="tx1"/>
                </a:solidFill>
              </a:rPr>
              <a:t>True. 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2. Coal is the only fuel used for generating energy. </a:t>
            </a:r>
            <a:r>
              <a:rPr lang="en-US" sz="2400" b="1" dirty="0" smtClean="0">
                <a:solidFill>
                  <a:schemeClr val="tx1"/>
                </a:solidFill>
              </a:rPr>
              <a:t>False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Correct answer: </a:t>
            </a:r>
            <a:r>
              <a:rPr lang="en-US" sz="2400" dirty="0" smtClean="0">
                <a:solidFill>
                  <a:schemeClr val="tx1"/>
                </a:solidFill>
              </a:rPr>
              <a:t>Besides coal, other sources of energy such as mineral oil and natural gas are used for generating energy.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3. At present, nearly 85 million barrels of crude oil are used weekly. </a:t>
            </a:r>
            <a:r>
              <a:rPr lang="en-US" sz="2400" b="1" dirty="0" smtClean="0">
                <a:solidFill>
                  <a:schemeClr val="tx1"/>
                </a:solidFill>
              </a:rPr>
              <a:t>False.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Correct answer: </a:t>
            </a:r>
            <a:r>
              <a:rPr lang="en-US" sz="2400" dirty="0" smtClean="0">
                <a:solidFill>
                  <a:schemeClr val="tx1"/>
                </a:solidFill>
              </a:rPr>
              <a:t>At present, nearly 85 million barrels of crude oil are used daily.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4. Deforestation is caused by nature. </a:t>
            </a:r>
            <a:r>
              <a:rPr lang="en-US" sz="2400" b="1" dirty="0" smtClean="0">
                <a:solidFill>
                  <a:schemeClr val="tx1"/>
                </a:solidFill>
              </a:rPr>
              <a:t>False.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Correct answer: </a:t>
            </a:r>
            <a:r>
              <a:rPr lang="en-US" sz="2400" dirty="0" smtClean="0">
                <a:solidFill>
                  <a:schemeClr val="tx1"/>
                </a:solidFill>
              </a:rPr>
              <a:t>Deforestation is caused by people to obtain wood and clear regions for mining and create pasture.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5. Forests help consume carbon dioxide gases from the air</a:t>
            </a:r>
            <a:r>
              <a:rPr lang="en-US" sz="2400" b="1" dirty="0" smtClean="0">
                <a:solidFill>
                  <a:schemeClr val="tx1"/>
                </a:solidFill>
              </a:rPr>
              <a:t>.  True.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5692" y="2427833"/>
            <a:ext cx="1071701" cy="238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6465" y="3034118"/>
            <a:ext cx="1071701" cy="27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6463" y="3715287"/>
            <a:ext cx="1071703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6468" y="4408075"/>
            <a:ext cx="1071701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543017" y="3625859"/>
            <a:ext cx="4914714" cy="2833703"/>
          </a:xfrm>
          <a:prstGeom prst="bevel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Nurul Aziz</a:t>
            </a:r>
          </a:p>
          <a:p>
            <a:r>
              <a:rPr lang="en-US" sz="2000" b="1" dirty="0">
                <a:solidFill>
                  <a:schemeClr val="tx1"/>
                </a:solidFill>
                <a:latin typeface="Segoe Print" panose="02000600000000000000" pitchFamily="2" charset="0"/>
              </a:rPr>
              <a:t>Assistant Teacher (English)</a:t>
            </a:r>
          </a:p>
          <a:p>
            <a:r>
              <a:rPr lang="en-US" b="1" dirty="0">
                <a:solidFill>
                  <a:schemeClr val="tx1"/>
                </a:solidFill>
                <a:latin typeface="Segoe Print" panose="02000600000000000000" pitchFamily="2" charset="0"/>
              </a:rPr>
              <a:t>Krishnakumari City Corporation Girls’ High School,</a:t>
            </a:r>
          </a:p>
          <a:p>
            <a:r>
              <a:rPr lang="en-US" b="1" dirty="0">
                <a:solidFill>
                  <a:schemeClr val="tx1"/>
                </a:solidFill>
                <a:latin typeface="Segoe Print" panose="02000600000000000000" pitchFamily="2" charset="0"/>
              </a:rPr>
              <a:t>Nandankanan,Chittagong</a:t>
            </a:r>
          </a:p>
          <a:p>
            <a:r>
              <a:rPr lang="en-US" b="1" dirty="0">
                <a:solidFill>
                  <a:schemeClr val="tx1"/>
                </a:solidFill>
                <a:latin typeface="Segoe Print" panose="02000600000000000000" pitchFamily="2" charset="0"/>
              </a:rPr>
              <a:t>E-mail : </a:t>
            </a:r>
            <a:r>
              <a:rPr lang="en-US" sz="2000" b="1" dirty="0">
                <a:solidFill>
                  <a:srgbClr val="002060"/>
                </a:solidFill>
                <a:latin typeface="Segoe Print" panose="02000600000000000000" pitchFamily="2" charset="0"/>
              </a:rPr>
              <a:t>naziz13.na@gmail.com</a:t>
            </a:r>
          </a:p>
          <a:p>
            <a:r>
              <a:rPr lang="en-US" b="1" dirty="0">
                <a:solidFill>
                  <a:schemeClr val="tx1"/>
                </a:solidFill>
                <a:latin typeface="Segoe Print" panose="02000600000000000000" pitchFamily="2" charset="0"/>
              </a:rPr>
              <a:t>Skype: naziz3924</a:t>
            </a:r>
            <a:endParaRPr lang="en-US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1257300" y="632245"/>
            <a:ext cx="2800350" cy="2401873"/>
          </a:xfrm>
          <a:prstGeom prst="flowChartInternalStorag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67" y="957263"/>
            <a:ext cx="2410683" cy="20768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8529638" y="632245"/>
            <a:ext cx="2216570" cy="2401873"/>
          </a:xfrm>
          <a:prstGeom prst="fram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957263"/>
            <a:ext cx="1728788" cy="18145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Bevel 16"/>
          <p:cNvSpPr/>
          <p:nvPr/>
        </p:nvSpPr>
        <p:spPr>
          <a:xfrm>
            <a:off x="7600950" y="3625858"/>
            <a:ext cx="4071937" cy="2833703"/>
          </a:xfrm>
          <a:prstGeom prst="bevel">
            <a:avLst/>
          </a:prstGeom>
          <a:solidFill>
            <a:srgbClr val="C7EA4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Segoe Print" panose="02000600000000000000" pitchFamily="2" charset="0"/>
              </a:rPr>
              <a:t>English For Today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Class : 9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egoe Print" panose="02000600000000000000" pitchFamily="2" charset="0"/>
              </a:rPr>
              <a:t>Time : 45 </a:t>
            </a:r>
            <a:r>
              <a:rPr lang="en-US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Minutes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Date : 19.09.2019</a:t>
            </a:r>
            <a:endParaRPr lang="en-US" sz="24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4857750" y="488783"/>
            <a:ext cx="2871787" cy="1186680"/>
          </a:xfrm>
          <a:prstGeom prst="flowChartTerminator">
            <a:avLst/>
          </a:prstGeom>
          <a:solidFill>
            <a:srgbClr val="8DF088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316619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6332" y="1023910"/>
            <a:ext cx="3800476" cy="470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3300"/>
                </a:solidFill>
                <a:latin typeface="Segoe Print" panose="02000600000000000000" pitchFamily="2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788" y="2914650"/>
            <a:ext cx="11158538" cy="3602971"/>
          </a:xfrm>
          <a:prstGeom prst="rect">
            <a:avLst/>
          </a:prstGeom>
          <a:solidFill>
            <a:schemeClr val="bg1"/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Write a letter to the Editor of a newspaper expressing your concern about growing deforestation in your area.</a:t>
            </a:r>
            <a:endParaRPr lang="en-US" sz="4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4811"/>
            <a:ext cx="4486275" cy="2168843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7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85692" y="2427833"/>
            <a:ext cx="1071701" cy="238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6465" y="3034118"/>
            <a:ext cx="1071701" cy="27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6463" y="3715287"/>
            <a:ext cx="1071703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6468" y="4408075"/>
            <a:ext cx="1071701" cy="28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7101" y="1413708"/>
            <a:ext cx="4724400" cy="51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See you tomorrow.</a:t>
            </a:r>
            <a:endParaRPr lang="en-US" sz="6000" b="1" i="1" dirty="0">
              <a:solidFill>
                <a:srgbClr val="0033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455883"/>
            <a:ext cx="3786188" cy="2259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3300"/>
                </a:solidFill>
                <a:latin typeface="Segoe Print" panose="02000600000000000000" pitchFamily="2" charset="0"/>
              </a:rPr>
              <a:t>Thank you all.</a:t>
            </a:r>
            <a:endParaRPr lang="en-US" sz="7200" b="1" dirty="0">
              <a:solidFill>
                <a:srgbClr val="00330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3" y="1042988"/>
            <a:ext cx="3679178" cy="51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208428"/>
            <a:ext cx="9144000" cy="102029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What do you see in the picture?</a:t>
            </a:r>
            <a:endParaRPr lang="en-US" sz="4000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6" y="1371601"/>
            <a:ext cx="7743825" cy="437197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985959" y="5886452"/>
            <a:ext cx="8220078" cy="7286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River erosion due to climate change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208428"/>
            <a:ext cx="9144000" cy="102029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Express your feeling about the picture.</a:t>
            </a:r>
            <a:endParaRPr lang="en-US" sz="4000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8245" y="5800727"/>
            <a:ext cx="9715504" cy="72866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Man is the main victim of climate change.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17" y="1457325"/>
            <a:ext cx="7700961" cy="40005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393" y="3094314"/>
            <a:ext cx="10787063" cy="258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080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F13C1"/>
                </a:solidFill>
                <a:latin typeface="Arial Narrow" panose="020B0606020202030204" pitchFamily="34" charset="0"/>
              </a:rPr>
              <a:t>Man and climate</a:t>
            </a:r>
            <a:endParaRPr lang="en-US" sz="5400" b="1" i="1" dirty="0">
              <a:solidFill>
                <a:srgbClr val="0F13C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i="1" dirty="0">
                <a:solidFill>
                  <a:srgbClr val="0F13C1"/>
                </a:solidFill>
                <a:latin typeface="Arial Narrow" panose="020B0606020202030204" pitchFamily="34" charset="0"/>
              </a:rPr>
              <a:t>Unit : </a:t>
            </a:r>
            <a:r>
              <a:rPr lang="en-US" sz="5400" b="1" i="1" dirty="0" smtClean="0">
                <a:solidFill>
                  <a:srgbClr val="0F13C1"/>
                </a:solidFill>
                <a:latin typeface="Arial Narrow" panose="020B0606020202030204" pitchFamily="34" charset="0"/>
              </a:rPr>
              <a:t>5, </a:t>
            </a:r>
            <a:r>
              <a:rPr lang="en-US" sz="5400" b="1" i="1" dirty="0">
                <a:solidFill>
                  <a:srgbClr val="0F13C1"/>
                </a:solidFill>
                <a:latin typeface="Arial Narrow" panose="020B0606020202030204" pitchFamily="34" charset="0"/>
              </a:rPr>
              <a:t>Lesson: </a:t>
            </a:r>
            <a:r>
              <a:rPr lang="en-US" sz="5400" b="1" i="1" dirty="0" smtClean="0">
                <a:solidFill>
                  <a:srgbClr val="0F13C1"/>
                </a:solidFill>
                <a:latin typeface="Arial Narrow" panose="020B0606020202030204" pitchFamily="34" charset="0"/>
              </a:rPr>
              <a:t>3</a:t>
            </a:r>
            <a:endParaRPr lang="en-US" sz="5400" b="1" i="1" dirty="0">
              <a:solidFill>
                <a:srgbClr val="0F13C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 i="1" dirty="0">
                <a:solidFill>
                  <a:srgbClr val="0F13C1"/>
                </a:solidFill>
                <a:latin typeface="Arial Narrow" panose="020B0606020202030204" pitchFamily="34" charset="0"/>
              </a:rPr>
              <a:t>English For Today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85" y="3129675"/>
            <a:ext cx="2734671" cy="2514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4313" y="1163776"/>
            <a:ext cx="939872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3300"/>
                </a:solidFill>
                <a:latin typeface="Segoe Script" panose="030B0504020000000003" pitchFamily="66" charset="0"/>
              </a:rPr>
              <a:t>Our today's lesson 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3" y="3129674"/>
            <a:ext cx="2780305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 rot="10800000" flipV="1">
            <a:off x="3757612" y="457201"/>
            <a:ext cx="4747651" cy="985837"/>
          </a:xfrm>
          <a:prstGeom prst="downArrowCallou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88" b="1" dirty="0">
                <a:solidFill>
                  <a:schemeClr val="tx1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Learning outcomes</a:t>
            </a:r>
            <a:endParaRPr lang="en-US" sz="32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5289" y="1828803"/>
            <a:ext cx="9632296" cy="4343397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Segoe Print" panose="02000600000000000000" pitchFamily="2" charset="0"/>
              </a:rPr>
              <a:t>After the end of the lesson students will be able </a:t>
            </a:r>
            <a:r>
              <a:rPr lang="en-US" sz="2800" b="1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to</a:t>
            </a:r>
            <a:endParaRPr lang="en-US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discuss </a:t>
            </a:r>
            <a:r>
              <a:rPr lang="en-US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about </a:t>
            </a: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impacts of climate change on men</a:t>
            </a:r>
            <a:endParaRPr lang="en-US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Match information in </a:t>
            </a:r>
            <a:r>
              <a:rPr lang="en-US" sz="2800" b="1" dirty="0">
                <a:solidFill>
                  <a:schemeClr val="tx1"/>
                </a:solidFill>
                <a:latin typeface="Segoe Print" panose="02000600000000000000" pitchFamily="2" charset="0"/>
              </a:rPr>
              <a:t>a chart </a:t>
            </a: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,</a:t>
            </a:r>
            <a:endParaRPr lang="en-US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Use synonyms in right place</a:t>
            </a:r>
            <a:endParaRPr lang="en-US" sz="28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Write about the importance of trees</a:t>
            </a:r>
          </a:p>
        </p:txBody>
      </p:sp>
    </p:spTree>
    <p:extLst>
      <p:ext uri="{BB962C8B-B14F-4D97-AF65-F5344CB8AC3E}">
        <p14:creationId xmlns:p14="http://schemas.microsoft.com/office/powerpoint/2010/main" val="10671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979" y="217670"/>
            <a:ext cx="556159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Print" panose="02000600000000000000" pitchFamily="2" charset="0"/>
              </a:rPr>
              <a:t>Vocabulary Presentation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410436" y="964118"/>
            <a:ext cx="3200543" cy="671511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(noun)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9272" y="5861154"/>
            <a:ext cx="9689759" cy="6445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sz="4000" dirty="0" smtClean="0">
              <a:solidFill>
                <a:schemeClr val="tx1"/>
              </a:solidFill>
            </a:endParaRPr>
          </a:p>
          <a:p>
            <a:pPr fontAlgn="base"/>
            <a:endParaRPr lang="en-US" sz="4000" dirty="0">
              <a:solidFill>
                <a:schemeClr val="tx1"/>
              </a:solidFill>
            </a:endParaRPr>
          </a:p>
          <a:p>
            <a:pPr fontAlgn="base"/>
            <a:r>
              <a:rPr lang="en-US" sz="4000" dirty="0" smtClean="0">
                <a:solidFill>
                  <a:schemeClr val="tx1"/>
                </a:solidFill>
              </a:rPr>
              <a:t>The </a:t>
            </a:r>
            <a:r>
              <a:rPr lang="en-US" sz="4000" dirty="0">
                <a:solidFill>
                  <a:schemeClr val="tx1"/>
                </a:solidFill>
              </a:rPr>
              <a:t>earth makes an </a:t>
            </a:r>
            <a:r>
              <a:rPr lang="en-US" sz="4000" i="1" dirty="0">
                <a:solidFill>
                  <a:schemeClr val="tx1"/>
                </a:solidFill>
              </a:rPr>
              <a:t>orbit</a:t>
            </a:r>
            <a:r>
              <a:rPr lang="en-US" sz="4000" dirty="0">
                <a:solidFill>
                  <a:schemeClr val="tx1"/>
                </a:solidFill>
              </a:rPr>
              <a:t> around the sun.</a:t>
            </a:r>
          </a:p>
          <a:p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8946" y="3480110"/>
            <a:ext cx="4239718" cy="9557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Syn. Compass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35" y="1955023"/>
            <a:ext cx="5828296" cy="3570798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4643439" y="1024312"/>
            <a:ext cx="4271962" cy="551122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 </a:t>
            </a:r>
            <a:r>
              <a:rPr lang="en-US" sz="3600" b="1" dirty="0">
                <a:solidFill>
                  <a:schemeClr val="tx1"/>
                </a:solidFill>
              </a:rPr>
              <a:t>circular path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2986088" y="2000249"/>
            <a:ext cx="2686049" cy="15144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978" y="105753"/>
            <a:ext cx="5561595" cy="584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Print" panose="02000600000000000000" pitchFamily="2" charset="0"/>
              </a:rPr>
              <a:t>Vocabulary Presentation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0" y="855991"/>
            <a:ext cx="3328988" cy="671511"/>
          </a:xfrm>
          <a:prstGeom prst="flowChartTerminator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Atmosphere</a:t>
            </a:r>
            <a:endParaRPr lang="en-US" sz="36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610979" y="855991"/>
            <a:ext cx="8581022" cy="671511"/>
          </a:xfrm>
          <a:prstGeom prst="flowChartTerminator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(Noun) The mixture of gases surrounding the earth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8203" y="5636574"/>
            <a:ext cx="9837474" cy="77374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The </a:t>
            </a:r>
            <a:r>
              <a:rPr lang="en-US" sz="4000" b="1" dirty="0">
                <a:solidFill>
                  <a:schemeClr val="tx1"/>
                </a:solidFill>
              </a:rPr>
              <a:t>atmosphere</a:t>
            </a:r>
            <a:r>
              <a:rPr lang="en-US" sz="4000" dirty="0">
                <a:solidFill>
                  <a:schemeClr val="tx1"/>
                </a:solidFill>
              </a:rPr>
              <a:t> is made up of oxygen.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282" y="2423836"/>
            <a:ext cx="3143696" cy="19145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Syn. troposphere, airspace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3" y="1800719"/>
            <a:ext cx="5856439" cy="3562638"/>
          </a:xfrm>
          <a:prstGeom prst="rect">
            <a:avLst/>
          </a:prstGeom>
          <a:ln w="41275">
            <a:solidFill>
              <a:srgbClr val="002060"/>
            </a:solidFill>
          </a:ln>
        </p:spPr>
      </p:pic>
      <p:cxnSp>
        <p:nvCxnSpPr>
          <p:cNvPr id="7" name="Elbow Connector 6"/>
          <p:cNvCxnSpPr/>
          <p:nvPr/>
        </p:nvCxnSpPr>
        <p:spPr>
          <a:xfrm>
            <a:off x="2986088" y="1527502"/>
            <a:ext cx="2171700" cy="1515736"/>
          </a:xfrm>
          <a:prstGeom prst="bentConnector3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0978" y="105753"/>
            <a:ext cx="556159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Print" panose="02000600000000000000" pitchFamily="2" charset="0"/>
              </a:rPr>
              <a:t>Vocabulary Presentation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1028701" y="1094187"/>
            <a:ext cx="2445112" cy="671513"/>
          </a:xfrm>
          <a:prstGeom prst="flowChartTerminator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Pasture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701" y="5629276"/>
            <a:ext cx="10401300" cy="102328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black and white cows are in the pasture.</a:t>
            </a: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1" y="3512383"/>
            <a:ext cx="3006087" cy="15573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Syn.- grassland, grazing land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157786" y="1094187"/>
            <a:ext cx="6657976" cy="671512"/>
          </a:xfrm>
          <a:prstGeom prst="flowChartTerminator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(Noun) a field covered with grass.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348927"/>
            <a:ext cx="6400800" cy="310024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7" name="Elbow Connector 6"/>
          <p:cNvCxnSpPr/>
          <p:nvPr/>
        </p:nvCxnSpPr>
        <p:spPr>
          <a:xfrm>
            <a:off x="3128963" y="1765699"/>
            <a:ext cx="2185987" cy="1746684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7524</TotalTime>
  <Words>860</Words>
  <Application>Microsoft Office PowerPoint</Application>
  <PresentationFormat>Widescreen</PresentationFormat>
  <Paragraphs>137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Palatino Linotype</vt:lpstr>
      <vt:lpstr>Segoe Print</vt:lpstr>
      <vt:lpstr>Segoe Script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2042</cp:revision>
  <dcterms:created xsi:type="dcterms:W3CDTF">2019-02-24T18:18:27Z</dcterms:created>
  <dcterms:modified xsi:type="dcterms:W3CDTF">2019-09-25T06:30:41Z</dcterms:modified>
</cp:coreProperties>
</file>