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3" r:id="rId6"/>
    <p:sldId id="262" r:id="rId7"/>
    <p:sldId id="263" r:id="rId8"/>
    <p:sldId id="264" r:id="rId9"/>
    <p:sldId id="265" r:id="rId10"/>
    <p:sldId id="272" r:id="rId11"/>
    <p:sldId id="270" r:id="rId12"/>
    <p:sldId id="267" r:id="rId13"/>
    <p:sldId id="268" r:id="rId14"/>
    <p:sldId id="269" r:id="rId15"/>
    <p:sldId id="271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98" y="-7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Videos\bengali%20number%20counting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1295400" y="114300"/>
            <a:ext cx="7086600" cy="4686300"/>
          </a:xfrm>
          <a:prstGeom prst="star5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স্বাগতম</a:t>
            </a:r>
            <a:endParaRPr lang="en-US" sz="72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304800" y="158174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তোমাদের মধ্যে থেকে ৫ জন শিক্ষার্থী সামনে এসো</a:t>
            </a:r>
            <a:r>
              <a:rPr lang="en-US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দাঁড়াও</a:t>
            </a:r>
            <a:r>
              <a:rPr lang="en-US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22" name="Picture 21" descr="42728382-1-tf.jpg"/>
          <p:cNvPicPr>
            <a:picLocks noChangeAspect="1"/>
          </p:cNvPicPr>
          <p:nvPr/>
        </p:nvPicPr>
        <p:blipFill rotWithShape="1">
          <a:blip r:embed="rId2"/>
          <a:srcRect l="27153" t="4517" r="25595"/>
          <a:stretch/>
        </p:blipFill>
        <p:spPr>
          <a:xfrm>
            <a:off x="1508076" y="913205"/>
            <a:ext cx="1310186" cy="19280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0800000" flipV="1">
            <a:off x="2743200" y="11011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এবার</a:t>
            </a:r>
            <a:r>
              <a:rPr lang="en-US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২</a:t>
            </a:r>
            <a:r>
              <a:rPr lang="bn-BD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জন চলে যাও । </a:t>
            </a:r>
            <a:endParaRPr lang="en-US" sz="32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0" name="Picture 9" descr="42728382-1-tf.jpg"/>
          <p:cNvPicPr>
            <a:picLocks noChangeAspect="1"/>
          </p:cNvPicPr>
          <p:nvPr/>
        </p:nvPicPr>
        <p:blipFill rotWithShape="1">
          <a:blip r:embed="rId2"/>
          <a:srcRect l="27153" t="4517" r="25595"/>
          <a:stretch/>
        </p:blipFill>
        <p:spPr>
          <a:xfrm>
            <a:off x="6386014" y="948461"/>
            <a:ext cx="1310186" cy="1928089"/>
          </a:xfrm>
          <a:prstGeom prst="rect">
            <a:avLst/>
          </a:prstGeom>
        </p:spPr>
      </p:pic>
      <p:pic>
        <p:nvPicPr>
          <p:cNvPr id="11" name="Picture 10" descr="42728382-1-tf.jpg"/>
          <p:cNvPicPr>
            <a:picLocks noChangeAspect="1"/>
          </p:cNvPicPr>
          <p:nvPr/>
        </p:nvPicPr>
        <p:blipFill rotWithShape="1">
          <a:blip r:embed="rId2"/>
          <a:srcRect l="27153" t="4517" r="25595"/>
          <a:stretch/>
        </p:blipFill>
        <p:spPr>
          <a:xfrm>
            <a:off x="2665862" y="899557"/>
            <a:ext cx="1310186" cy="1928089"/>
          </a:xfrm>
          <a:prstGeom prst="rect">
            <a:avLst/>
          </a:prstGeom>
        </p:spPr>
      </p:pic>
      <p:pic>
        <p:nvPicPr>
          <p:cNvPr id="12" name="Picture 11" descr="42728382-1-tf.jpg"/>
          <p:cNvPicPr>
            <a:picLocks noChangeAspect="1"/>
          </p:cNvPicPr>
          <p:nvPr/>
        </p:nvPicPr>
        <p:blipFill rotWithShape="1">
          <a:blip r:embed="rId2"/>
          <a:srcRect l="27153" t="4517" r="25595"/>
          <a:stretch/>
        </p:blipFill>
        <p:spPr>
          <a:xfrm>
            <a:off x="5180462" y="936294"/>
            <a:ext cx="1310186" cy="1928089"/>
          </a:xfrm>
          <a:prstGeom prst="rect">
            <a:avLst/>
          </a:prstGeom>
        </p:spPr>
      </p:pic>
      <p:pic>
        <p:nvPicPr>
          <p:cNvPr id="13" name="Picture 12" descr="42728382-1-tf.jpg"/>
          <p:cNvPicPr>
            <a:picLocks noChangeAspect="1"/>
          </p:cNvPicPr>
          <p:nvPr/>
        </p:nvPicPr>
        <p:blipFill rotWithShape="1">
          <a:blip r:embed="rId2"/>
          <a:srcRect l="27153" t="4517" r="25595"/>
          <a:stretch/>
        </p:blipFill>
        <p:spPr>
          <a:xfrm>
            <a:off x="3914630" y="947670"/>
            <a:ext cx="1310186" cy="19280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43200" y="3140154"/>
            <a:ext cx="121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Kalpurush" pitchFamily="2" charset="0"/>
                <a:cs typeface="Kalpurush" pitchFamily="2" charset="0"/>
              </a:rPr>
              <a:t> ৫</a:t>
            </a:r>
            <a:endParaRPr lang="en-US" sz="66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2800" y="3105150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6600" b="1" dirty="0">
                <a:latin typeface="Kalpurush" pitchFamily="2" charset="0"/>
                <a:cs typeface="Kalpurush" pitchFamily="2" charset="0"/>
              </a:rPr>
              <a:t>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0" y="3105150"/>
            <a:ext cx="121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6600" b="1" dirty="0" smtClean="0">
                <a:latin typeface="Kalpurush" pitchFamily="2" charset="0"/>
                <a:cs typeface="Kalpurush" pitchFamily="2" charset="0"/>
              </a:rPr>
              <a:t>২</a:t>
            </a:r>
            <a:endParaRPr lang="en-US" sz="66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0" y="3140154"/>
            <a:ext cx="121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6600" b="1" dirty="0">
                <a:latin typeface="Kalpurush" pitchFamily="2" charset="0"/>
                <a:cs typeface="Kalpurush" pitchFamily="2" charset="0"/>
              </a:rPr>
              <a:t>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05400" y="3105151"/>
            <a:ext cx="121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6600" b="1" dirty="0" smtClean="0">
                <a:latin typeface="Kalpurush" pitchFamily="2" charset="0"/>
                <a:cs typeface="Kalpurush" pitchFamily="2" charset="0"/>
              </a:rPr>
              <a:t>৩</a:t>
            </a:r>
            <a:endParaRPr lang="en-US" sz="6600" b="1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gg.jpg"/>
          <p:cNvPicPr>
            <a:picLocks noChangeAspect="1"/>
          </p:cNvPicPr>
          <p:nvPr/>
        </p:nvPicPr>
        <p:blipFill rotWithShape="1">
          <a:blip r:embed="rId2"/>
          <a:srcRect l="28410" t="15623" r="31107" b="10713"/>
          <a:stretch/>
        </p:blipFill>
        <p:spPr>
          <a:xfrm>
            <a:off x="457200" y="342485"/>
            <a:ext cx="1447800" cy="1314865"/>
          </a:xfrm>
          <a:prstGeom prst="flowChartMagneticTape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00801" y="1885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3" name="Picture 22" descr="egg.jpg"/>
          <p:cNvPicPr>
            <a:picLocks noChangeAspect="1"/>
          </p:cNvPicPr>
          <p:nvPr/>
        </p:nvPicPr>
        <p:blipFill rotWithShape="1">
          <a:blip r:embed="rId2"/>
          <a:srcRect l="28410" t="15623" r="31107" b="10713"/>
          <a:stretch/>
        </p:blipFill>
        <p:spPr>
          <a:xfrm>
            <a:off x="1828800" y="342485"/>
            <a:ext cx="1447800" cy="1314865"/>
          </a:xfrm>
          <a:prstGeom prst="flowChartMagneticTape">
            <a:avLst/>
          </a:prstGeom>
        </p:spPr>
      </p:pic>
      <p:pic>
        <p:nvPicPr>
          <p:cNvPr id="24" name="Picture 23" descr="egg.jpg"/>
          <p:cNvPicPr>
            <a:picLocks noChangeAspect="1"/>
          </p:cNvPicPr>
          <p:nvPr/>
        </p:nvPicPr>
        <p:blipFill rotWithShape="1">
          <a:blip r:embed="rId2"/>
          <a:srcRect l="28410" t="15623" r="31107" b="10713"/>
          <a:stretch/>
        </p:blipFill>
        <p:spPr>
          <a:xfrm>
            <a:off x="3200400" y="342485"/>
            <a:ext cx="1447800" cy="1314865"/>
          </a:xfrm>
          <a:prstGeom prst="flowChartMagneticTape">
            <a:avLst/>
          </a:prstGeom>
        </p:spPr>
      </p:pic>
      <p:pic>
        <p:nvPicPr>
          <p:cNvPr id="25" name="Picture 24" descr="egg.jpg"/>
          <p:cNvPicPr>
            <a:picLocks noChangeAspect="1"/>
          </p:cNvPicPr>
          <p:nvPr/>
        </p:nvPicPr>
        <p:blipFill rotWithShape="1">
          <a:blip r:embed="rId2"/>
          <a:srcRect l="28410" t="15623" r="31107" b="10713"/>
          <a:stretch/>
        </p:blipFill>
        <p:spPr>
          <a:xfrm>
            <a:off x="4572000" y="361950"/>
            <a:ext cx="1447800" cy="1314865"/>
          </a:xfrm>
          <a:prstGeom prst="flowChartMagneticTape">
            <a:avLst/>
          </a:prstGeom>
        </p:spPr>
      </p:pic>
      <p:pic>
        <p:nvPicPr>
          <p:cNvPr id="26" name="Picture 25" descr="egg.jpg"/>
          <p:cNvPicPr>
            <a:picLocks noChangeAspect="1"/>
          </p:cNvPicPr>
          <p:nvPr/>
        </p:nvPicPr>
        <p:blipFill rotWithShape="1">
          <a:blip r:embed="rId2"/>
          <a:srcRect l="28410" t="15623" r="31107" b="10713"/>
          <a:stretch/>
        </p:blipFill>
        <p:spPr>
          <a:xfrm>
            <a:off x="5943600" y="361950"/>
            <a:ext cx="1447800" cy="1314865"/>
          </a:xfrm>
          <a:prstGeom prst="flowChartMagneticTape">
            <a:avLst/>
          </a:prstGeom>
        </p:spPr>
      </p:pic>
      <p:pic>
        <p:nvPicPr>
          <p:cNvPr id="27" name="Picture 26" descr="egg.jpg"/>
          <p:cNvPicPr>
            <a:picLocks noChangeAspect="1"/>
          </p:cNvPicPr>
          <p:nvPr/>
        </p:nvPicPr>
        <p:blipFill rotWithShape="1">
          <a:blip r:embed="rId2"/>
          <a:srcRect l="28410" t="15623" r="31107" b="10713"/>
          <a:stretch/>
        </p:blipFill>
        <p:spPr>
          <a:xfrm>
            <a:off x="7315200" y="361950"/>
            <a:ext cx="1447800" cy="1314865"/>
          </a:xfrm>
          <a:prstGeom prst="flowChartMagneticTape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819400" y="2378154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Kalpurush" pitchFamily="2" charset="0"/>
                <a:cs typeface="Kalpurush" pitchFamily="2" charset="0"/>
              </a:rPr>
              <a:t>৬</a:t>
            </a:r>
            <a:endParaRPr lang="en-US" sz="80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9000" y="2343150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8000" b="1" dirty="0" smtClean="0">
                <a:latin typeface="Kalpurush" pitchFamily="2" charset="0"/>
                <a:cs typeface="Kalpurush" pitchFamily="2" charset="0"/>
              </a:rPr>
              <a:t>-</a:t>
            </a:r>
            <a:endParaRPr lang="en-US" sz="80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86200" y="2343150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8000" b="1" dirty="0" smtClean="0">
                <a:latin typeface="Kalpurush" pitchFamily="2" charset="0"/>
                <a:cs typeface="Kalpurush" pitchFamily="2" charset="0"/>
              </a:rPr>
              <a:t>৩</a:t>
            </a:r>
            <a:endParaRPr lang="en-US" sz="80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0" y="2378154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8000" b="1" dirty="0">
                <a:latin typeface="Kalpurush" pitchFamily="2" charset="0"/>
                <a:cs typeface="Kalpurush" pitchFamily="2" charset="0"/>
              </a:rPr>
              <a:t>=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81600" y="2343151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8000" b="1" dirty="0" smtClean="0">
                <a:latin typeface="Kalpurush" pitchFamily="2" charset="0"/>
                <a:cs typeface="Kalpurush" pitchFamily="2" charset="0"/>
              </a:rPr>
              <a:t>৩</a:t>
            </a:r>
            <a:endParaRPr lang="en-US" sz="8000" b="1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24420"/>
            <a:ext cx="35814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Kalpurush" pitchFamily="2" charset="0"/>
                <a:cs typeface="Kalpurush" pitchFamily="2" charset="0"/>
              </a:rPr>
              <a:t>দলীয় কাজ</a:t>
            </a:r>
            <a:endParaRPr lang="en-US" sz="5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00" y="1774308"/>
            <a:ext cx="2743200" cy="31432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সবুজ দল</a:t>
            </a:r>
            <a:r>
              <a:rPr lang="en-US" sz="36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</a:br>
            <a:r>
              <a:rPr lang="bn-BD" sz="3600" dirty="0" smtClean="0">
                <a:latin typeface="Kalpurush" pitchFamily="2" charset="0"/>
                <a:cs typeface="Kalpurush" pitchFamily="2" charset="0"/>
              </a:rPr>
              <a:t>৫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3600" dirty="0" smtClean="0">
                <a:latin typeface="Kalpurush" pitchFamily="2" charset="0"/>
                <a:cs typeface="Kalpurush" pitchFamily="2" charset="0"/>
              </a:rPr>
              <a:t>-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3600" dirty="0" smtClean="0">
                <a:latin typeface="Kalpurush" pitchFamily="2" charset="0"/>
                <a:cs typeface="Kalpurush" pitchFamily="2" charset="0"/>
              </a:rPr>
              <a:t>৩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3600" dirty="0" smtClean="0">
                <a:latin typeface="Kalpurush" pitchFamily="2" charset="0"/>
                <a:cs typeface="Kalpurush" pitchFamily="2" charset="0"/>
              </a:rPr>
              <a:t>=</a:t>
            </a:r>
            <a:endParaRPr lang="en-US" sz="3600" dirty="0" smtClean="0">
              <a:latin typeface="Kalpurush" pitchFamily="2" charset="0"/>
              <a:cs typeface="Kalpurush" pitchFamily="2" charset="0"/>
            </a:endParaRPr>
          </a:p>
          <a:p>
            <a:r>
              <a:rPr lang="en-US" sz="3600" dirty="0" smtClean="0">
                <a:latin typeface="Kalpurush" pitchFamily="2" charset="0"/>
                <a:cs typeface="Kalpurush" pitchFamily="2" charset="0"/>
              </a:rPr>
              <a:t>৭ </a:t>
            </a:r>
            <a:r>
              <a:rPr lang="bn-BD" sz="3600" dirty="0" smtClean="0">
                <a:latin typeface="Kalpurush" pitchFamily="2" charset="0"/>
                <a:cs typeface="Kalpurush" pitchFamily="2" charset="0"/>
              </a:rPr>
              <a:t>-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৪ </a:t>
            </a:r>
            <a:r>
              <a:rPr lang="bn-BD" sz="3600" dirty="0" smtClean="0">
                <a:latin typeface="Kalpurush" pitchFamily="2" charset="0"/>
                <a:cs typeface="Kalpurush" pitchFamily="2" charset="0"/>
              </a:rPr>
              <a:t>=</a:t>
            </a:r>
            <a:endParaRPr lang="en-US" sz="36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52800" y="1752600"/>
            <a:ext cx="2590800" cy="3200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হলুদ দল</a:t>
            </a:r>
          </a:p>
          <a:p>
            <a:pPr algn="ctr"/>
            <a:r>
              <a:rPr lang="bn-BD" sz="36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৬-৩=</a:t>
            </a:r>
          </a:p>
          <a:p>
            <a:pPr algn="ctr"/>
            <a:r>
              <a:rPr lang="bn-BD" sz="36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৪-১=</a:t>
            </a:r>
          </a:p>
          <a:p>
            <a:pPr algn="ctr"/>
            <a:endParaRPr lang="bn-BD" sz="3600" dirty="0" smtClean="0">
              <a:latin typeface="Kalpurush" pitchFamily="2" charset="0"/>
              <a:cs typeface="Kalpurush" pitchFamily="2" charset="0"/>
            </a:endParaRPr>
          </a:p>
          <a:p>
            <a:pPr algn="ctr"/>
            <a:endParaRPr lang="bn-BD" sz="3600" dirty="0" smtClean="0">
              <a:latin typeface="Kalpurush" pitchFamily="2" charset="0"/>
              <a:cs typeface="Kalpurush" pitchFamily="2" charset="0"/>
            </a:endParaRPr>
          </a:p>
          <a:p>
            <a:pPr algn="ctr"/>
            <a:endParaRPr lang="bn-BD" sz="3600" dirty="0" smtClean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72200" y="1809750"/>
            <a:ext cx="2590800" cy="3200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4000" dirty="0" smtClean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4000" dirty="0"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BD" sz="3600" dirty="0" smtClean="0">
                <a:latin typeface="Kalpurush" pitchFamily="2" charset="0"/>
                <a:cs typeface="Kalpurush" pitchFamily="2" charset="0"/>
              </a:rPr>
              <a:t>নীল দল</a:t>
            </a:r>
          </a:p>
          <a:p>
            <a:pPr algn="ctr"/>
            <a:r>
              <a:rPr lang="bn-BD" sz="3600" dirty="0" smtClean="0">
                <a:latin typeface="Kalpurush" pitchFamily="2" charset="0"/>
                <a:cs typeface="Kalpurush" pitchFamily="2" charset="0"/>
              </a:rPr>
              <a:t>৩-২=</a:t>
            </a:r>
          </a:p>
          <a:p>
            <a:pPr algn="ctr"/>
            <a:r>
              <a:rPr lang="en-US" sz="3600" dirty="0" smtClean="0">
                <a:latin typeface="Kalpurush" pitchFamily="2" charset="0"/>
                <a:cs typeface="Kalpurush" pitchFamily="2" charset="0"/>
              </a:rPr>
              <a:t>৭-৫=</a:t>
            </a:r>
          </a:p>
          <a:p>
            <a:endParaRPr lang="bn-BD" sz="4000" dirty="0" smtClean="0">
              <a:latin typeface="Kalpurush" pitchFamily="2" charset="0"/>
              <a:cs typeface="Kalpurush" pitchFamily="2" charset="0"/>
            </a:endParaRPr>
          </a:p>
          <a:p>
            <a:pPr algn="ctr"/>
            <a:endParaRPr lang="bn-BD" sz="4000" dirty="0" smtClean="0">
              <a:latin typeface="Kalpurush" pitchFamily="2" charset="0"/>
              <a:cs typeface="Kalpurush" pitchFamily="2" charset="0"/>
            </a:endParaRPr>
          </a:p>
          <a:p>
            <a:pPr algn="ctr"/>
            <a:endParaRPr lang="bn-BD" sz="4000" dirty="0" smtClean="0">
              <a:latin typeface="Kalpurush" pitchFamily="2" charset="0"/>
              <a:cs typeface="Kalpurush" pitchFamily="2" charset="0"/>
            </a:endParaRPr>
          </a:p>
          <a:p>
            <a:pPr algn="ctr"/>
            <a:endParaRPr lang="bn-BD" sz="4000" dirty="0" smtClean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886200" y="1143000"/>
            <a:ext cx="1600200" cy="51435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11264"/>
            <a:ext cx="7239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Kalpurush" pitchFamily="2" charset="0"/>
                <a:cs typeface="Kalpurush" pitchFamily="2" charset="0"/>
              </a:rPr>
              <a:t>পাঠ্য বইয়ের ৩৯ </a:t>
            </a:r>
            <a:r>
              <a:rPr lang="bn-BD" sz="4000" dirty="0" smtClean="0">
                <a:latin typeface="Kalpurush" pitchFamily="2" charset="0"/>
                <a:cs typeface="Kalpurush" pitchFamily="2" charset="0"/>
              </a:rPr>
              <a:t>নং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4000" dirty="0" smtClean="0">
                <a:latin typeface="Kalpurush" pitchFamily="2" charset="0"/>
                <a:cs typeface="Kalpurush" pitchFamily="2" charset="0"/>
              </a:rPr>
              <a:t>পৃষ্ঠা </a:t>
            </a:r>
            <a:r>
              <a:rPr lang="en-US" sz="4000" dirty="0" err="1" smtClean="0">
                <a:latin typeface="Kalpurush" pitchFamily="2" charset="0"/>
                <a:cs typeface="Kalpurush" pitchFamily="2" charset="0"/>
              </a:rPr>
              <a:t>খুলে</a:t>
            </a:r>
            <a:r>
              <a:rPr lang="bn-BD" sz="4000" dirty="0" smtClean="0">
                <a:latin typeface="Kalpurush" pitchFamily="2" charset="0"/>
                <a:cs typeface="Kalpurush" pitchFamily="2" charset="0"/>
              </a:rPr>
              <a:t> দেখ  </a:t>
            </a:r>
            <a:endParaRPr lang="en-US" sz="40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842" y="895350"/>
            <a:ext cx="504735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4226064"/>
            <a:ext cx="72390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পাঁচটি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বেলুন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ছিল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।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দুইটি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বেলুন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উড়ে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গেলো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।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4216251"/>
            <a:ext cx="72390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কয়টি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বেলুন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থাকলো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?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226884"/>
            <a:ext cx="72390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হিসেবটি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কি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যোগের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মতো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?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6538" y="4230443"/>
            <a:ext cx="7239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বেলুন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উড়ে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গেলে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বেলুনের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সংখ্যা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কমে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যায়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।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71"/>
          <a:stretch/>
        </p:blipFill>
        <p:spPr bwMode="auto">
          <a:xfrm>
            <a:off x="2438400" y="1576387"/>
            <a:ext cx="5033817" cy="221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1" t="4641" r="2067" b="873"/>
          <a:stretch/>
        </p:blipFill>
        <p:spPr bwMode="auto">
          <a:xfrm>
            <a:off x="466940" y="1047750"/>
            <a:ext cx="8372260" cy="208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00150"/>
            <a:ext cx="811730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5954"/>
            <a:ext cx="3352800" cy="11079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Kalpurush" pitchFamily="2" charset="0"/>
                <a:cs typeface="Kalpurush" pitchFamily="2" charset="0"/>
              </a:rPr>
              <a:t>মূল্যায়ন </a:t>
            </a:r>
            <a:endParaRPr lang="en-US" sz="66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257300"/>
            <a:ext cx="7848600" cy="378565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Kalpurush" pitchFamily="2" charset="0"/>
                <a:cs typeface="Kalpurush" pitchFamily="2" charset="0"/>
              </a:rPr>
              <a:t>সবাই নিজ নিজ খাতায় নিচের বিয়োগ গুলো কর </a:t>
            </a:r>
          </a:p>
          <a:p>
            <a:pPr algn="ctr"/>
            <a:r>
              <a:rPr lang="bn-BD" sz="4800" dirty="0" smtClean="0">
                <a:latin typeface="Kalpurush" pitchFamily="2" charset="0"/>
                <a:cs typeface="Kalpurush" pitchFamily="2" charset="0"/>
              </a:rPr>
              <a:t>৫-৩=</a:t>
            </a:r>
          </a:p>
          <a:p>
            <a:pPr algn="ctr"/>
            <a:r>
              <a:rPr lang="bn-BD" sz="4800" dirty="0" smtClean="0">
                <a:latin typeface="Kalpurush" pitchFamily="2" charset="0"/>
                <a:cs typeface="Kalpurush" pitchFamily="2" charset="0"/>
              </a:rPr>
              <a:t>৭-৪=</a:t>
            </a:r>
          </a:p>
          <a:p>
            <a:pPr algn="ctr"/>
            <a:r>
              <a:rPr lang="bn-BD" sz="4800" dirty="0" smtClean="0">
                <a:latin typeface="Kalpurush" pitchFamily="2" charset="0"/>
                <a:cs typeface="Kalpurush" pitchFamily="2" charset="0"/>
              </a:rPr>
              <a:t>৬-২=</a:t>
            </a:r>
            <a:endParaRPr lang="en-US" sz="48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.jp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-1600200" y="0"/>
            <a:ext cx="13563600" cy="58293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 rot="10800000" flipV="1">
            <a:off x="1600200" y="1671251"/>
            <a:ext cx="6324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ধন্যবাদ</a:t>
            </a:r>
            <a:endParaRPr lang="en-US" sz="13800" dirty="0"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3200400" y="438150"/>
            <a:ext cx="3505199" cy="2514600"/>
          </a:xfrm>
          <a:prstGeom prst="star5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শিক্ষক পরিচিতি</a:t>
            </a:r>
            <a:endParaRPr lang="en-US" sz="44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0" y="3181350"/>
            <a:ext cx="6934200" cy="16002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bn-BD" sz="2000" b="1" i="1" kern="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মোহাম্মদ মাহাবুবুল আলম</a:t>
            </a:r>
            <a:endParaRPr lang="bn-IN" sz="2000" b="1" i="1" kern="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pPr lvl="0">
              <a:defRPr/>
            </a:pPr>
            <a:r>
              <a:rPr lang="bn-IN" sz="2000" b="1" i="1" kern="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সহকারী শিক্ষক</a:t>
            </a:r>
          </a:p>
          <a:p>
            <a:pPr lvl="0">
              <a:defRPr/>
            </a:pPr>
            <a:r>
              <a:rPr lang="bn-BD" sz="2000" b="1" i="1" kern="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সরাইপাড়া হাজী আব্দুল আলী </a:t>
            </a:r>
            <a:r>
              <a:rPr lang="bn-IN" sz="2000" b="1" i="1" kern="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সরকারি প্রাথমিক বিদ্যালয়</a:t>
            </a:r>
          </a:p>
          <a:p>
            <a:pPr lvl="0">
              <a:defRPr/>
            </a:pPr>
            <a:r>
              <a:rPr lang="bn-BD" sz="2000" b="1" i="1" kern="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পাহাড়তলী</a:t>
            </a:r>
            <a:r>
              <a:rPr lang="bn-IN" sz="2000" b="1" i="1" kern="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, চট্টগ্রাম</a:t>
            </a:r>
            <a:r>
              <a:rPr lang="bn-BD" sz="2000" b="1" i="1" kern="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2400" i="1" kern="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3200" i="1" kern="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872" y="3333750"/>
            <a:ext cx="1024128" cy="1082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">
        <p14:rippl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 rot="21170275">
            <a:off x="1828800" y="342900"/>
            <a:ext cx="5410200" cy="131445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Kalpurush" pitchFamily="2" charset="0"/>
                <a:cs typeface="Kalpurush" pitchFamily="2" charset="0"/>
              </a:rPr>
              <a:t>পাঠ পরিচিতি</a:t>
            </a:r>
            <a:r>
              <a:rPr lang="bn-BD" sz="5400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4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 rot="20779722">
            <a:off x="4346099" y="1761388"/>
            <a:ext cx="457200" cy="400050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rot="412903">
            <a:off x="1447800" y="2237745"/>
            <a:ext cx="6019800" cy="245745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Kalpurush" pitchFamily="2" charset="0"/>
                <a:cs typeface="Kalpurush" pitchFamily="2" charset="0"/>
              </a:rPr>
              <a:t>শ্রেণিঃ প্রথম </a:t>
            </a:r>
          </a:p>
          <a:p>
            <a:pPr algn="ctr"/>
            <a:r>
              <a:rPr lang="bn-BD" sz="4000" dirty="0" smtClean="0">
                <a:latin typeface="Kalpurush" pitchFamily="2" charset="0"/>
                <a:cs typeface="Kalpurush" pitchFamily="2" charset="0"/>
              </a:rPr>
              <a:t>বিষয়ঃ প্রাথমিক গণিত</a:t>
            </a:r>
          </a:p>
          <a:p>
            <a:pPr algn="ctr"/>
            <a:r>
              <a:rPr lang="bn-BD" sz="4000" dirty="0" smtClean="0">
                <a:latin typeface="Kalpurush" pitchFamily="2" charset="0"/>
                <a:cs typeface="Kalpurush" pitchFamily="2" charset="0"/>
              </a:rPr>
              <a:t>পাঠঃ অধ্যায় ২</a:t>
            </a:r>
          </a:p>
          <a:p>
            <a:pPr algn="ctr"/>
            <a:r>
              <a:rPr lang="bn-BD" sz="4000" dirty="0" smtClean="0">
                <a:latin typeface="Kalpurush" pitchFamily="2" charset="0"/>
                <a:cs typeface="Kalpurush" pitchFamily="2" charset="0"/>
              </a:rPr>
              <a:t>সময়ঃ</a:t>
            </a:r>
            <a:r>
              <a:rPr lang="en-US" sz="4000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4000" dirty="0" smtClean="0">
                <a:latin typeface="Kalpurush" pitchFamily="2" charset="0"/>
                <a:cs typeface="Kalpurush" pitchFamily="2" charset="0"/>
              </a:rPr>
              <a:t>৪০ মিনিট</a:t>
            </a:r>
            <a:endParaRPr lang="en-US" sz="40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:dissolve/>
      </p:transition>
    </mc:Choice>
    <mc:Fallback xmlns=""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engali number counti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5800" y="114300"/>
            <a:ext cx="8026400" cy="4514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2282429"/>
          <a:ext cx="914400" cy="578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282429"/>
                        <a:ext cx="914400" cy="5786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Click="0" advTm="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 rot="467018">
            <a:off x="1904998" y="2477117"/>
            <a:ext cx="5486400" cy="19431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Kalpurush" pitchFamily="2" charset="0"/>
                <a:cs typeface="Kalpurush" pitchFamily="2" charset="0"/>
              </a:rPr>
              <a:t>বিয়োগের ধারণা</a:t>
            </a:r>
            <a:endParaRPr lang="bn-BD" sz="4400" dirty="0" smtClean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rot="21089867">
            <a:off x="1925843" y="545442"/>
            <a:ext cx="5410200" cy="10858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Kalpurush" pitchFamily="2" charset="0"/>
                <a:cs typeface="Kalpurush" pitchFamily="2" charset="0"/>
              </a:rPr>
              <a:t>পাঠ শিরোনাম</a:t>
            </a:r>
            <a:endParaRPr lang="en-US" sz="66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vortex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33350"/>
            <a:ext cx="57150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bn-BD" sz="6000" dirty="0" smtClean="0">
                <a:latin typeface="Kalpurush" pitchFamily="2" charset="0"/>
                <a:cs typeface="Kalpurush" pitchFamily="2" charset="0"/>
              </a:rPr>
              <a:t>শিখনফল </a:t>
            </a:r>
            <a:endParaRPr lang="en-US" sz="6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352800" y="1238250"/>
            <a:ext cx="2590800" cy="571500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962150"/>
            <a:ext cx="7620000" cy="1077218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3200" dirty="0" smtClean="0">
                <a:latin typeface="Kalpurush" pitchFamily="2" charset="0"/>
                <a:cs typeface="Kalpurush" pitchFamily="2" charset="0"/>
              </a:rPr>
              <a:t>১) </a:t>
            </a:r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একগুচ্ছ উপকরণ থেকে কয়েকটি উপকরন বাদ 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/>
            </a:r>
            <a:br>
              <a:rPr lang="en-US" sz="3200" dirty="0" smtClean="0">
                <a:latin typeface="Kalpurush" pitchFamily="2" charset="0"/>
                <a:cs typeface="Kalpurush" pitchFamily="2" charset="0"/>
              </a:rPr>
            </a:b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  </a:t>
            </a:r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দিয়ে কয়টি থাকে তা বলতে পারবে 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4387" y="3333750"/>
            <a:ext cx="7576213" cy="156966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3200" dirty="0" smtClean="0">
                <a:latin typeface="Kalpurush" pitchFamily="2" charset="0"/>
                <a:cs typeface="Kalpurush" pitchFamily="2" charset="0"/>
              </a:rPr>
              <a:t>২</a:t>
            </a:r>
            <a:r>
              <a:rPr lang="en-US" sz="3200" dirty="0">
                <a:latin typeface="Kalpurush" pitchFamily="2" charset="0"/>
                <a:cs typeface="Kalpurush" pitchFamily="2" charset="0"/>
              </a:rPr>
              <a:t>) </a:t>
            </a:r>
            <a:r>
              <a:rPr lang="bn-BD" sz="3200" dirty="0">
                <a:latin typeface="Kalpurush" pitchFamily="2" charset="0"/>
                <a:cs typeface="Kalpurush" pitchFamily="2" charset="0"/>
              </a:rPr>
              <a:t>একগুচ্ছ উপকরণ থেকে কয়েকটি উপকরন বাদ </a:t>
            </a:r>
            <a:r>
              <a:rPr lang="en-US" sz="3200" dirty="0">
                <a:latin typeface="Kalpurush" pitchFamily="2" charset="0"/>
                <a:cs typeface="Kalpurush" pitchFamily="2" charset="0"/>
              </a:rPr>
              <a:t/>
            </a:r>
            <a:br>
              <a:rPr lang="en-US" sz="3200" dirty="0">
                <a:latin typeface="Kalpurush" pitchFamily="2" charset="0"/>
                <a:cs typeface="Kalpurush" pitchFamily="2" charset="0"/>
              </a:rPr>
            </a:br>
            <a:r>
              <a:rPr lang="en-US" sz="3200" dirty="0">
                <a:latin typeface="Kalpurush" pitchFamily="2" charset="0"/>
                <a:cs typeface="Kalpurush" pitchFamily="2" charset="0"/>
              </a:rPr>
              <a:t>   </a:t>
            </a:r>
            <a:r>
              <a:rPr lang="bn-BD" sz="3200" dirty="0">
                <a:latin typeface="Kalpurush" pitchFamily="2" charset="0"/>
                <a:cs typeface="Kalpurush" pitchFamily="2" charset="0"/>
              </a:rPr>
              <a:t>দিলে কয়টি থাকে তা সংখ্যায় বলতে ও লিখতে</a:t>
            </a:r>
            <a:r>
              <a:rPr lang="en-US" sz="3200" dirty="0">
                <a:latin typeface="Kalpurush" pitchFamily="2" charset="0"/>
                <a:cs typeface="Kalpurush" pitchFamily="2" charset="0"/>
              </a:rPr>
              <a:t/>
            </a:r>
            <a:br>
              <a:rPr lang="en-US" sz="3200" dirty="0">
                <a:latin typeface="Kalpurush" pitchFamily="2" charset="0"/>
                <a:cs typeface="Kalpurush" pitchFamily="2" charset="0"/>
              </a:rPr>
            </a:br>
            <a:r>
              <a:rPr lang="en-US" sz="3200" dirty="0">
                <a:latin typeface="Kalpurush" pitchFamily="2" charset="0"/>
                <a:cs typeface="Kalpurush" pitchFamily="2" charset="0"/>
              </a:rPr>
              <a:t>   </a:t>
            </a:r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পারবে।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2400" y="285750"/>
            <a:ext cx="16764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4" name="Oval 13"/>
          <p:cNvSpPr/>
          <p:nvPr/>
        </p:nvSpPr>
        <p:spPr>
          <a:xfrm>
            <a:off x="1905000" y="1123950"/>
            <a:ext cx="16764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5" name="Oval 14"/>
          <p:cNvSpPr/>
          <p:nvPr/>
        </p:nvSpPr>
        <p:spPr>
          <a:xfrm>
            <a:off x="3733800" y="1962150"/>
            <a:ext cx="16764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" name="Oval 15"/>
          <p:cNvSpPr/>
          <p:nvPr/>
        </p:nvSpPr>
        <p:spPr>
          <a:xfrm>
            <a:off x="5562600" y="2800350"/>
            <a:ext cx="16764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8" name="Oval 17"/>
          <p:cNvSpPr/>
          <p:nvPr/>
        </p:nvSpPr>
        <p:spPr>
          <a:xfrm>
            <a:off x="7315200" y="3714750"/>
            <a:ext cx="16764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3825954"/>
            <a:ext cx="121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Kalpurush" pitchFamily="2" charset="0"/>
                <a:cs typeface="Kalpurush" pitchFamily="2" charset="0"/>
              </a:rPr>
              <a:t> ৫</a:t>
            </a:r>
            <a:endParaRPr lang="en-US" sz="66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3790950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6600" b="1" dirty="0">
                <a:latin typeface="Kalpurush" pitchFamily="2" charset="0"/>
                <a:cs typeface="Kalpurush" pitchFamily="2" charset="0"/>
              </a:rPr>
              <a:t>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400" y="3790950"/>
            <a:ext cx="121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6600" b="1" dirty="0" smtClean="0">
                <a:latin typeface="Kalpurush" pitchFamily="2" charset="0"/>
                <a:cs typeface="Kalpurush" pitchFamily="2" charset="0"/>
              </a:rPr>
              <a:t>৩</a:t>
            </a:r>
            <a:endParaRPr lang="en-US" sz="66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3825954"/>
            <a:ext cx="121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6600" b="1" dirty="0">
                <a:latin typeface="Kalpurush" pitchFamily="2" charset="0"/>
                <a:cs typeface="Kalpurush" pitchFamily="2" charset="0"/>
              </a:rPr>
              <a:t>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4800" y="3790951"/>
            <a:ext cx="121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6600" b="1" dirty="0">
                <a:latin typeface="Kalpurush" pitchFamily="2" charset="0"/>
                <a:cs typeface="Kalpurush" pitchFamily="2" charset="0"/>
              </a:rPr>
              <a:t>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8" grpId="0" animBg="1"/>
      <p:bldP spid="18" grpId="1" animBg="1"/>
      <p:bldP spid="18" grpId="2" animBg="1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/>
          <a:srcRect l="23046" t="8081" r="26566" b="11111"/>
          <a:stretch/>
        </p:blipFill>
        <p:spPr bwMode="auto">
          <a:xfrm>
            <a:off x="368042" y="1619251"/>
            <a:ext cx="1873379" cy="172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2"/>
          <a:srcRect l="23046" t="8081" r="26566" b="11111"/>
          <a:stretch/>
        </p:blipFill>
        <p:spPr bwMode="auto">
          <a:xfrm>
            <a:off x="2470021" y="1657350"/>
            <a:ext cx="1873379" cy="172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2"/>
          <a:srcRect l="23046" t="8081" r="26566" b="11111"/>
          <a:stretch/>
        </p:blipFill>
        <p:spPr bwMode="auto">
          <a:xfrm>
            <a:off x="4679821" y="1657350"/>
            <a:ext cx="1873379" cy="172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2"/>
          <a:srcRect l="23046" t="8081" r="26566" b="11111"/>
          <a:stretch/>
        </p:blipFill>
        <p:spPr bwMode="auto">
          <a:xfrm>
            <a:off x="6965821" y="1670551"/>
            <a:ext cx="1873379" cy="172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19400" y="3749754"/>
            <a:ext cx="121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6600" b="1" dirty="0" smtClean="0">
                <a:latin typeface="Kalpurush" pitchFamily="2" charset="0"/>
                <a:cs typeface="Kalpurush" pitchFamily="2" charset="0"/>
              </a:rPr>
              <a:t>৪</a:t>
            </a:r>
            <a:endParaRPr lang="en-US" sz="66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3714750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6600" b="1" dirty="0" smtClean="0">
                <a:latin typeface="Kalpurush" pitchFamily="2" charset="0"/>
                <a:cs typeface="Kalpurush" pitchFamily="2" charset="0"/>
              </a:rPr>
              <a:t>-</a:t>
            </a:r>
            <a:endParaRPr lang="en-US" sz="66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3714750"/>
            <a:ext cx="121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6600" b="1" dirty="0" smtClean="0">
                <a:latin typeface="Kalpurush" pitchFamily="2" charset="0"/>
                <a:cs typeface="Kalpurush" pitchFamily="2" charset="0"/>
              </a:rPr>
              <a:t>২</a:t>
            </a:r>
            <a:endParaRPr lang="en-US" sz="66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3749754"/>
            <a:ext cx="121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6600" b="1" dirty="0">
                <a:latin typeface="Kalpurush" pitchFamily="2" charset="0"/>
                <a:cs typeface="Kalpurush" pitchFamily="2" charset="0"/>
              </a:rPr>
              <a:t>=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1600" y="3714751"/>
            <a:ext cx="121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6600" b="1" dirty="0">
                <a:latin typeface="Kalpurush" pitchFamily="2" charset="0"/>
                <a:cs typeface="Kalpurush" pitchFamily="2" charset="0"/>
              </a:rPr>
              <a:t>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171</Words>
  <Application>Microsoft Office PowerPoint</Application>
  <PresentationFormat>On-screen Show (16:9)</PresentationFormat>
  <Paragraphs>66</Paragraphs>
  <Slides>15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pz</cp:lastModifiedBy>
  <cp:revision>114</cp:revision>
  <dcterms:created xsi:type="dcterms:W3CDTF">2006-08-16T00:00:00Z</dcterms:created>
  <dcterms:modified xsi:type="dcterms:W3CDTF">2019-10-12T03:47:22Z</dcterms:modified>
</cp:coreProperties>
</file>