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7" r:id="rId1"/>
  </p:sldMasterIdLst>
  <p:notesMasterIdLst>
    <p:notesMasterId r:id="rId16"/>
  </p:notesMasterIdLst>
  <p:sldIdLst>
    <p:sldId id="275" r:id="rId2"/>
    <p:sldId id="269" r:id="rId3"/>
    <p:sldId id="268" r:id="rId4"/>
    <p:sldId id="283" r:id="rId5"/>
    <p:sldId id="284" r:id="rId6"/>
    <p:sldId id="285" r:id="rId7"/>
    <p:sldId id="296" r:id="rId8"/>
    <p:sldId id="287" r:id="rId9"/>
    <p:sldId id="297" r:id="rId10"/>
    <p:sldId id="289" r:id="rId11"/>
    <p:sldId id="291" r:id="rId12"/>
    <p:sldId id="293" r:id="rId13"/>
    <p:sldId id="294" r:id="rId14"/>
    <p:sldId id="267" r:id="rId1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2" userDrawn="1">
          <p15:clr>
            <a:srgbClr val="A4A3A4"/>
          </p15:clr>
        </p15:guide>
        <p15:guide id="3" orient="horz" pos="2208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191" autoAdjust="0"/>
    <p:restoredTop sz="94660"/>
  </p:normalViewPr>
  <p:slideViewPr>
    <p:cSldViewPr snapToGrid="0" showGuides="1">
      <p:cViewPr varScale="1">
        <p:scale>
          <a:sx n="80" d="100"/>
          <a:sy n="80" d="100"/>
        </p:scale>
        <p:origin x="414" y="60"/>
      </p:cViewPr>
      <p:guideLst>
        <p:guide/>
        <p:guide orient="horz" pos="220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5E19ECB-AB83-4684-9B44-61FE71F8748A}" type="datetimeFigureOut">
              <a:rPr lang="en-US" smtClean="0"/>
              <a:t>10/12/2019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5A3F43F-B511-4CAF-9418-E5FF19688E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76842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A3F43F-B511-4CAF-9418-E5FF19688E49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45129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69240F-E535-477D-86F9-0693E266460A}" type="datetimeFigureOut">
              <a:rPr lang="en-US" smtClean="0"/>
              <a:t>10/12/2019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8D820E-394C-456F-9962-1FFBD8B3AA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52124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69240F-E535-477D-86F9-0693E266460A}" type="datetimeFigureOut">
              <a:rPr lang="en-US" smtClean="0"/>
              <a:t>10/12/2019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8D820E-394C-456F-9962-1FFBD8B3AA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25935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69240F-E535-477D-86F9-0693E266460A}" type="datetimeFigureOut">
              <a:rPr lang="en-US" smtClean="0"/>
              <a:t>10/12/2019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8D820E-394C-456F-9962-1FFBD8B3AA40}" type="slidenum">
              <a:rPr lang="en-US" smtClean="0"/>
              <a:t>‹#›</a:t>
            </a:fld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63932460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69240F-E535-477D-86F9-0693E266460A}" type="datetimeFigureOut">
              <a:rPr lang="en-US" smtClean="0"/>
              <a:t>10/12/2019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8D820E-394C-456F-9962-1FFBD8B3AA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046764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69240F-E535-477D-86F9-0693E266460A}" type="datetimeFigureOut">
              <a:rPr lang="en-US" smtClean="0"/>
              <a:t>10/12/2019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8D820E-394C-456F-9962-1FFBD8B3AA40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49430543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69240F-E535-477D-86F9-0693E266460A}" type="datetimeFigureOut">
              <a:rPr lang="en-US" smtClean="0"/>
              <a:t>10/12/2019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8D820E-394C-456F-9962-1FFBD8B3AA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151460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69240F-E535-477D-86F9-0693E266460A}" type="datetimeFigureOut">
              <a:rPr lang="en-US" smtClean="0"/>
              <a:t>10/12/2019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8D820E-394C-456F-9962-1FFBD8B3AA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028740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69240F-E535-477D-86F9-0693E266460A}" type="datetimeFigureOut">
              <a:rPr lang="en-US" smtClean="0"/>
              <a:t>10/12/2019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8D820E-394C-456F-9962-1FFBD8B3AA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83805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69240F-E535-477D-86F9-0693E266460A}" type="datetimeFigureOut">
              <a:rPr lang="en-US" smtClean="0"/>
              <a:t>10/12/2019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8D820E-394C-456F-9962-1FFBD8B3AA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90396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69240F-E535-477D-86F9-0693E266460A}" type="datetimeFigureOut">
              <a:rPr lang="en-US" smtClean="0"/>
              <a:t>10/12/2019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8D820E-394C-456F-9962-1FFBD8B3AA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03813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69240F-E535-477D-86F9-0693E266460A}" type="datetimeFigureOut">
              <a:rPr lang="en-US" smtClean="0"/>
              <a:t>10/12/2019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8D820E-394C-456F-9962-1FFBD8B3AA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89472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69240F-E535-477D-86F9-0693E266460A}" type="datetimeFigureOut">
              <a:rPr lang="en-US" smtClean="0"/>
              <a:t>10/12/2019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8D820E-394C-456F-9962-1FFBD8B3AA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70616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69240F-E535-477D-86F9-0693E266460A}" type="datetimeFigureOut">
              <a:rPr lang="en-US" smtClean="0"/>
              <a:t>10/12/2019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8D820E-394C-456F-9962-1FFBD8B3AA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14414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69240F-E535-477D-86F9-0693E266460A}" type="datetimeFigureOut">
              <a:rPr lang="en-US" smtClean="0"/>
              <a:t>10/12/2019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8D820E-394C-456F-9962-1FFBD8B3AA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63030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69240F-E535-477D-86F9-0693E266460A}" type="datetimeFigureOut">
              <a:rPr lang="en-US" smtClean="0"/>
              <a:t>10/12/2019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8D820E-394C-456F-9962-1FFBD8B3AA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37299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69240F-E535-477D-86F9-0693E266460A}" type="datetimeFigureOut">
              <a:rPr lang="en-US" smtClean="0"/>
              <a:t>10/12/2019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8D820E-394C-456F-9962-1FFBD8B3AA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57262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69240F-E535-477D-86F9-0693E266460A}" type="datetimeFigureOut">
              <a:rPr lang="en-US" smtClean="0"/>
              <a:t>10/12/2019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C58D820E-394C-456F-9962-1FFBD8B3AA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36310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8" r:id="rId1"/>
    <p:sldLayoutId id="2147483769" r:id="rId2"/>
    <p:sldLayoutId id="2147483770" r:id="rId3"/>
    <p:sldLayoutId id="2147483771" r:id="rId4"/>
    <p:sldLayoutId id="2147483772" r:id="rId5"/>
    <p:sldLayoutId id="2147483773" r:id="rId6"/>
    <p:sldLayoutId id="2147483774" r:id="rId7"/>
    <p:sldLayoutId id="2147483775" r:id="rId8"/>
    <p:sldLayoutId id="2147483776" r:id="rId9"/>
    <p:sldLayoutId id="2147483777" r:id="rId10"/>
    <p:sldLayoutId id="2147483778" r:id="rId11"/>
    <p:sldLayoutId id="2147483779" r:id="rId12"/>
    <p:sldLayoutId id="2147483780" r:id="rId13"/>
    <p:sldLayoutId id="2147483781" r:id="rId14"/>
    <p:sldLayoutId id="2147483782" r:id="rId15"/>
    <p:sldLayoutId id="2147483783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image" Target="../media/image27.png"/><Relationship Id="rId7" Type="http://schemas.openxmlformats.org/officeDocument/2006/relationships/image" Target="../media/image22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png"/><Relationship Id="rId5" Type="http://schemas.openxmlformats.org/officeDocument/2006/relationships/image" Target="../media/image21.png"/><Relationship Id="rId4" Type="http://schemas.openxmlformats.org/officeDocument/2006/relationships/image" Target="../media/image28.png"/><Relationship Id="rId9" Type="http://schemas.openxmlformats.org/officeDocument/2006/relationships/image" Target="../media/image170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4.png"/><Relationship Id="rId5" Type="http://schemas.openxmlformats.org/officeDocument/2006/relationships/image" Target="../media/image340.png"/><Relationship Id="rId4" Type="http://schemas.openxmlformats.org/officeDocument/2006/relationships/image" Target="../media/image330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13" Type="http://schemas.openxmlformats.org/officeDocument/2006/relationships/image" Target="../media/image20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12" Type="http://schemas.openxmlformats.org/officeDocument/2006/relationships/image" Target="../media/image1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11" Type="http://schemas.openxmlformats.org/officeDocument/2006/relationships/image" Target="../media/image18.png"/><Relationship Id="rId5" Type="http://schemas.openxmlformats.org/officeDocument/2006/relationships/image" Target="../media/image12.png"/><Relationship Id="rId10" Type="http://schemas.openxmlformats.org/officeDocument/2006/relationships/image" Target="../media/image17.png"/><Relationship Id="rId4" Type="http://schemas.openxmlformats.org/officeDocument/2006/relationships/image" Target="../media/image11.png"/><Relationship Id="rId9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Rectangle 62"/>
          <p:cNvSpPr/>
          <p:nvPr/>
        </p:nvSpPr>
        <p:spPr>
          <a:xfrm>
            <a:off x="2068286" y="1224618"/>
            <a:ext cx="6096000" cy="3970318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>
            <a:spAutoFit/>
          </a:bodyPr>
          <a:lstStyle/>
          <a:p>
            <a:pPr algn="ctr"/>
            <a:r>
              <a:rPr lang="bn-IN" sz="2800" u="sng" dirty="0">
                <a:latin typeface="NikoshBAN" pitchFamily="2" charset="0"/>
                <a:cs typeface="NikoshBAN" pitchFamily="2" charset="0"/>
              </a:rPr>
              <a:t>এই</a:t>
            </a:r>
            <a:r>
              <a:rPr lang="en-US" sz="2800" u="sng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u="sng" dirty="0" err="1">
                <a:latin typeface="NikoshBAN" pitchFamily="2" charset="0"/>
                <a:cs typeface="NikoshBAN" pitchFamily="2" charset="0"/>
              </a:rPr>
              <a:t>স্লাইডটি</a:t>
            </a:r>
            <a:r>
              <a:rPr lang="en-US" sz="2800" u="sng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u="sng" dirty="0" err="1">
                <a:latin typeface="NikoshBAN" pitchFamily="2" charset="0"/>
                <a:cs typeface="NikoshBAN" pitchFamily="2" charset="0"/>
              </a:rPr>
              <a:t>সন্মানিত</a:t>
            </a:r>
            <a:r>
              <a:rPr lang="en-US" sz="2800" u="sng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u="sng" dirty="0" err="1">
                <a:latin typeface="NikoshBAN" pitchFamily="2" charset="0"/>
                <a:cs typeface="NikoshBAN" pitchFamily="2" charset="0"/>
              </a:rPr>
              <a:t>শিক্ষকবৃন্দের</a:t>
            </a:r>
            <a:r>
              <a:rPr lang="en-US" sz="2800" u="sng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u="sng" dirty="0" err="1">
                <a:latin typeface="NikoshBAN" pitchFamily="2" charset="0"/>
                <a:cs typeface="NikoshBAN" pitchFamily="2" charset="0"/>
              </a:rPr>
              <a:t>জন্য</a:t>
            </a:r>
            <a:endParaRPr lang="en-US" sz="2800" u="sng" dirty="0">
              <a:latin typeface="NikoshBAN" pitchFamily="2" charset="0"/>
              <a:cs typeface="NikoshBAN" pitchFamily="2" charset="0"/>
            </a:endParaRPr>
          </a:p>
          <a:p>
            <a:r>
              <a:rPr lang="bn-IN" sz="2800" dirty="0">
                <a:latin typeface="NikoshBAN" pitchFamily="2" charset="0"/>
                <a:cs typeface="NikoshBAN" pitchFamily="2" charset="0"/>
              </a:rPr>
              <a:t>স্লাইডটি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হাইড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ক</a:t>
            </a:r>
            <a:r>
              <a:rPr lang="bn-IN" sz="2800" dirty="0">
                <a:latin typeface="NikoshBAN" pitchFamily="2" charset="0"/>
                <a:cs typeface="NikoshBAN" pitchFamily="2" charset="0"/>
              </a:rPr>
              <a:t>রে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রাখা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হয়েছে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। F-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5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চেপে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শুরু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করলে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</a:p>
          <a:p>
            <a:r>
              <a:rPr lang="en-US" sz="2800" dirty="0" err="1">
                <a:latin typeface="NikoshBAN" pitchFamily="2" charset="0"/>
                <a:cs typeface="NikoshBAN" pitchFamily="2" charset="0"/>
              </a:rPr>
              <a:t>হাইড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স্লাইডগুলো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দেখা</a:t>
            </a:r>
            <a:r>
              <a:rPr lang="bn-IN" sz="2800" dirty="0">
                <a:latin typeface="NikoshBAN" pitchFamily="2" charset="0"/>
                <a:cs typeface="NikoshBAN" pitchFamily="2" charset="0"/>
              </a:rPr>
              <a:t> যা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বে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না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এই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পাঠটি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শ্রেনিকক্ষে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উপস্থাপনের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সময়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প্রয়োজনীয়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পরামর্শ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প্রতিটি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স্লাইডের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নীচে</a:t>
            </a:r>
            <a:r>
              <a:rPr lang="bn-IN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নোট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2800" dirty="0">
                <a:latin typeface="NikoshBAN" pitchFamily="2" charset="0"/>
                <a:cs typeface="NikoshBAN" pitchFamily="2" charset="0"/>
              </a:rPr>
              <a:t>আকারে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সংযোজন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হয়</a:t>
            </a:r>
            <a:r>
              <a:rPr lang="bn-IN" sz="2800" dirty="0">
                <a:latin typeface="NikoshBAN" pitchFamily="2" charset="0"/>
                <a:cs typeface="NikoshBAN" pitchFamily="2" charset="0"/>
              </a:rPr>
              <a:t>ে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ছে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শ্রেণিতে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কনটেন্টটি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দ্বারা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উপস্থাপনের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পূর্বে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পাঠ্য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বইয়ের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নির্ধারিত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পাঠের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সাথে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মিলিয়ে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নিতে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কাজের</a:t>
            </a:r>
            <a:r>
              <a:rPr lang="bn-IN" sz="2800" dirty="0">
                <a:latin typeface="NikoshBAN" pitchFamily="2" charset="0"/>
                <a:cs typeface="NikoshBAN" pitchFamily="2" charset="0"/>
              </a:rPr>
              <a:t>/সমস্যার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সমাধান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শ্রেণিতে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উপস্থাপনের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আগে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তৈরি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নিতে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সবিনয়</a:t>
            </a:r>
            <a:r>
              <a:rPr lang="bn-IN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অনুরোধ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হল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।  </a:t>
            </a:r>
            <a:r>
              <a:rPr lang="bn-IN" sz="2800" dirty="0">
                <a:latin typeface="NikoshBAN" pitchFamily="2" charset="0"/>
                <a:cs typeface="NikoshBAN" pitchFamily="2" charset="0"/>
              </a:rPr>
              <a:t>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4902748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Rounded Rectangle 1">
                <a:extLst>
                  <a:ext uri="{FF2B5EF4-FFF2-40B4-BE49-F238E27FC236}">
                    <a16:creationId xmlns:a16="http://schemas.microsoft.com/office/drawing/2014/main" id="{868E3633-607A-458F-97F9-88C1E321D9E2}"/>
                  </a:ext>
                </a:extLst>
              </p:cNvPr>
              <p:cNvSpPr/>
              <p:nvPr/>
            </p:nvSpPr>
            <p:spPr>
              <a:xfrm>
                <a:off x="1237679" y="290889"/>
                <a:ext cx="6575611" cy="85223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0">
                    <a:srgbClr val="64B512"/>
                  </a:gs>
                  <a:gs pos="97000">
                    <a:srgbClr val="667E40"/>
                  </a:gs>
                </a:gsLst>
                <a:lin ang="5400000" scaled="1"/>
              </a:gra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>
                <a:prstTxWarp prst="textPlain">
                  <a:avLst/>
                </a:prstTxWarp>
              </a:bodyPr>
              <a:lstStyle/>
              <a:p>
                <a:pPr algn="ctr"/>
                <a14:m>
                  <m:oMath xmlns:m="http://schemas.openxmlformats.org/officeDocument/2006/math">
                    <m:sSup>
                      <m:sSupPr>
                        <m:ctrlPr>
                          <a:rPr lang="en-US" sz="4000" i="1" smtClean="0">
                            <a:ln w="0"/>
                            <a:solidFill>
                              <a:schemeClr val="bg1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000" i="1" smtClean="0">
                            <a:ln w="0"/>
                            <a:solidFill>
                              <a:schemeClr val="bg1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4000" b="0" i="1" smtClean="0">
                            <a:ln w="0"/>
                            <a:solidFill>
                              <a:schemeClr val="bg1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𝑚</m:t>
                        </m:r>
                        <m:r>
                          <a:rPr lang="bn-BD" sz="4000" b="0" i="1" smtClean="0">
                            <a:ln w="0"/>
                            <a:solidFill>
                              <a:schemeClr val="bg1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4000" b="0" i="1" smtClean="0">
                            <a:ln w="0"/>
                            <a:solidFill>
                              <a:schemeClr val="bg1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sz="4000" i="1" smtClean="0">
                            <a:ln w="0"/>
                            <a:solidFill>
                              <a:schemeClr val="bg1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)</m:t>
                        </m:r>
                      </m:e>
                      <m:sup>
                        <m:r>
                          <a:rPr lang="en-US" sz="4000" i="1" smtClean="0">
                            <a:ln w="0"/>
                            <a:solidFill>
                              <a:schemeClr val="bg1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4000" dirty="0">
                    <a:ln w="0"/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 =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000" i="1">
                            <a:ln w="0"/>
                            <a:solidFill>
                              <a:schemeClr val="bg1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4000" b="0" i="1" smtClean="0">
                            <a:ln w="0"/>
                            <a:solidFill>
                              <a:schemeClr val="bg1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𝑚</m:t>
                        </m:r>
                      </m:e>
                      <m:sup>
                        <m:r>
                          <a:rPr lang="en-US" sz="4000" i="1">
                            <a:ln w="0"/>
                            <a:solidFill>
                              <a:schemeClr val="bg1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  <m:r>
                          <a:rPr lang="en-US" sz="4000" i="1" smtClean="0">
                            <a:ln w="0"/>
                            <a:solidFill>
                              <a:schemeClr val="bg1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</m:sup>
                    </m:sSup>
                    <m:r>
                      <a:rPr lang="bn-BD" sz="4000" b="0" i="0" smtClean="0">
                        <a:ln w="0"/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−</m:t>
                    </m:r>
                  </m:oMath>
                </a14:m>
                <a:r>
                  <a:rPr lang="en-US" sz="4000" dirty="0">
                    <a:ln w="0"/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2 </a:t>
                </a:r>
                <a:r>
                  <a:rPr lang="en-US" sz="4000" dirty="0" err="1">
                    <a:ln w="0"/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mn</a:t>
                </a:r>
                <a:r>
                  <a:rPr lang="en-US" sz="4000" dirty="0">
                    <a:ln w="0"/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+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000" i="1" smtClean="0">
                            <a:ln w="0"/>
                            <a:solidFill>
                              <a:schemeClr val="bg1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4000" b="0" i="1" smtClean="0">
                            <a:ln w="0"/>
                            <a:solidFill>
                              <a:schemeClr val="bg1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𝑛</m:t>
                        </m:r>
                      </m:e>
                      <m:sup>
                        <m:r>
                          <a:rPr lang="en-US" sz="4000" i="1">
                            <a:ln w="0"/>
                            <a:solidFill>
                              <a:schemeClr val="bg1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4000" dirty="0">
                    <a:ln w="0"/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</a:t>
                </a:r>
              </a:p>
            </p:txBody>
          </p:sp>
        </mc:Choice>
        <mc:Fallback xmlns="">
          <p:sp>
            <p:nvSpPr>
              <p:cNvPr id="2" name="Rounded Rectangle 1">
                <a:extLst>
                  <a:ext uri="{FF2B5EF4-FFF2-40B4-BE49-F238E27FC236}">
                    <a16:creationId xmlns:a16="http://schemas.microsoft.com/office/drawing/2014/main" id="{868E3633-607A-458F-97F9-88C1E321D9E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37679" y="290889"/>
                <a:ext cx="6575611" cy="852232"/>
              </a:xfrm>
              <a:prstGeom prst="roundRect">
                <a:avLst>
                  <a:gd name="adj" fmla="val 50000"/>
                </a:avLst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E801E72A-C819-44A5-A2D5-481FB093F67F}"/>
                  </a:ext>
                </a:extLst>
              </p:cNvPr>
              <p:cNvSpPr txBox="1"/>
              <p:nvPr/>
            </p:nvSpPr>
            <p:spPr>
              <a:xfrm>
                <a:off x="259938" y="3584851"/>
                <a:ext cx="11641329" cy="678610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4">
                      <a:lumMod val="110000"/>
                      <a:satMod val="105000"/>
                      <a:tint val="67000"/>
                      <a:alpha val="21000"/>
                    </a:schemeClr>
                  </a:gs>
                  <a:gs pos="50000">
                    <a:schemeClr val="accent4">
                      <a:lumMod val="105000"/>
                      <a:satMod val="103000"/>
                      <a:tint val="73000"/>
                    </a:schemeClr>
                  </a:gs>
                  <a:gs pos="100000">
                    <a:schemeClr val="accent4">
                      <a:lumMod val="40000"/>
                      <a:lumOff val="60000"/>
                      <a:alpha val="7000"/>
                    </a:schemeClr>
                  </a:gs>
                </a:gsLst>
                <a:path path="circle">
                  <a:fillToRect l="100000" b="100000"/>
                </a:path>
                <a:tileRect t="-100000" r="-100000"/>
              </a:gradFill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wrap="square" rtlCol="0">
                <a:prstTxWarp prst="textPlain">
                  <a:avLst/>
                </a:prstTxWarp>
                <a:spAutoFit/>
              </a:bodyPr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sz="2800" i="1" smtClean="0">
                            <a:ln w="0"/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2800" i="1" smtClean="0">
                                <a:ln w="0"/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800" i="1" smtClean="0">
                                <a:ln w="0"/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  <m:t>১</m:t>
                            </m:r>
                            <m:r>
                              <a:rPr lang="en-US" sz="2800" i="1" smtClean="0">
                                <a:ln w="0"/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  <m:t>ম</m:t>
                            </m:r>
                            <m:r>
                              <a:rPr lang="en-US" sz="2800" i="1" smtClean="0">
                                <a:ln w="0"/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sz="2800" i="1" smtClean="0">
                                <a:ln w="0"/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  <m:t>পদ</m:t>
                            </m:r>
                            <m:r>
                              <a:rPr lang="bn-BD" sz="2800" b="0" i="1" smtClean="0">
                                <a:ln w="0"/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sz="2800" i="1" smtClean="0">
                                <a:ln w="0"/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  <m:t>২</m:t>
                            </m:r>
                            <m:r>
                              <a:rPr lang="en-US" sz="2800" i="1" smtClean="0">
                                <a:ln w="0"/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  <m:t>য়</m:t>
                            </m:r>
                            <m:r>
                              <a:rPr lang="en-US" sz="2800" i="1" smtClean="0">
                                <a:ln w="0"/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sz="2800" i="1" smtClean="0">
                                <a:ln w="0"/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  <m:t>পদ</m:t>
                            </m:r>
                            <m:r>
                              <a:rPr lang="en-US" sz="2800" i="1" smtClean="0">
                                <a:ln w="0"/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  <m:t> </m:t>
                            </m:r>
                          </m:e>
                        </m:d>
                      </m:e>
                      <m:sup>
                        <m:r>
                          <a:rPr lang="en-US" sz="2800" i="1" smtClean="0">
                            <a:ln w="0"/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2800" i="1" smtClean="0">
                        <a:ln w="0"/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2800" i="1">
                            <a:ln w="0"/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2800" i="1">
                                <a:ln w="0"/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800" i="1">
                                <a:ln w="0"/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  <m:t>১</m:t>
                            </m:r>
                            <m:r>
                              <a:rPr lang="en-US" sz="2800" i="1">
                                <a:ln w="0"/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  <m:t>ম</m:t>
                            </m:r>
                            <m:r>
                              <a:rPr lang="en-US" sz="2800" i="1">
                                <a:ln w="0"/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sz="2800" i="1">
                                <a:ln w="0"/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  <m:t>পদ</m:t>
                            </m:r>
                            <m:r>
                              <a:rPr lang="en-US" sz="2800" i="1">
                                <a:ln w="0"/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  <m:t> </m:t>
                            </m:r>
                          </m:e>
                        </m:d>
                      </m:e>
                      <m:sup>
                        <m:r>
                          <a:rPr lang="en-US" sz="2800" i="1">
                            <a:ln w="0"/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bn-BD" sz="2800" dirty="0">
                    <a:ln w="0"/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bn-BD" sz="3600" dirty="0">
                    <a:ln w="0"/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- </a:t>
                </a:r>
                <a:r>
                  <a:rPr lang="en-US" sz="2800" dirty="0">
                    <a:ln w="0"/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2.</a:t>
                </a:r>
                <a:r>
                  <a:rPr lang="en-US" sz="2800" dirty="0">
                    <a:ln w="0"/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i="1">
                        <a:ln w="0"/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১</m:t>
                    </m:r>
                    <m:r>
                      <a:rPr lang="en-US" sz="2800" i="1">
                        <a:ln w="0"/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ম</m:t>
                    </m:r>
                    <m:r>
                      <a:rPr lang="en-US" sz="2800" i="1">
                        <a:ln w="0"/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800" i="1">
                        <a:ln w="0"/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পদ</m:t>
                    </m:r>
                    <m:r>
                      <a:rPr lang="en-US" sz="2800" i="1">
                        <a:ln w="0"/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800" dirty="0">
                    <a:ln w="0"/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.</a:t>
                </a:r>
                <a:r>
                  <a:rPr lang="en-US" sz="2800" dirty="0">
                    <a:ln w="0"/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i="1">
                        <a:ln w="0"/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২</m:t>
                    </m:r>
                    <m:r>
                      <a:rPr lang="en-US" sz="2800" i="1">
                        <a:ln w="0"/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য়</m:t>
                    </m:r>
                    <m:r>
                      <a:rPr lang="en-US" sz="2800" i="1">
                        <a:ln w="0"/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800" i="1">
                        <a:ln w="0"/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পদ</m:t>
                    </m:r>
                    <m:r>
                      <a:rPr lang="en-US" sz="2800" i="1" smtClean="0">
                        <a:ln w="0"/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en-US" sz="2800" i="1">
                            <a:ln w="0"/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2800" i="1">
                                <a:ln w="0"/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800" i="1">
                                <a:ln w="0"/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  <m:t>২</m:t>
                            </m:r>
                            <m:r>
                              <a:rPr lang="en-US" sz="2800" i="1">
                                <a:ln w="0"/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  <m:t>য়</m:t>
                            </m:r>
                            <m:r>
                              <a:rPr lang="en-US" sz="2800" i="1">
                                <a:ln w="0"/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sz="2800" i="1">
                                <a:ln w="0"/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  <m:t>পদ</m:t>
                            </m:r>
                            <m:r>
                              <a:rPr lang="en-US" sz="2800" i="1">
                                <a:ln w="0"/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  <m:t> </m:t>
                            </m:r>
                          </m:e>
                        </m:d>
                      </m:e>
                      <m:sup>
                        <m:r>
                          <a:rPr lang="en-US" sz="2800" i="1">
                            <a:ln w="0"/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US" sz="2800" dirty="0">
                  <a:ln w="0"/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E801E72A-C819-44A5-A2D5-481FB093F67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9938" y="3584851"/>
                <a:ext cx="11641329" cy="678610"/>
              </a:xfrm>
              <a:prstGeom prst="rect">
                <a:avLst/>
              </a:prstGeom>
              <a:blipFill>
                <a:blip r:embed="rId3"/>
                <a:stretch>
                  <a:fillRect l="-105" t="-885" r="-523" b="-973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E0032854-A7EB-4FDC-A1C9-4217E7472F17}"/>
                  </a:ext>
                </a:extLst>
              </p:cNvPr>
              <p:cNvSpPr txBox="1"/>
              <p:nvPr/>
            </p:nvSpPr>
            <p:spPr>
              <a:xfrm>
                <a:off x="1852385" y="1542610"/>
                <a:ext cx="1949823" cy="6588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3600" b="1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3600" b="1" i="1" smtClean="0"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3600" b="1" i="1" smtClean="0"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𝒉</m:t>
                              </m:r>
                              <m:r>
                                <a:rPr lang="en-US" sz="3600" b="1" i="1" smtClean="0"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−</m:t>
                              </m:r>
                              <m:r>
                                <a:rPr lang="en-US" sz="3600" b="1" i="1" smtClean="0"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𝒌</m:t>
                              </m:r>
                            </m:e>
                          </m:d>
                        </m:e>
                        <m:sup>
                          <m:r>
                            <a:rPr lang="en-US" sz="3600" b="1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𝟐</m:t>
                          </m:r>
                        </m:sup>
                      </m:sSup>
                    </m:oMath>
                  </m:oMathPara>
                </a14:m>
                <a:endParaRPr lang="en-US" sz="36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E0032854-A7EB-4FDC-A1C9-4217E7472F1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52385" y="1542610"/>
                <a:ext cx="1949823" cy="658898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>
            <a:extLst>
              <a:ext uri="{FF2B5EF4-FFF2-40B4-BE49-F238E27FC236}">
                <a16:creationId xmlns:a16="http://schemas.microsoft.com/office/drawing/2014/main" id="{D3DA5012-E440-4E25-B2DD-5F7E1BD1100D}"/>
              </a:ext>
            </a:extLst>
          </p:cNvPr>
          <p:cNvSpPr txBox="1"/>
          <p:nvPr/>
        </p:nvSpPr>
        <p:spPr>
          <a:xfrm>
            <a:off x="3725104" y="1640444"/>
            <a:ext cx="45665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18B0917C-4513-4C7F-953F-87D1AC7ED388}"/>
                  </a:ext>
                </a:extLst>
              </p:cNvPr>
              <p:cNvSpPr txBox="1"/>
              <p:nvPr/>
            </p:nvSpPr>
            <p:spPr>
              <a:xfrm>
                <a:off x="4179611" y="1599356"/>
                <a:ext cx="538708" cy="6588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3600" b="1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3600" b="1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𝒉</m:t>
                          </m:r>
                        </m:e>
                        <m:sup>
                          <m:r>
                            <a:rPr lang="en-US" sz="3600" b="1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𝟐</m:t>
                          </m:r>
                        </m:sup>
                      </m:sSup>
                    </m:oMath>
                  </m:oMathPara>
                </a14:m>
                <a:endParaRPr lang="en-US" sz="36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18B0917C-4513-4C7F-953F-87D1AC7ED38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79611" y="1599356"/>
                <a:ext cx="538708" cy="658898"/>
              </a:xfrm>
              <a:prstGeom prst="rect">
                <a:avLst/>
              </a:prstGeom>
              <a:blipFill>
                <a:blip r:embed="rId5"/>
                <a:stretch>
                  <a:fillRect r="-102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05ADE125-9319-445A-9A85-F5BE323E1D8A}"/>
                  </a:ext>
                </a:extLst>
              </p:cNvPr>
              <p:cNvSpPr txBox="1"/>
              <p:nvPr/>
            </p:nvSpPr>
            <p:spPr>
              <a:xfrm>
                <a:off x="6554025" y="1620759"/>
                <a:ext cx="538708" cy="6588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3600" b="1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3600" b="1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𝒌</m:t>
                          </m:r>
                        </m:e>
                        <m:sup>
                          <m:r>
                            <a:rPr lang="en-US" sz="3600" b="1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𝟐</m:t>
                          </m:r>
                        </m:sup>
                      </m:sSup>
                    </m:oMath>
                  </m:oMathPara>
                </a14:m>
                <a:endParaRPr lang="en-US" sz="36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05ADE125-9319-445A-9A85-F5BE323E1D8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54025" y="1620759"/>
                <a:ext cx="538708" cy="658898"/>
              </a:xfrm>
              <a:prstGeom prst="rect">
                <a:avLst/>
              </a:prstGeom>
              <a:blipFill>
                <a:blip r:embed="rId6"/>
                <a:stretch>
                  <a:fillRect r="-89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TextBox 9">
            <a:extLst>
              <a:ext uri="{FF2B5EF4-FFF2-40B4-BE49-F238E27FC236}">
                <a16:creationId xmlns:a16="http://schemas.microsoft.com/office/drawing/2014/main" id="{F39DEB05-AA5E-4371-A852-5F31B9DDECBC}"/>
              </a:ext>
            </a:extLst>
          </p:cNvPr>
          <p:cNvSpPr txBox="1"/>
          <p:nvPr/>
        </p:nvSpPr>
        <p:spPr>
          <a:xfrm>
            <a:off x="4692399" y="1633326"/>
            <a:ext cx="5387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CE38126-67DC-4B3A-A5A4-2A8FE6EFA43E}"/>
              </a:ext>
            </a:extLst>
          </p:cNvPr>
          <p:cNvSpPr txBox="1"/>
          <p:nvPr/>
        </p:nvSpPr>
        <p:spPr>
          <a:xfrm>
            <a:off x="5191655" y="1585202"/>
            <a:ext cx="9456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hk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CFE2570-6EE8-4F31-9D87-AA0C523A99F3}"/>
              </a:ext>
            </a:extLst>
          </p:cNvPr>
          <p:cNvSpPr txBox="1"/>
          <p:nvPr/>
        </p:nvSpPr>
        <p:spPr>
          <a:xfrm>
            <a:off x="6177780" y="1641227"/>
            <a:ext cx="38969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AE3EEF9A-9ECB-466E-AF04-23943D4B3225}"/>
                  </a:ext>
                </a:extLst>
              </p:cNvPr>
              <p:cNvSpPr txBox="1"/>
              <p:nvPr/>
            </p:nvSpPr>
            <p:spPr>
              <a:xfrm>
                <a:off x="1775281" y="2427846"/>
                <a:ext cx="1949823" cy="6588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3600" b="1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3600" b="1" i="1" smtClean="0"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3600" b="1" i="1" smtClean="0"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𝒑</m:t>
                              </m:r>
                              <m:r>
                                <a:rPr lang="bn-IN" sz="3600" b="1" i="1" smtClean="0"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−</m:t>
                              </m:r>
                              <m:r>
                                <a:rPr lang="en-US" sz="3600" b="1" i="1" smtClean="0"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𝒒</m:t>
                              </m:r>
                            </m:e>
                          </m:d>
                        </m:e>
                        <m:sup>
                          <m:r>
                            <a:rPr lang="en-US" sz="3600" b="1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𝟐</m:t>
                          </m:r>
                        </m:sup>
                      </m:sSup>
                    </m:oMath>
                  </m:oMathPara>
                </a14:m>
                <a:endParaRPr lang="en-US" sz="36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AE3EEF9A-9ECB-466E-AF04-23943D4B322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75281" y="2427846"/>
                <a:ext cx="1949823" cy="658898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TextBox 13">
            <a:extLst>
              <a:ext uri="{FF2B5EF4-FFF2-40B4-BE49-F238E27FC236}">
                <a16:creationId xmlns:a16="http://schemas.microsoft.com/office/drawing/2014/main" id="{C5BA51C2-89E7-44B4-9E0B-5A48FB132154}"/>
              </a:ext>
            </a:extLst>
          </p:cNvPr>
          <p:cNvSpPr txBox="1"/>
          <p:nvPr/>
        </p:nvSpPr>
        <p:spPr>
          <a:xfrm>
            <a:off x="3648000" y="2525680"/>
            <a:ext cx="45665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170A591F-D00D-4776-9D63-BABFA8A6A1BD}"/>
                  </a:ext>
                </a:extLst>
              </p:cNvPr>
              <p:cNvSpPr txBox="1"/>
              <p:nvPr/>
            </p:nvSpPr>
            <p:spPr>
              <a:xfrm>
                <a:off x="4097928" y="2479143"/>
                <a:ext cx="538708" cy="6588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3600" b="1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3600" b="1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𝒑</m:t>
                          </m:r>
                        </m:e>
                        <m:sup>
                          <m:r>
                            <a:rPr lang="en-US" sz="3600" b="1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𝟐</m:t>
                          </m:r>
                        </m:sup>
                      </m:sSup>
                    </m:oMath>
                  </m:oMathPara>
                </a14:m>
                <a:endParaRPr lang="en-US" sz="36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170A591F-D00D-4776-9D63-BABFA8A6A1B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97928" y="2479143"/>
                <a:ext cx="538708" cy="658898"/>
              </a:xfrm>
              <a:prstGeom prst="rect">
                <a:avLst/>
              </a:prstGeom>
              <a:blipFill>
                <a:blip r:embed="rId8"/>
                <a:stretch>
                  <a:fillRect r="-1011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3E957CB2-FCB9-43C5-A128-2387FD1471D6}"/>
                  </a:ext>
                </a:extLst>
              </p:cNvPr>
              <p:cNvSpPr txBox="1"/>
              <p:nvPr/>
            </p:nvSpPr>
            <p:spPr>
              <a:xfrm>
                <a:off x="6476921" y="2505995"/>
                <a:ext cx="538708" cy="6588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3600" b="1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3600" b="1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𝒒</m:t>
                          </m:r>
                        </m:e>
                        <m:sup>
                          <m:r>
                            <a:rPr lang="en-US" sz="3600" b="1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𝟐</m:t>
                          </m:r>
                        </m:sup>
                      </m:sSup>
                    </m:oMath>
                  </m:oMathPara>
                </a14:m>
                <a:endParaRPr lang="en-US" sz="36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3E957CB2-FCB9-43C5-A128-2387FD1471D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76921" y="2505995"/>
                <a:ext cx="538708" cy="658898"/>
              </a:xfrm>
              <a:prstGeom prst="rect">
                <a:avLst/>
              </a:prstGeom>
              <a:blipFill>
                <a:blip r:embed="rId9"/>
                <a:stretch>
                  <a:fillRect r="-786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TextBox 17">
            <a:extLst>
              <a:ext uri="{FF2B5EF4-FFF2-40B4-BE49-F238E27FC236}">
                <a16:creationId xmlns:a16="http://schemas.microsoft.com/office/drawing/2014/main" id="{DBBD4D96-7516-46B1-A025-7AF3A93626E1}"/>
              </a:ext>
            </a:extLst>
          </p:cNvPr>
          <p:cNvSpPr txBox="1"/>
          <p:nvPr/>
        </p:nvSpPr>
        <p:spPr>
          <a:xfrm>
            <a:off x="4575843" y="2525680"/>
            <a:ext cx="5387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E9469ABA-97BA-4F93-9D79-42740840B784}"/>
              </a:ext>
            </a:extLst>
          </p:cNvPr>
          <p:cNvSpPr txBox="1"/>
          <p:nvPr/>
        </p:nvSpPr>
        <p:spPr>
          <a:xfrm>
            <a:off x="5114551" y="2470438"/>
            <a:ext cx="9456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2pq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9637FD5D-A5E7-4EB7-B45C-7188BD270EC6}"/>
              </a:ext>
            </a:extLst>
          </p:cNvPr>
          <p:cNvSpPr txBox="1"/>
          <p:nvPr/>
        </p:nvSpPr>
        <p:spPr>
          <a:xfrm>
            <a:off x="6100676" y="2526463"/>
            <a:ext cx="38969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43A2BA0-C72E-4801-A518-C0D4DAF3BC63}"/>
              </a:ext>
            </a:extLst>
          </p:cNvPr>
          <p:cNvSpPr/>
          <p:nvPr/>
        </p:nvSpPr>
        <p:spPr>
          <a:xfrm>
            <a:off x="1045173" y="4597763"/>
            <a:ext cx="936214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BD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দু’টি রাশির বিয়োগফ</a:t>
            </a:r>
            <a:r>
              <a:rPr lang="bn-IN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 ও যোগফলের </a:t>
            </a:r>
            <a:r>
              <a:rPr lang="bn-BD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বর্গ  </a:t>
            </a:r>
            <a:r>
              <a:rPr lang="bn-IN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0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734066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"/>
                            </p:stCondLst>
                            <p:childTnLst>
                              <p:par>
                                <p:cTn id="4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000"/>
                            </p:stCondLst>
                            <p:childTnLst>
                              <p:par>
                                <p:cTn id="4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500"/>
                            </p:stCondLst>
                            <p:childTnLst>
                              <p:par>
                                <p:cTn id="5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2000"/>
                            </p:stCondLst>
                            <p:childTnLst>
                              <p:par>
                                <p:cTn id="5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2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  <p:bldP spid="5" grpId="0"/>
      <p:bldP spid="6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6" grpId="0"/>
      <p:bldP spid="17" grpId="0"/>
      <p:bldP spid="18" grpId="0"/>
      <p:bldP spid="19" grpId="0"/>
      <p:bldP spid="20" grpId="0"/>
      <p:bldP spid="1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65AAA8BF-51FD-4314-99E0-18B78DCDB0CF}"/>
              </a:ext>
            </a:extLst>
          </p:cNvPr>
          <p:cNvSpPr/>
          <p:nvPr/>
        </p:nvSpPr>
        <p:spPr>
          <a:xfrm>
            <a:off x="2054165" y="2519444"/>
            <a:ext cx="5615698" cy="54784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18669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bn-BD" sz="3200" dirty="0"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সূত্রের সাহায্যে রাশিগুলোর  বর্গ নির্ণয় কর ।</a:t>
            </a:r>
            <a:endParaRPr lang="en-US" sz="3200" dirty="0">
              <a:effectLst>
                <a:outerShdw blurRad="50800" dist="38100" dir="13500000" algn="br" rotWithShape="0">
                  <a:prstClr val="black">
                    <a:alpha val="40000"/>
                  </a:prst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936BC54-ECBB-42CC-A8CF-CC1DED0E824B}"/>
              </a:ext>
            </a:extLst>
          </p:cNvPr>
          <p:cNvSpPr/>
          <p:nvPr/>
        </p:nvSpPr>
        <p:spPr>
          <a:xfrm>
            <a:off x="1574831" y="3790714"/>
            <a:ext cx="5615698" cy="54784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18669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bn-BD" sz="3200" dirty="0"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১। </a:t>
            </a:r>
            <a:r>
              <a:rPr lang="en-US" sz="3200" dirty="0"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p-m  </a:t>
            </a:r>
            <a:r>
              <a:rPr lang="bn-BD" sz="3200" dirty="0"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3200" dirty="0"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2</a:t>
            </a:r>
            <a:r>
              <a:rPr lang="bn-BD" sz="3200" dirty="0"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r>
              <a:rPr lang="en-US" sz="3200" dirty="0"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3200" dirty="0"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3a+4b </a:t>
            </a:r>
            <a:r>
              <a:rPr lang="bn-BD" sz="3200" dirty="0"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sz="3200" dirty="0"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3</a:t>
            </a:r>
            <a:r>
              <a:rPr lang="bn-BD" sz="3200" dirty="0"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NikoshBAN" panose="02000000000000000000" pitchFamily="2" charset="0"/>
              </a:rPr>
              <a:t>।</a:t>
            </a:r>
            <a:r>
              <a:rPr lang="en-US" sz="3200" dirty="0"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101</a:t>
            </a:r>
            <a:endParaRPr lang="en-US" sz="3200" dirty="0">
              <a:effectLst>
                <a:outerShdw blurRad="50800" dist="38100" dir="13500000" algn="br" rotWithShape="0">
                  <a:prstClr val="black">
                    <a:alpha val="40000"/>
                  </a:prst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2FF1ABF-3546-49A8-B9AE-802C7D9680AC}"/>
              </a:ext>
            </a:extLst>
          </p:cNvPr>
          <p:cNvSpPr txBox="1"/>
          <p:nvPr/>
        </p:nvSpPr>
        <p:spPr>
          <a:xfrm>
            <a:off x="1335505" y="565484"/>
            <a:ext cx="1014262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4800" dirty="0">
                <a:latin typeface="NikoshBAN" panose="02000000000000000000" pitchFamily="2" charset="0"/>
                <a:cs typeface="NikoshBAN" panose="02000000000000000000" pitchFamily="2" charset="0"/>
              </a:rPr>
              <a:t>একক কাজঃ 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375335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50C327E0-B818-404B-87BB-C4748F15EF21}"/>
                  </a:ext>
                </a:extLst>
              </p:cNvPr>
              <p:cNvSpPr txBox="1"/>
              <p:nvPr/>
            </p:nvSpPr>
            <p:spPr>
              <a:xfrm>
                <a:off x="961464" y="1995966"/>
                <a:ext cx="5190564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bn-BD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১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20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320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en-US" sz="32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𝑚</m:t>
                            </m:r>
                            <m:r>
                              <a:rPr lang="bn-BD" sz="32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−</m:t>
                            </m:r>
                            <m:r>
                              <a:rPr lang="en-US" sz="32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𝑛</m:t>
                            </m:r>
                          </m:e>
                        </m:d>
                      </m:e>
                      <m:sup>
                        <m:r>
                          <a:rPr lang="en-US" sz="32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 </a:t>
                </a:r>
                <a:r>
                  <a:rPr lang="bn-BD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কত 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?</a:t>
                </a: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50C327E0-B818-404B-87BB-C4748F15EF2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1464" y="1995966"/>
                <a:ext cx="5190564" cy="584775"/>
              </a:xfrm>
              <a:prstGeom prst="rect">
                <a:avLst/>
              </a:prstGeom>
              <a:blipFill>
                <a:blip r:embed="rId3"/>
                <a:stretch>
                  <a:fillRect l="-3055" t="-14583" b="-322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AEBE56C1-93CC-4D8B-BBAE-0F6C62DFF570}"/>
                  </a:ext>
                </a:extLst>
              </p:cNvPr>
              <p:cNvSpPr txBox="1"/>
              <p:nvPr/>
            </p:nvSpPr>
            <p:spPr>
              <a:xfrm>
                <a:off x="961464" y="2709137"/>
                <a:ext cx="5190564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bn-BD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২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20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320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en-US" sz="32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  <m:r>
                              <a:rPr lang="en-US" sz="32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  <m:r>
                              <a:rPr lang="bn-BD" sz="32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−</m:t>
                            </m:r>
                            <m:r>
                              <a:rPr lang="en-US" sz="32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3</m:t>
                            </m:r>
                            <m:r>
                              <a:rPr lang="en-US" sz="32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𝑦</m:t>
                            </m:r>
                          </m:e>
                        </m:d>
                      </m:e>
                      <m:sup>
                        <m:r>
                          <a:rPr lang="en-US" sz="32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 </a:t>
                </a:r>
                <a:r>
                  <a:rPr lang="bn-BD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কত 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?</a:t>
                </a: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AEBE56C1-93CC-4D8B-BBAE-0F6C62DFF57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1464" y="2709137"/>
                <a:ext cx="5190564" cy="584775"/>
              </a:xfrm>
              <a:prstGeom prst="rect">
                <a:avLst/>
              </a:prstGeom>
              <a:blipFill>
                <a:blip r:embed="rId4"/>
                <a:stretch>
                  <a:fillRect l="-3055" t="-14583" b="-322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84A2FE77-3B48-4E49-836C-F3365F6F1038}"/>
                  </a:ext>
                </a:extLst>
              </p:cNvPr>
              <p:cNvSpPr txBox="1"/>
              <p:nvPr/>
            </p:nvSpPr>
            <p:spPr>
              <a:xfrm>
                <a:off x="900952" y="3479884"/>
                <a:ext cx="8041340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bn-BD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৩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r>
                  <a:rPr lang="bn-BD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 =2 </a:t>
                </a:r>
                <a:r>
                  <a:rPr lang="bn-BD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ও 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 = 1 </a:t>
                </a:r>
                <a:r>
                  <a:rPr lang="bn-BD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হলে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bn-BD" sz="32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4</m:t>
                        </m:r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p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3200" b="0" i="0" smtClean="0">
                        <a:latin typeface="Cambria Math" panose="02040503050406030204" pitchFamily="18" charset="0"/>
                      </a:rPr>
                      <m:t>−</m:t>
                    </m:r>
                  </m:oMath>
                </a14:m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8ab +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20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4</m:t>
                        </m:r>
                        <m:r>
                          <a:rPr lang="en-US" sz="32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𝑏</m:t>
                        </m:r>
                      </m:e>
                      <m:sup>
                        <m:r>
                          <a:rPr lang="en-US" sz="32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bn-BD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এর মান কত ? </a:t>
                </a:r>
                <a:endParaRPr lang="en-US" sz="32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84A2FE77-3B48-4E49-836C-F3365F6F103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0952" y="3479884"/>
                <a:ext cx="8041340" cy="584775"/>
              </a:xfrm>
              <a:prstGeom prst="rect">
                <a:avLst/>
              </a:prstGeom>
              <a:blipFill>
                <a:blip r:embed="rId5"/>
                <a:stretch>
                  <a:fillRect l="-1971" t="-14583" r="-2578" b="-11562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D0279C49-C5CA-4616-B3F7-7F28721636C5}"/>
                  </a:ext>
                </a:extLst>
              </p:cNvPr>
              <p:cNvSpPr txBox="1"/>
              <p:nvPr/>
            </p:nvSpPr>
            <p:spPr>
              <a:xfrm>
                <a:off x="1070810" y="4368701"/>
                <a:ext cx="10984831" cy="110053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bn-BD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৪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r>
                  <a:rPr lang="bn-BD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 = 1 </a:t>
                </a:r>
                <a:r>
                  <a:rPr lang="bn-BD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হলে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bn-BD" sz="32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bn-BD" sz="320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  <m: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</m:d>
                      </m:e>
                      <m:sup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3200" b="0" i="0" smtClean="0">
                        <a:latin typeface="Cambria Math" panose="02040503050406030204" pitchFamily="18" charset="0"/>
                      </a:rPr>
                      <m:t>−</m:t>
                    </m:r>
                  </m:oMath>
                </a14:m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2(a+b)(a-b) +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20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320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en-US" sz="32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𝑎</m:t>
                            </m:r>
                            <m:r>
                              <a:rPr lang="en-US" sz="32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−</m:t>
                            </m:r>
                            <m:r>
                              <a:rPr lang="en-US" sz="32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𝑏</m:t>
                            </m:r>
                          </m:e>
                        </m:d>
                      </m:e>
                      <m:sup>
                        <m:r>
                          <a:rPr lang="en-US" sz="32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bn-BD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এর মান 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bn-BD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নিচের কোনটি ? </a:t>
                </a:r>
                <a:endParaRPr lang="en-US" sz="32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D0279C49-C5CA-4616-B3F7-7F28721636C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0810" y="4368701"/>
                <a:ext cx="10984831" cy="1100533"/>
              </a:xfrm>
              <a:prstGeom prst="rect">
                <a:avLst/>
              </a:prstGeom>
              <a:blipFill>
                <a:blip r:embed="rId6"/>
                <a:stretch>
                  <a:fillRect l="-1443" t="-7778" r="-888" b="-15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Box 7">
            <a:extLst>
              <a:ext uri="{FF2B5EF4-FFF2-40B4-BE49-F238E27FC236}">
                <a16:creationId xmlns:a16="http://schemas.microsoft.com/office/drawing/2014/main" id="{6028D42C-07E1-41BC-A774-757496F7CA05}"/>
              </a:ext>
            </a:extLst>
          </p:cNvPr>
          <p:cNvSpPr txBox="1"/>
          <p:nvPr/>
        </p:nvSpPr>
        <p:spPr>
          <a:xfrm>
            <a:off x="1248269" y="5445923"/>
            <a:ext cx="95368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.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0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7D2778A-EAD3-40DE-A6EF-6923BD5B1DB4}"/>
              </a:ext>
            </a:extLst>
          </p:cNvPr>
          <p:cNvSpPr txBox="1"/>
          <p:nvPr/>
        </p:nvSpPr>
        <p:spPr>
          <a:xfrm>
            <a:off x="3173505" y="5469235"/>
            <a:ext cx="95368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খ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.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5BDCC8E-1898-4475-8FD8-7230AE4E6D68}"/>
              </a:ext>
            </a:extLst>
          </p:cNvPr>
          <p:cNvSpPr txBox="1"/>
          <p:nvPr/>
        </p:nvSpPr>
        <p:spPr>
          <a:xfrm>
            <a:off x="4921623" y="5445922"/>
            <a:ext cx="95368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.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E3E1C35-745F-4983-B14A-937D67BCB338}"/>
              </a:ext>
            </a:extLst>
          </p:cNvPr>
          <p:cNvSpPr txBox="1"/>
          <p:nvPr/>
        </p:nvSpPr>
        <p:spPr>
          <a:xfrm>
            <a:off x="6846859" y="5445921"/>
            <a:ext cx="95368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ঘ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.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4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F41861E-5D9B-44D4-8983-7292A51EF661}"/>
              </a:ext>
            </a:extLst>
          </p:cNvPr>
          <p:cNvSpPr txBox="1"/>
          <p:nvPr/>
        </p:nvSpPr>
        <p:spPr>
          <a:xfrm>
            <a:off x="4789459" y="5270680"/>
            <a:ext cx="30928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>
                <a:solidFill>
                  <a:srgbClr val="00B050"/>
                </a:solidFill>
                <a:sym typeface="Wingdings 2" panose="05020102010507070707" pitchFamily="18" charset="2"/>
              </a:rPr>
              <a:t></a:t>
            </a:r>
            <a:endParaRPr lang="en-US" sz="6000" dirty="0">
              <a:solidFill>
                <a:srgbClr val="00B050"/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6054E72-C03B-4FDF-A22F-9693CBE49135}"/>
              </a:ext>
            </a:extLst>
          </p:cNvPr>
          <p:cNvSpPr txBox="1"/>
          <p:nvPr/>
        </p:nvSpPr>
        <p:spPr>
          <a:xfrm>
            <a:off x="709863" y="397042"/>
            <a:ext cx="918009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5400" dirty="0">
                <a:latin typeface="NikoshBAN" panose="02000000000000000000" pitchFamily="2" charset="0"/>
                <a:cs typeface="NikoshBAN" panose="02000000000000000000" pitchFamily="2" charset="0"/>
              </a:rPr>
              <a:t>মূল্যায়নঃ </a:t>
            </a:r>
            <a:endParaRPr lang="en-US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312080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000"/>
                            </p:stCondLst>
                            <p:childTnLst>
                              <p:par>
                                <p:cTn id="32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000"/>
                            </p:stCondLst>
                            <p:childTnLst>
                              <p:par>
                                <p:cTn id="38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3000"/>
                            </p:stCondLst>
                            <p:childTnLst>
                              <p:par>
                                <p:cTn id="44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4000"/>
                            </p:stCondLst>
                            <p:childTnLst>
                              <p:par>
                                <p:cTn id="50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D71FD402-C246-40F9-8C47-25309F0C84A7}"/>
              </a:ext>
            </a:extLst>
          </p:cNvPr>
          <p:cNvSpPr/>
          <p:nvPr/>
        </p:nvSpPr>
        <p:spPr>
          <a:xfrm>
            <a:off x="1089960" y="2442495"/>
            <a:ext cx="6273103" cy="5355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18669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bn-BD" sz="3200" dirty="0"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১। সূত্রের সাহায্যে রাশিগুলোর  বর্গ নির্ণয় কর । </a:t>
            </a:r>
            <a:endParaRPr lang="en-US" sz="3200" dirty="0">
              <a:effectLst>
                <a:outerShdw blurRad="50800" dist="38100" dir="13500000" algn="br" rotWithShape="0">
                  <a:prstClr val="black">
                    <a:alpha val="40000"/>
                  </a:prst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0396445-3C80-4FB0-9275-EA1264813830}"/>
              </a:ext>
            </a:extLst>
          </p:cNvPr>
          <p:cNvSpPr/>
          <p:nvPr/>
        </p:nvSpPr>
        <p:spPr>
          <a:xfrm>
            <a:off x="2097739" y="3076016"/>
            <a:ext cx="2738955" cy="177664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18669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bn-BD" sz="3200" dirty="0"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ক।  </a:t>
            </a:r>
            <a:r>
              <a:rPr lang="en-US" sz="3200" dirty="0"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px-</a:t>
            </a:r>
            <a:r>
              <a:rPr lang="en-US" sz="3200" dirty="0" err="1"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qy</a:t>
            </a:r>
            <a:r>
              <a:rPr lang="en-US" sz="3200" dirty="0"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bn-BD" sz="3200" dirty="0"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3200" dirty="0"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pPr defTabSz="18669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bn-BD" sz="3200" dirty="0"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খ।</a:t>
            </a:r>
            <a:r>
              <a:rPr lang="en-US" sz="3200" dirty="0"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200" dirty="0"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3b-35 </a:t>
            </a:r>
          </a:p>
          <a:p>
            <a:pPr defTabSz="18669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bn-BD" sz="3200" dirty="0"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গ ।  </a:t>
            </a:r>
            <a:r>
              <a:rPr lang="en-US" sz="3200" dirty="0"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 + a - c </a:t>
            </a:r>
            <a:r>
              <a:rPr lang="bn-BD" sz="3200" dirty="0"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sz="3200" dirty="0"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3200" dirty="0">
              <a:effectLst>
                <a:outerShdw blurRad="50800" dist="38100" dir="13500000" algn="br" rotWithShape="0">
                  <a:prstClr val="black">
                    <a:alpha val="40000"/>
                  </a:prst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BCAABC2-5DFC-4680-AF14-78A9CF3F8CC9}"/>
              </a:ext>
            </a:extLst>
          </p:cNvPr>
          <p:cNvSpPr/>
          <p:nvPr/>
        </p:nvSpPr>
        <p:spPr>
          <a:xfrm>
            <a:off x="1281548" y="5296560"/>
            <a:ext cx="742277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২</a:t>
            </a:r>
            <a:r>
              <a:rPr lang="bn-BD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। </a:t>
            </a:r>
            <a:r>
              <a:rPr lang="es-E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25</a:t>
            </a:r>
            <a:r>
              <a:rPr lang="es-ES" sz="32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x</a:t>
            </a:r>
            <a:r>
              <a:rPr lang="es-ES" sz="3200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2</a:t>
            </a:r>
            <a:r>
              <a:rPr lang="es-E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s-E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mbolMT"/>
              </a:rPr>
              <a:t>+ </a:t>
            </a:r>
            <a:r>
              <a:rPr lang="es-E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36</a:t>
            </a:r>
            <a:r>
              <a:rPr lang="es-ES" sz="32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y</a:t>
            </a:r>
            <a:r>
              <a:rPr lang="es-ES" sz="3200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2</a:t>
            </a:r>
            <a:r>
              <a:rPr lang="es-E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s-E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mbolMT"/>
              </a:rPr>
              <a:t>− </a:t>
            </a:r>
            <a:r>
              <a:rPr lang="es-E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60</a:t>
            </a:r>
            <a:r>
              <a:rPr lang="es-ES" sz="32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xy</a:t>
            </a:r>
            <a:r>
              <a:rPr lang="es-E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</a:rPr>
              <a:t>, </a:t>
            </a:r>
            <a:r>
              <a:rPr lang="bn-BD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যখন</a:t>
            </a:r>
            <a:r>
              <a:rPr lang="es-E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</a:rPr>
              <a:t> </a:t>
            </a:r>
            <a:r>
              <a:rPr lang="es-ES" sz="32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x </a:t>
            </a:r>
            <a:r>
              <a:rPr lang="es-E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mbolMT"/>
              </a:rPr>
              <a:t>= −</a:t>
            </a:r>
            <a:r>
              <a:rPr lang="es-E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5</a:t>
            </a:r>
            <a:r>
              <a:rPr lang="es-E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</a:rPr>
              <a:t>, </a:t>
            </a:r>
            <a:r>
              <a:rPr lang="es-ES" sz="32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y </a:t>
            </a:r>
            <a:r>
              <a:rPr lang="es-E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mbolMT"/>
              </a:rPr>
              <a:t>= −</a:t>
            </a:r>
            <a:r>
              <a:rPr lang="es-E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4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6D87AAF-43D7-40B8-A74A-49F38D24E14A}"/>
              </a:ext>
            </a:extLst>
          </p:cNvPr>
          <p:cNvSpPr txBox="1"/>
          <p:nvPr/>
        </p:nvSpPr>
        <p:spPr>
          <a:xfrm>
            <a:off x="986589" y="409074"/>
            <a:ext cx="956510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4800" dirty="0">
                <a:latin typeface="NikoshBAN" panose="02000000000000000000" pitchFamily="2" charset="0"/>
                <a:cs typeface="NikoshBAN" panose="02000000000000000000" pitchFamily="2" charset="0"/>
              </a:rPr>
              <a:t>বাড়ির কাজঃ 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038969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CCE634E1-2D3F-4F82-A9B6-A2EDDC0E792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199" t="9742" r="8187" b="9742"/>
          <a:stretch/>
        </p:blipFill>
        <p:spPr>
          <a:xfrm>
            <a:off x="3777916" y="806116"/>
            <a:ext cx="5185610" cy="5005138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A19D5F6C-5DB7-4961-98B3-53EFA0FFDB79}"/>
              </a:ext>
            </a:extLst>
          </p:cNvPr>
          <p:cNvSpPr txBox="1"/>
          <p:nvPr/>
        </p:nvSpPr>
        <p:spPr>
          <a:xfrm>
            <a:off x="2767263" y="1046746"/>
            <a:ext cx="6307463" cy="4578199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bn-IN" sz="19900" b="1" dirty="0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00B0F0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ধন্যবাদ </a:t>
            </a:r>
            <a:endParaRPr lang="en-US" sz="19900" b="1" dirty="0">
              <a:ln w="12700">
                <a:solidFill>
                  <a:schemeClr val="accent1"/>
                </a:solidFill>
                <a:prstDash val="solid"/>
              </a:ln>
              <a:solidFill>
                <a:srgbClr val="00B0F0"/>
              </a:solidFill>
              <a:effectLst>
                <a:outerShdw dist="38100" dir="2640000" algn="bl" rotWithShape="0">
                  <a:schemeClr val="accent1"/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57315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xit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anim calcmode="lin" valueType="num">
                                      <p:cBhvr>
                                        <p:cTn id="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4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BDDE1F8B-A0A8-49D7-938C-CE5956C6889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79" t="2519" r="6028" b="2418"/>
          <a:stretch/>
        </p:blipFill>
        <p:spPr>
          <a:xfrm>
            <a:off x="3693694" y="336884"/>
            <a:ext cx="4908885" cy="6256421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4B568886-8C00-44E3-A5B5-72EAF73D6D49}"/>
              </a:ext>
            </a:extLst>
          </p:cNvPr>
          <p:cNvSpPr txBox="1"/>
          <p:nvPr/>
        </p:nvSpPr>
        <p:spPr>
          <a:xfrm>
            <a:off x="3348111" y="1153551"/>
            <a:ext cx="5627077" cy="2646878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bn-IN" sz="166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স্বাগতম</a:t>
            </a:r>
            <a:endParaRPr lang="en-US" sz="166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7587868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8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Box 16">
            <a:extLst>
              <a:ext uri="{FF2B5EF4-FFF2-40B4-BE49-F238E27FC236}">
                <a16:creationId xmlns:a16="http://schemas.microsoft.com/office/drawing/2014/main" id="{17358F0D-2660-4530-A6C0-19BEA9F66FC0}"/>
              </a:ext>
            </a:extLst>
          </p:cNvPr>
          <p:cNvSpPr txBox="1"/>
          <p:nvPr/>
        </p:nvSpPr>
        <p:spPr>
          <a:xfrm>
            <a:off x="54864" y="2832712"/>
            <a:ext cx="6041136" cy="3872090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44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r>
              <a:rPr lang="en-US" sz="44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r>
              <a:rPr lang="en-US" sz="44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</a:p>
          <a:p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মোঃ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সাইফুল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ইসলাম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সাইফ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সহকারি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(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গণিত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)</a:t>
            </a:r>
          </a:p>
          <a:p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সারমারা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নাছির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উদ্দিন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উচ্চ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বি</a:t>
            </a:r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দ্যালয়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বকশীগঞ্জ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জামালপুর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মোবাইলঃ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০১৭২২-৭০৩৭২৭ </a:t>
            </a:r>
          </a:p>
          <a:p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ইমেইলঃ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saifulislambtt</a:t>
            </a:r>
            <a:r>
              <a:rPr lang="bn-I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16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@gmail.com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8B2A805C-C0C5-4B64-866D-178D861CB60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66" t="9998" r="6832" b="13703"/>
          <a:stretch/>
        </p:blipFill>
        <p:spPr>
          <a:xfrm>
            <a:off x="180474" y="324853"/>
            <a:ext cx="1684421" cy="1852863"/>
          </a:xfrm>
          <a:prstGeom prst="rect">
            <a:avLst/>
          </a:prstGeom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D78C5D47-6B5E-46FD-8130-5E7294D206BD}"/>
              </a:ext>
            </a:extLst>
          </p:cNvPr>
          <p:cNvSpPr/>
          <p:nvPr/>
        </p:nvSpPr>
        <p:spPr>
          <a:xfrm>
            <a:off x="6150864" y="2808893"/>
            <a:ext cx="6041136" cy="3919728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altLang="en-US" sz="48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পাঠ </a:t>
            </a:r>
            <a:r>
              <a:rPr lang="en-US" sz="4800" b="1" spc="50" dirty="0" err="1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bn-IN" altLang="en-US" sz="4800" b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  <a:latin typeface="NikoshBAN" pitchFamily="2" charset="0"/>
              <a:cs typeface="NikoshBAN" pitchFamily="2" charset="0"/>
            </a:endParaRPr>
          </a:p>
          <a:p>
            <a:r>
              <a:rPr lang="bn-BD" altLang="en-US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শ্রেণি- </a:t>
            </a:r>
            <a:r>
              <a:rPr lang="bn-IN" altLang="en-US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সপ্তম  </a:t>
            </a:r>
            <a:r>
              <a:rPr lang="en-US" altLang="en-US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bn-IN" altLang="en-US" sz="3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r>
              <a:rPr lang="bn-BD" altLang="en-US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অধ্যায়-</a:t>
            </a:r>
            <a:r>
              <a:rPr lang="en-US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পঞ্চম   </a:t>
            </a:r>
            <a:r>
              <a:rPr lang="bn-IN" altLang="en-US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bn-BD" altLang="en-US" sz="3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r>
              <a:rPr lang="bn-BD" altLang="en-US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বিষয়: </a:t>
            </a:r>
            <a:r>
              <a:rPr lang="bn-IN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গণিত </a:t>
            </a:r>
          </a:p>
          <a:p>
            <a:r>
              <a:rPr lang="bn-IN" altLang="en-US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অনুশীলনীঃ ৫.১ </a:t>
            </a:r>
          </a:p>
          <a:p>
            <a:r>
              <a:rPr lang="bn-IN" altLang="en-US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সময়ঃ ৪</a:t>
            </a:r>
            <a:r>
              <a:rPr lang="en-US" altLang="en-US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0</a:t>
            </a:r>
            <a:r>
              <a:rPr lang="bn-IN" altLang="en-US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মিঃ</a:t>
            </a:r>
          </a:p>
          <a:p>
            <a:r>
              <a:rPr lang="bn-IN" altLang="en-US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তারিখঃ12/10/২০১৯ইং   </a:t>
            </a:r>
            <a:endParaRPr lang="bn-BD" altLang="en-US" sz="3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156173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B1778029-BB6F-41D9-B04B-4EFF626F4252}"/>
              </a:ext>
            </a:extLst>
          </p:cNvPr>
          <p:cNvGrpSpPr/>
          <p:nvPr/>
        </p:nvGrpSpPr>
        <p:grpSpPr>
          <a:xfrm>
            <a:off x="2192454" y="616388"/>
            <a:ext cx="6583680" cy="4846320"/>
            <a:chOff x="297594" y="242047"/>
            <a:chExt cx="8736769" cy="6358214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5C258563-2918-4722-9E57-6B65D7DF80A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97594" y="242047"/>
              <a:ext cx="8736769" cy="6358214"/>
            </a:xfrm>
            <a:prstGeom prst="rect">
              <a:avLst/>
            </a:prstGeom>
            <a:ln>
              <a:solidFill>
                <a:schemeClr val="tx1">
                  <a:alpha val="85000"/>
                </a:schemeClr>
              </a:solidFill>
            </a:ln>
          </p:spPr>
        </p:pic>
        <p:pic>
          <p:nvPicPr>
            <p:cNvPr id="4" name="Picture 3" descr="school_teacher_07.gif">
              <a:extLst>
                <a:ext uri="{FF2B5EF4-FFF2-40B4-BE49-F238E27FC236}">
                  <a16:creationId xmlns:a16="http://schemas.microsoft.com/office/drawing/2014/main" id="{7A7EB717-0A39-4DB9-B95F-A39D1DF81A2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97594" y="3431241"/>
              <a:ext cx="1736617" cy="3169020"/>
            </a:xfrm>
            <a:prstGeom prst="rect">
              <a:avLst/>
            </a:prstGeom>
          </p:spPr>
        </p:pic>
        <p:sp>
          <p:nvSpPr>
            <p:cNvPr id="5" name="Left Brace 4">
              <a:extLst>
                <a:ext uri="{FF2B5EF4-FFF2-40B4-BE49-F238E27FC236}">
                  <a16:creationId xmlns:a16="http://schemas.microsoft.com/office/drawing/2014/main" id="{94608E6D-0D1E-4D36-9A92-23525A5783CE}"/>
                </a:ext>
              </a:extLst>
            </p:cNvPr>
            <p:cNvSpPr/>
            <p:nvPr/>
          </p:nvSpPr>
          <p:spPr>
            <a:xfrm rot="6496533">
              <a:off x="6580536" y="2789853"/>
              <a:ext cx="341333" cy="2633603"/>
            </a:xfrm>
            <a:prstGeom prst="leftBrace">
              <a:avLst>
                <a:gd name="adj1" fmla="val 8333"/>
                <a:gd name="adj2" fmla="val 59886"/>
              </a:avLst>
            </a:prstGeom>
            <a:ln w="44450" cap="rnd">
              <a:solidFill>
                <a:schemeClr val="tx1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8E5F8785-BCC9-47E7-9F3A-318541AEE5D0}"/>
                </a:ext>
              </a:extLst>
            </p:cNvPr>
            <p:cNvSpPr txBox="1"/>
            <p:nvPr/>
          </p:nvSpPr>
          <p:spPr>
            <a:xfrm>
              <a:off x="6415806" y="3208498"/>
              <a:ext cx="29583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dirty="0"/>
                <a:t>5</a:t>
              </a:r>
            </a:p>
          </p:txBody>
        </p:sp>
        <p:sp>
          <p:nvSpPr>
            <p:cNvPr id="7" name="Left Brace 6">
              <a:extLst>
                <a:ext uri="{FF2B5EF4-FFF2-40B4-BE49-F238E27FC236}">
                  <a16:creationId xmlns:a16="http://schemas.microsoft.com/office/drawing/2014/main" id="{C3D5AB93-28DA-4E6B-A287-CE44F9F7CFC5}"/>
                </a:ext>
              </a:extLst>
            </p:cNvPr>
            <p:cNvSpPr/>
            <p:nvPr/>
          </p:nvSpPr>
          <p:spPr>
            <a:xfrm rot="5040804" flipV="1">
              <a:off x="3838268" y="2423631"/>
              <a:ext cx="282340" cy="2922217"/>
            </a:xfrm>
            <a:prstGeom prst="leftBrace">
              <a:avLst>
                <a:gd name="adj1" fmla="val 8333"/>
                <a:gd name="adj2" fmla="val 59886"/>
              </a:avLst>
            </a:prstGeom>
            <a:ln w="44450" cap="rnd">
              <a:solidFill>
                <a:schemeClr val="tx1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AF141A96-8704-4A0A-849C-651FD7343915}"/>
                </a:ext>
              </a:extLst>
            </p:cNvPr>
            <p:cNvSpPr txBox="1"/>
            <p:nvPr/>
          </p:nvSpPr>
          <p:spPr>
            <a:xfrm>
              <a:off x="4035045" y="3087834"/>
              <a:ext cx="29583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dirty="0"/>
                <a:t>5</a:t>
              </a: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05EB9824-CA25-477D-A429-D1FDD069A600}"/>
                </a:ext>
              </a:extLst>
            </p:cNvPr>
            <p:cNvSpPr txBox="1"/>
            <p:nvPr/>
          </p:nvSpPr>
          <p:spPr>
            <a:xfrm>
              <a:off x="3002715" y="4013488"/>
              <a:ext cx="29583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dirty="0"/>
                <a:t>3</a:t>
              </a: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BDA6229E-2DFA-4886-94DE-9C1A1D7C85A9}"/>
                </a:ext>
              </a:extLst>
            </p:cNvPr>
            <p:cNvSpPr txBox="1"/>
            <p:nvPr/>
          </p:nvSpPr>
          <p:spPr>
            <a:xfrm>
              <a:off x="6751202" y="4369420"/>
              <a:ext cx="29583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dirty="0"/>
                <a:t>3</a:t>
              </a: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4ED85903-3E72-487D-B9AC-0D3DAF4ED418}"/>
                </a:ext>
              </a:extLst>
            </p:cNvPr>
            <p:cNvSpPr txBox="1"/>
            <p:nvPr/>
          </p:nvSpPr>
          <p:spPr>
            <a:xfrm>
              <a:off x="5049938" y="4809799"/>
              <a:ext cx="29583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dirty="0"/>
                <a:t>2</a:t>
              </a: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36EC3EF8-D493-4D07-8843-AE0DC85019B4}"/>
                </a:ext>
              </a:extLst>
            </p:cNvPr>
            <p:cNvSpPr txBox="1"/>
            <p:nvPr/>
          </p:nvSpPr>
          <p:spPr>
            <a:xfrm>
              <a:off x="3877326" y="5065729"/>
              <a:ext cx="29583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dirty="0"/>
                <a:t>2</a:t>
              </a: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663BD044-A1A7-41BF-9012-11F7079A1F6B}"/>
                </a:ext>
              </a:extLst>
            </p:cNvPr>
            <p:cNvSpPr txBox="1"/>
            <p:nvPr/>
          </p:nvSpPr>
          <p:spPr>
            <a:xfrm>
              <a:off x="2937882" y="4944703"/>
              <a:ext cx="29583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dirty="0"/>
                <a:t>2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0686406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C57043B4-2EA2-4080-989A-B30112DC9C87}"/>
              </a:ext>
            </a:extLst>
          </p:cNvPr>
          <p:cNvSpPr/>
          <p:nvPr/>
        </p:nvSpPr>
        <p:spPr>
          <a:xfrm>
            <a:off x="317283" y="1218029"/>
            <a:ext cx="11557433" cy="2897944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prstTxWarp prst="textPlain">
              <a:avLst/>
            </a:prstTxWarp>
            <a:spAutoFit/>
          </a:bodyPr>
          <a:lstStyle/>
          <a:p>
            <a:r>
              <a:rPr lang="bn-BD" sz="115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দু’টি বীজগণিতীয় রাশির বর্গের সূত্র ও এর প্রয়োগ</a:t>
            </a:r>
            <a:endParaRPr lang="en-US" sz="115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250655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568AB752-6667-4D46-9B0A-7D0DE7D914E8}"/>
              </a:ext>
            </a:extLst>
          </p:cNvPr>
          <p:cNvSpPr/>
          <p:nvPr/>
        </p:nvSpPr>
        <p:spPr>
          <a:xfrm>
            <a:off x="409073" y="1452446"/>
            <a:ext cx="11571872" cy="337477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defTabSz="18669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bn-IN" sz="3600" dirty="0"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এই পাঠ শেষে শিক্ষার্থীরা-------- </a:t>
            </a:r>
          </a:p>
          <a:p>
            <a:pPr defTabSz="18669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bn-BD" sz="3600" dirty="0"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১। দু’টি বীজগণিতীয় রাশির বিয়োগফলের বর্গের সূত্রের বর্ণনা </a:t>
            </a:r>
            <a:r>
              <a:rPr lang="en-US" sz="3600" dirty="0"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600" dirty="0"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করতে পারবে </a:t>
            </a:r>
            <a:r>
              <a:rPr lang="bn-IN" sz="3600" dirty="0"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  <a:p>
            <a:pPr defTabSz="18669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bn-IN" sz="3600" dirty="0"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২। </a:t>
            </a:r>
            <a:r>
              <a:rPr lang="bn-BD" sz="3600" dirty="0"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দু’টি বীজগণিতীয় রাশির বিয়োগফলের বর্গের সূত্রের প্রয়োগ </a:t>
            </a:r>
            <a:r>
              <a:rPr lang="en-US" sz="3600" dirty="0"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600" dirty="0"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করতে পারবে ।</a:t>
            </a:r>
            <a:r>
              <a:rPr lang="en-US" sz="3600" dirty="0"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600" dirty="0"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600" dirty="0">
              <a:effectLst>
                <a:outerShdw blurRad="50800" dist="38100" dir="13500000" algn="br" rotWithShape="0">
                  <a:prstClr val="black">
                    <a:alpha val="40000"/>
                  </a:prst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defTabSz="18669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bn-IN" sz="3600" dirty="0"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৩ </a:t>
            </a:r>
            <a:r>
              <a:rPr lang="bn-BD" sz="3600" dirty="0"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 দু’টি বীজগণিতীয় রাশির </a:t>
            </a:r>
            <a:r>
              <a:rPr lang="bn-IN" sz="3600" dirty="0"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যোগফলের </a:t>
            </a:r>
            <a:r>
              <a:rPr lang="bn-BD" sz="3600" dirty="0"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বর্গের সূত্রের বর্ণনা </a:t>
            </a:r>
            <a:r>
              <a:rPr lang="en-US" sz="3600" dirty="0"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600" dirty="0"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করতে পারবে </a:t>
            </a:r>
            <a:r>
              <a:rPr lang="bn-IN" sz="3600" dirty="0"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  <a:p>
            <a:pPr defTabSz="18669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bn-IN" sz="3600" dirty="0"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৪। </a:t>
            </a:r>
            <a:r>
              <a:rPr lang="bn-BD" sz="3600" dirty="0"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দু’টি বীজগণিতীয় রাশির </a:t>
            </a:r>
            <a:r>
              <a:rPr lang="bn-IN" sz="3600" dirty="0"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যোগফলের</a:t>
            </a:r>
            <a:r>
              <a:rPr lang="bn-BD" sz="3600" dirty="0"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বর্গের সূত্রের প্র</a:t>
            </a:r>
            <a:r>
              <a:rPr lang="bn-IN" sz="3600" dirty="0"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600" dirty="0"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য়োগ </a:t>
            </a:r>
            <a:r>
              <a:rPr lang="en-US" sz="3600" dirty="0"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600" dirty="0"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করতে পারবে ।</a:t>
            </a:r>
            <a:r>
              <a:rPr lang="en-US" sz="3600" dirty="0"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600" dirty="0"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600" dirty="0">
              <a:effectLst>
                <a:outerShdw blurRad="50800" dist="38100" dir="13500000" algn="br" rotWithShape="0">
                  <a:prstClr val="black">
                    <a:alpha val="40000"/>
                  </a:prst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itle 6">
            <a:extLst>
              <a:ext uri="{FF2B5EF4-FFF2-40B4-BE49-F238E27FC236}">
                <a16:creationId xmlns:a16="http://schemas.microsoft.com/office/drawing/2014/main" id="{B1911815-D1DF-428A-A33F-2775AA811FD3}"/>
              </a:ext>
            </a:extLst>
          </p:cNvPr>
          <p:cNvSpPr txBox="1">
            <a:spLocks/>
          </p:cNvSpPr>
          <p:nvPr/>
        </p:nvSpPr>
        <p:spPr>
          <a:xfrm>
            <a:off x="1104914" y="237577"/>
            <a:ext cx="7302295" cy="1214869"/>
          </a:xfrm>
          <a:prstGeom prst="rect">
            <a:avLst/>
          </a:prstGeom>
        </p:spPr>
        <p:txBody>
          <a:bodyPr numCol="1">
            <a:prstTxWarp prst="textCascadeUp">
              <a:avLst>
                <a:gd name="adj" fmla="val 50679"/>
              </a:avLst>
            </a:prstTxWarp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bn-BD" sz="66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শিখনফল</a:t>
            </a:r>
            <a:endParaRPr lang="en-US" sz="6600" dirty="0">
              <a:ln w="0"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506997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95FDB922-8061-440E-95E9-7A2F3A4AB9F7}"/>
              </a:ext>
            </a:extLst>
          </p:cNvPr>
          <p:cNvSpPr txBox="1"/>
          <p:nvPr/>
        </p:nvSpPr>
        <p:spPr>
          <a:xfrm>
            <a:off x="1120942" y="132348"/>
            <a:ext cx="995011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7200" dirty="0">
                <a:latin typeface="NikoshBAN" panose="02000000000000000000" pitchFamily="2" charset="0"/>
                <a:cs typeface="NikoshBAN" panose="02000000000000000000" pitchFamily="2" charset="0"/>
              </a:rPr>
              <a:t>নিচের চিত্রটি লক্ষ করঃ </a:t>
            </a:r>
            <a:endParaRPr lang="en-US" sz="7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Rounded Rectangle 3">
                <a:extLst>
                  <a:ext uri="{FF2B5EF4-FFF2-40B4-BE49-F238E27FC236}">
                    <a16:creationId xmlns:a16="http://schemas.microsoft.com/office/drawing/2014/main" id="{B35CE5D5-8A6C-4122-8DD7-6C37B05D79DC}"/>
                  </a:ext>
                </a:extLst>
              </p:cNvPr>
              <p:cNvSpPr/>
              <p:nvPr/>
            </p:nvSpPr>
            <p:spPr>
              <a:xfrm>
                <a:off x="1955250" y="4278231"/>
                <a:ext cx="6575611" cy="85223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0">
                    <a:srgbClr val="64B512"/>
                  </a:gs>
                  <a:gs pos="97000">
                    <a:srgbClr val="667E40"/>
                  </a:gs>
                </a:gsLst>
                <a:lin ang="5400000" scaled="1"/>
              </a:gra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>
                <a:prstTxWarp prst="textPlain">
                  <a:avLst/>
                </a:prstTxWarp>
              </a:bodyPr>
              <a:lstStyle/>
              <a:p>
                <a:pPr algn="ctr"/>
                <a14:m>
                  <m:oMath xmlns:m="http://schemas.openxmlformats.org/officeDocument/2006/math">
                    <m:sSup>
                      <m:sSupPr>
                        <m:ctrlPr>
                          <a:rPr lang="en-US" sz="4000" i="1" smtClean="0">
                            <a:ln w="0"/>
                            <a:solidFill>
                              <a:schemeClr val="bg1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000" i="1" smtClean="0">
                            <a:ln w="0"/>
                            <a:solidFill>
                              <a:schemeClr val="bg1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4000" i="1" smtClean="0">
                            <a:ln w="0"/>
                            <a:solidFill>
                              <a:schemeClr val="bg1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bn-BD" sz="4000" b="0" i="1" smtClean="0">
                            <a:ln w="0"/>
                            <a:solidFill>
                              <a:schemeClr val="bg1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4000" i="1" smtClean="0">
                            <a:ln w="0"/>
                            <a:solidFill>
                              <a:schemeClr val="bg1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𝑏</m:t>
                        </m:r>
                        <m:r>
                          <a:rPr lang="en-US" sz="4000" i="1" smtClean="0">
                            <a:ln w="0"/>
                            <a:solidFill>
                              <a:schemeClr val="bg1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)</m:t>
                        </m:r>
                      </m:e>
                      <m:sup>
                        <m:r>
                          <a:rPr lang="en-US" sz="4000" i="1" smtClean="0">
                            <a:ln w="0"/>
                            <a:solidFill>
                              <a:schemeClr val="bg1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4000" dirty="0">
                    <a:ln w="0"/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 =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000" i="1">
                            <a:ln w="0"/>
                            <a:solidFill>
                              <a:schemeClr val="bg1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4000" i="1">
                            <a:ln w="0"/>
                            <a:solidFill>
                              <a:schemeClr val="bg1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𝑎</m:t>
                        </m:r>
                      </m:e>
                      <m:sup>
                        <m:r>
                          <a:rPr lang="en-US" sz="4000" i="1">
                            <a:ln w="0"/>
                            <a:solidFill>
                              <a:schemeClr val="bg1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  <m:r>
                          <a:rPr lang="en-US" sz="4000" i="1" smtClean="0">
                            <a:ln w="0"/>
                            <a:solidFill>
                              <a:schemeClr val="bg1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</m:sup>
                    </m:sSup>
                    <m:r>
                      <a:rPr lang="bn-BD" sz="4000" b="0" i="0" smtClean="0">
                        <a:ln w="0"/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−</m:t>
                    </m:r>
                  </m:oMath>
                </a14:m>
                <a:r>
                  <a:rPr lang="en-US" sz="4000" dirty="0">
                    <a:ln w="0"/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2 </a:t>
                </a:r>
                <a:r>
                  <a:rPr lang="en-US" sz="4000" dirty="0" err="1">
                    <a:ln w="0"/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ab</a:t>
                </a:r>
                <a:r>
                  <a:rPr lang="en-US" sz="4000" dirty="0">
                    <a:ln w="0"/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+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000" i="1">
                            <a:ln w="0"/>
                            <a:solidFill>
                              <a:schemeClr val="bg1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4000" i="1">
                            <a:ln w="0"/>
                            <a:solidFill>
                              <a:schemeClr val="bg1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𝑏</m:t>
                        </m:r>
                      </m:e>
                      <m:sup>
                        <m:r>
                          <a:rPr lang="en-US" sz="4000" i="1">
                            <a:ln w="0"/>
                            <a:solidFill>
                              <a:schemeClr val="bg1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4000" dirty="0">
                    <a:ln w="0"/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</a:t>
                </a:r>
              </a:p>
            </p:txBody>
          </p:sp>
        </mc:Choice>
        <mc:Fallback xmlns="">
          <p:sp>
            <p:nvSpPr>
              <p:cNvPr id="6" name="Rounded Rectangle 3">
                <a:extLst>
                  <a:ext uri="{FF2B5EF4-FFF2-40B4-BE49-F238E27FC236}">
                    <a16:creationId xmlns:a16="http://schemas.microsoft.com/office/drawing/2014/main" id="{B35CE5D5-8A6C-4122-8DD7-6C37B05D79D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55250" y="4278231"/>
                <a:ext cx="6575611" cy="852232"/>
              </a:xfrm>
              <a:prstGeom prst="roundRect">
                <a:avLst>
                  <a:gd name="adj" fmla="val 50000"/>
                </a:avLst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Rounded Rectangle 3">
                <a:extLst>
                  <a:ext uri="{FF2B5EF4-FFF2-40B4-BE49-F238E27FC236}">
                    <a16:creationId xmlns:a16="http://schemas.microsoft.com/office/drawing/2014/main" id="{08A5D4A6-2482-4BCC-8D3E-2E9503DDC6F8}"/>
                  </a:ext>
                </a:extLst>
              </p:cNvPr>
              <p:cNvSpPr/>
              <p:nvPr/>
            </p:nvSpPr>
            <p:spPr>
              <a:xfrm>
                <a:off x="1506071" y="2469484"/>
                <a:ext cx="6575611" cy="85223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0">
                    <a:srgbClr val="64B512"/>
                  </a:gs>
                  <a:gs pos="97000">
                    <a:srgbClr val="667E40"/>
                  </a:gs>
                </a:gsLst>
                <a:lin ang="5400000" scaled="1"/>
              </a:gra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>
                <a:prstTxWarp prst="textPlain">
                  <a:avLst/>
                </a:prstTxWarp>
              </a:bodyPr>
              <a:lstStyle/>
              <a:p>
                <a:pPr algn="ctr"/>
                <a14:m>
                  <m:oMath xmlns:m="http://schemas.openxmlformats.org/officeDocument/2006/math">
                    <m:sSup>
                      <m:sSupPr>
                        <m:ctrlPr>
                          <a:rPr lang="en-US" sz="4000" i="1" smtClean="0">
                            <a:ln w="0"/>
                            <a:solidFill>
                              <a:schemeClr val="bg1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000" i="1" smtClean="0">
                            <a:ln w="0"/>
                            <a:solidFill>
                              <a:schemeClr val="bg1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4000" i="1" smtClean="0">
                            <a:ln w="0"/>
                            <a:solidFill>
                              <a:schemeClr val="bg1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bn-IN" sz="4000" b="0" i="1" smtClean="0">
                            <a:ln w="0"/>
                            <a:solidFill>
                              <a:schemeClr val="bg1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4000" i="1" smtClean="0">
                            <a:ln w="0"/>
                            <a:solidFill>
                              <a:schemeClr val="bg1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𝑏</m:t>
                        </m:r>
                        <m:r>
                          <a:rPr lang="en-US" sz="4000" i="1" smtClean="0">
                            <a:ln w="0"/>
                            <a:solidFill>
                              <a:schemeClr val="bg1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)</m:t>
                        </m:r>
                      </m:e>
                      <m:sup>
                        <m:r>
                          <a:rPr lang="en-US" sz="4000" i="1" smtClean="0">
                            <a:ln w="0"/>
                            <a:solidFill>
                              <a:schemeClr val="bg1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4000" dirty="0">
                    <a:ln w="0"/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 =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000" i="1">
                            <a:ln w="0"/>
                            <a:solidFill>
                              <a:schemeClr val="bg1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4000" i="1">
                            <a:ln w="0"/>
                            <a:solidFill>
                              <a:schemeClr val="bg1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𝑎</m:t>
                        </m:r>
                      </m:e>
                      <m:sup>
                        <m:r>
                          <a:rPr lang="en-US" sz="4000" i="1">
                            <a:ln w="0"/>
                            <a:solidFill>
                              <a:schemeClr val="bg1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  <m:r>
                          <a:rPr lang="en-US" sz="4000" i="1" smtClean="0">
                            <a:ln w="0"/>
                            <a:solidFill>
                              <a:schemeClr val="bg1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</m:sup>
                    </m:sSup>
                    <m:r>
                      <a:rPr lang="bn-IN" sz="4000" b="0" i="0" smtClean="0">
                        <a:ln w="0"/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+ </m:t>
                    </m:r>
                  </m:oMath>
                </a14:m>
                <a:r>
                  <a:rPr lang="en-US" sz="4000" dirty="0">
                    <a:ln w="0"/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2 </a:t>
                </a:r>
                <a:r>
                  <a:rPr lang="en-US" sz="4000" dirty="0" err="1">
                    <a:ln w="0"/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ab</a:t>
                </a:r>
                <a:r>
                  <a:rPr lang="en-US" sz="4000" dirty="0">
                    <a:ln w="0"/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+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000" i="1">
                            <a:ln w="0"/>
                            <a:solidFill>
                              <a:schemeClr val="bg1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4000" i="1">
                            <a:ln w="0"/>
                            <a:solidFill>
                              <a:schemeClr val="bg1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𝑏</m:t>
                        </m:r>
                      </m:e>
                      <m:sup>
                        <m:r>
                          <a:rPr lang="en-US" sz="4000" i="1">
                            <a:ln w="0"/>
                            <a:solidFill>
                              <a:schemeClr val="bg1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4000" dirty="0">
                    <a:ln w="0"/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</a:t>
                </a:r>
              </a:p>
            </p:txBody>
          </p:sp>
        </mc:Choice>
        <mc:Fallback xmlns="">
          <p:sp>
            <p:nvSpPr>
              <p:cNvPr id="8" name="Rounded Rectangle 3">
                <a:extLst>
                  <a:ext uri="{FF2B5EF4-FFF2-40B4-BE49-F238E27FC236}">
                    <a16:creationId xmlns:a16="http://schemas.microsoft.com/office/drawing/2014/main" id="{08A5D4A6-2482-4BCC-8D3E-2E9503DDC6F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06071" y="2469484"/>
                <a:ext cx="6575611" cy="852232"/>
              </a:xfrm>
              <a:prstGeom prst="roundRect">
                <a:avLst>
                  <a:gd name="adj" fmla="val 50000"/>
                </a:avLst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690003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 animBg="1"/>
      <p:bldP spid="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4054C5A3-4585-44BA-87B6-F23BFCDFF622}"/>
              </a:ext>
            </a:extLst>
          </p:cNvPr>
          <p:cNvSpPr/>
          <p:nvPr/>
        </p:nvSpPr>
        <p:spPr>
          <a:xfrm>
            <a:off x="2374139" y="3671043"/>
            <a:ext cx="4773709" cy="1438838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539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C813D4E2-51E3-4F0E-928C-6C6C6A672E13}"/>
              </a:ext>
            </a:extLst>
          </p:cNvPr>
          <p:cNvSpPr/>
          <p:nvPr/>
        </p:nvSpPr>
        <p:spPr>
          <a:xfrm>
            <a:off x="5540923" y="847161"/>
            <a:ext cx="1627094" cy="4249274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539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60AAED02-8C8A-4175-B06A-554452E67483}"/>
              </a:ext>
            </a:extLst>
          </p:cNvPr>
          <p:cNvSpPr/>
          <p:nvPr/>
        </p:nvSpPr>
        <p:spPr>
          <a:xfrm>
            <a:off x="2374140" y="860607"/>
            <a:ext cx="4773709" cy="4249275"/>
          </a:xfrm>
          <a:prstGeom prst="rect">
            <a:avLst/>
          </a:prstGeom>
          <a:noFill/>
          <a:ln w="57150">
            <a:solidFill>
              <a:schemeClr val="tx1">
                <a:alpha val="99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2361889-CBA8-452E-865B-D6D738283E67}"/>
              </a:ext>
            </a:extLst>
          </p:cNvPr>
          <p:cNvSpPr/>
          <p:nvPr/>
        </p:nvSpPr>
        <p:spPr>
          <a:xfrm>
            <a:off x="2387584" y="831732"/>
            <a:ext cx="3146613" cy="2810432"/>
          </a:xfrm>
          <a:prstGeom prst="rect">
            <a:avLst/>
          </a:prstGeom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Left Brace 5">
            <a:extLst>
              <a:ext uri="{FF2B5EF4-FFF2-40B4-BE49-F238E27FC236}">
                <a16:creationId xmlns:a16="http://schemas.microsoft.com/office/drawing/2014/main" id="{AF0F5240-939A-44FD-9CBD-363BFBB61CE3}"/>
              </a:ext>
            </a:extLst>
          </p:cNvPr>
          <p:cNvSpPr/>
          <p:nvPr/>
        </p:nvSpPr>
        <p:spPr>
          <a:xfrm rot="5400000">
            <a:off x="4572736" y="-1727947"/>
            <a:ext cx="403403" cy="4773709"/>
          </a:xfrm>
          <a:prstGeom prst="leftBrace">
            <a:avLst>
              <a:gd name="adj1" fmla="val 71347"/>
              <a:gd name="adj2" fmla="val 49619"/>
            </a:avLst>
          </a:prstGeom>
          <a:ln w="57150">
            <a:solidFill>
              <a:schemeClr val="accent2">
                <a:lumMod val="75000"/>
              </a:schemeClr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B730C10-E9FF-4D95-BD0A-30745E01E3ED}"/>
              </a:ext>
            </a:extLst>
          </p:cNvPr>
          <p:cNvSpPr txBox="1"/>
          <p:nvPr/>
        </p:nvSpPr>
        <p:spPr>
          <a:xfrm>
            <a:off x="4888741" y="12576"/>
            <a:ext cx="25549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</a:p>
        </p:txBody>
      </p:sp>
      <p:sp>
        <p:nvSpPr>
          <p:cNvPr id="8" name="Left Brace 7">
            <a:extLst>
              <a:ext uri="{FF2B5EF4-FFF2-40B4-BE49-F238E27FC236}">
                <a16:creationId xmlns:a16="http://schemas.microsoft.com/office/drawing/2014/main" id="{E0896B4B-D7B0-4072-A9DF-A89BAA441F48}"/>
              </a:ext>
            </a:extLst>
          </p:cNvPr>
          <p:cNvSpPr/>
          <p:nvPr/>
        </p:nvSpPr>
        <p:spPr>
          <a:xfrm>
            <a:off x="1984176" y="860608"/>
            <a:ext cx="403407" cy="2810435"/>
          </a:xfrm>
          <a:prstGeom prst="leftBrace">
            <a:avLst>
              <a:gd name="adj1" fmla="val 71347"/>
              <a:gd name="adj2" fmla="val 49619"/>
            </a:avLst>
          </a:prstGeom>
          <a:ln w="57150">
            <a:solidFill>
              <a:schemeClr val="accent2">
                <a:lumMod val="75000"/>
              </a:schemeClr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8221B8E-7246-4A4D-83C9-E5A7DC855ED4}"/>
              </a:ext>
            </a:extLst>
          </p:cNvPr>
          <p:cNvSpPr txBox="1"/>
          <p:nvPr/>
        </p:nvSpPr>
        <p:spPr>
          <a:xfrm rot="16200000">
            <a:off x="1085708" y="1798105"/>
            <a:ext cx="10959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a-b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F3354B4-056D-48C7-9C4E-851A116502B1}"/>
              </a:ext>
            </a:extLst>
          </p:cNvPr>
          <p:cNvSpPr txBox="1"/>
          <p:nvPr/>
        </p:nvSpPr>
        <p:spPr>
          <a:xfrm>
            <a:off x="1930385" y="4067296"/>
            <a:ext cx="25549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5CF9DB30-5045-41BA-A57E-28143B616BCE}"/>
              </a:ext>
            </a:extLst>
          </p:cNvPr>
          <p:cNvSpPr/>
          <p:nvPr/>
        </p:nvSpPr>
        <p:spPr>
          <a:xfrm>
            <a:off x="5520753" y="3664743"/>
            <a:ext cx="1620369" cy="1431692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D8E1CDC-88C4-49B2-8BCA-3ED49266A19D}"/>
              </a:ext>
            </a:extLst>
          </p:cNvPr>
          <p:cNvSpPr txBox="1"/>
          <p:nvPr/>
        </p:nvSpPr>
        <p:spPr>
          <a:xfrm>
            <a:off x="6213278" y="5109881"/>
            <a:ext cx="25549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A8F1871-850A-4852-8DBC-EDE17822A3BC}"/>
              </a:ext>
            </a:extLst>
          </p:cNvPr>
          <p:cNvSpPr txBox="1"/>
          <p:nvPr/>
        </p:nvSpPr>
        <p:spPr>
          <a:xfrm>
            <a:off x="3436457" y="4087891"/>
            <a:ext cx="69925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ab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1F692CEA-E7E2-4338-A94A-F033E91C7AD0}"/>
              </a:ext>
            </a:extLst>
          </p:cNvPr>
          <p:cNvSpPr txBox="1"/>
          <p:nvPr/>
        </p:nvSpPr>
        <p:spPr>
          <a:xfrm>
            <a:off x="6004845" y="2121270"/>
            <a:ext cx="69925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ab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9D64CA0D-095C-4C4F-9DBB-B6356C8F408C}"/>
              </a:ext>
            </a:extLst>
          </p:cNvPr>
          <p:cNvSpPr txBox="1"/>
          <p:nvPr/>
        </p:nvSpPr>
        <p:spPr>
          <a:xfrm>
            <a:off x="5984666" y="3872744"/>
            <a:ext cx="69925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r>
              <a:rPr lang="en-US" sz="3600" baseline="30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1A42C96C-260B-480A-88F5-CCC0F0977B4E}"/>
              </a:ext>
            </a:extLst>
          </p:cNvPr>
          <p:cNvSpPr txBox="1"/>
          <p:nvPr/>
        </p:nvSpPr>
        <p:spPr>
          <a:xfrm>
            <a:off x="3384136" y="1798104"/>
            <a:ext cx="150314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(a-b)</a:t>
            </a:r>
            <a:r>
              <a:rPr lang="en-US" sz="3600" baseline="30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CAC3106F-2636-4D25-8C92-0032CF4914DA}"/>
              </a:ext>
            </a:extLst>
          </p:cNvPr>
          <p:cNvCxnSpPr/>
          <p:nvPr/>
        </p:nvCxnSpPr>
        <p:spPr>
          <a:xfrm>
            <a:off x="5285815" y="3670964"/>
            <a:ext cx="1620369" cy="0"/>
          </a:xfrm>
          <a:prstGeom prst="line">
            <a:avLst/>
          </a:prstGeom>
          <a:ln w="31750">
            <a:solidFill>
              <a:schemeClr val="tx1"/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Rounded Rectangle 29">
                <a:extLst>
                  <a:ext uri="{FF2B5EF4-FFF2-40B4-BE49-F238E27FC236}">
                    <a16:creationId xmlns:a16="http://schemas.microsoft.com/office/drawing/2014/main" id="{F7B2D5F8-8B6E-4C69-A7BE-6101AB4A5AF1}"/>
                  </a:ext>
                </a:extLst>
              </p:cNvPr>
              <p:cNvSpPr/>
              <p:nvPr/>
            </p:nvSpPr>
            <p:spPr>
              <a:xfrm>
                <a:off x="1728682" y="5655709"/>
                <a:ext cx="6575611" cy="85223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0">
                    <a:srgbClr val="64B512"/>
                  </a:gs>
                  <a:gs pos="97000">
                    <a:srgbClr val="667E40"/>
                  </a:gs>
                </a:gsLst>
                <a:lin ang="5400000" scaled="1"/>
              </a:gra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>
                <a:prstTxWarp prst="textPlain">
                  <a:avLst/>
                </a:prstTxWarp>
                <a:scene3d>
                  <a:camera prst="orthographicFront"/>
                  <a:lightRig rig="harsh" dir="t"/>
                </a:scene3d>
                <a:sp3d extrusionH="57150" prstMaterial="matte">
                  <a:bevelT w="63500" h="12700" prst="angle"/>
                  <a:contourClr>
                    <a:schemeClr val="bg1">
                      <a:lumMod val="65000"/>
                    </a:schemeClr>
                  </a:contourClr>
                </a:sp3d>
              </a:bodyPr>
              <a:lstStyle/>
              <a:p>
                <a:pPr algn="ctr"/>
                <a14:m>
                  <m:oMath xmlns:m="http://schemas.openxmlformats.org/officeDocument/2006/math">
                    <m:sSup>
                      <m:sSupPr>
                        <m:ctrlPr>
                          <a:rPr lang="en-US" sz="4000" b="1" i="1" smtClean="0">
                            <a:ln>
                              <a:solidFill>
                                <a:schemeClr val="tx1"/>
                              </a:solidFill>
                            </a:ln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000" b="1" i="1" smtClean="0">
                            <a:ln>
                              <a:solidFill>
                                <a:schemeClr val="tx1"/>
                              </a:solidFill>
                            </a:ln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4000" b="1" i="1" smtClean="0">
                            <a:ln>
                              <a:solidFill>
                                <a:schemeClr val="tx1"/>
                              </a:solidFill>
                            </a:ln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sz="4000" b="1" i="1" smtClean="0">
                            <a:ln>
                              <a:solidFill>
                                <a:schemeClr val="tx1"/>
                              </a:solidFill>
                            </a:ln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4000" b="1" i="1" smtClean="0">
                            <a:ln>
                              <a:solidFill>
                                <a:schemeClr val="tx1"/>
                              </a:solidFill>
                            </a:ln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𝑏</m:t>
                        </m:r>
                        <m:r>
                          <a:rPr lang="en-US" sz="4000" b="1" i="1" smtClean="0">
                            <a:ln>
                              <a:solidFill>
                                <a:schemeClr val="tx1"/>
                              </a:solidFill>
                            </a:ln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e>
                      <m:sup>
                        <m:r>
                          <a:rPr lang="en-US" sz="4000" b="1" i="1" smtClean="0">
                            <a:ln>
                              <a:solidFill>
                                <a:schemeClr val="tx1"/>
                              </a:solidFill>
                            </a:ln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4000" b="1" dirty="0">
                    <a:ln>
                      <a:solidFill>
                        <a:schemeClr val="tx1"/>
                      </a:solidFill>
                    </a:ln>
                    <a:solidFill>
                      <a:schemeClr val="tx1"/>
                    </a:solidFill>
                  </a:rPr>
                  <a:t> =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000" b="1" i="1">
                            <a:ln>
                              <a:solidFill>
                                <a:schemeClr val="tx1"/>
                              </a:solidFill>
                            </a:ln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4000" b="1" i="1">
                            <a:ln>
                              <a:solidFill>
                                <a:schemeClr val="tx1"/>
                              </a:solidFill>
                            </a:ln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𝑎</m:t>
                        </m:r>
                      </m:e>
                      <m:sup>
                        <m:r>
                          <a:rPr lang="en-US" sz="4000" b="1" i="1">
                            <a:ln>
                              <a:solidFill>
                                <a:schemeClr val="tx1"/>
                              </a:solidFill>
                            </a:ln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  <m:r>
                          <a:rPr lang="en-US" sz="4000" b="1" i="1" smtClean="0">
                            <a:ln>
                              <a:solidFill>
                                <a:schemeClr val="tx1"/>
                              </a:solidFill>
                            </a:ln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</m:sup>
                    </m:sSup>
                    <m:r>
                      <a:rPr lang="en-US" sz="4000" b="1" i="0" smtClean="0">
                        <a:ln>
                          <a:solidFill>
                            <a:schemeClr val="tx1"/>
                          </a:solidFill>
                        </a:ln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−</m:t>
                    </m:r>
                  </m:oMath>
                </a14:m>
                <a:r>
                  <a:rPr lang="en-US" sz="4000" dirty="0">
                    <a:ln>
                      <a:solidFill>
                        <a:schemeClr val="tx1"/>
                      </a:solidFill>
                    </a:ln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2</a:t>
                </a:r>
                <a:r>
                  <a:rPr lang="en-US" sz="4000" dirty="0">
                    <a:ln>
                      <a:solidFill>
                        <a:schemeClr val="tx1"/>
                      </a:solidFill>
                    </a:ln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ab </a:t>
                </a:r>
                <a:r>
                  <a:rPr lang="en-US" sz="4000" b="1" dirty="0">
                    <a:ln>
                      <a:solidFill>
                        <a:schemeClr val="tx1"/>
                      </a:solidFill>
                    </a:ln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+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000" b="1" i="1">
                            <a:ln>
                              <a:solidFill>
                                <a:schemeClr val="tx1"/>
                              </a:solidFill>
                            </a:ln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4000" b="1" i="1">
                            <a:ln>
                              <a:solidFill>
                                <a:schemeClr val="tx1"/>
                              </a:solidFill>
                            </a:ln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𝑏</m:t>
                        </m:r>
                      </m:e>
                      <m:sup>
                        <m:r>
                          <a:rPr lang="en-US" sz="4000" b="1" i="1">
                            <a:ln>
                              <a:solidFill>
                                <a:schemeClr val="tx1"/>
                              </a:solidFill>
                            </a:ln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4000" b="1" dirty="0">
                    <a:ln>
                      <a:solidFill>
                        <a:schemeClr val="tx1"/>
                      </a:solidFill>
                    </a:ln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</a:t>
                </a:r>
              </a:p>
            </p:txBody>
          </p:sp>
        </mc:Choice>
        <mc:Fallback xmlns="">
          <p:sp>
            <p:nvSpPr>
              <p:cNvPr id="18" name="Rounded Rectangle 29">
                <a:extLst>
                  <a:ext uri="{FF2B5EF4-FFF2-40B4-BE49-F238E27FC236}">
                    <a16:creationId xmlns:a16="http://schemas.microsoft.com/office/drawing/2014/main" id="{F7B2D5F8-8B6E-4C69-A7BE-6101AB4A5AF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28682" y="5655709"/>
                <a:ext cx="6575611" cy="852232"/>
              </a:xfrm>
              <a:prstGeom prst="roundRect">
                <a:avLst>
                  <a:gd name="adj" fmla="val 50000"/>
                </a:avLst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063530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00"/>
                            </p:stCondLst>
                            <p:childTnLst>
                              <p:par>
                                <p:cTn id="3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5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 calcmode="discrete" valueType="str">
                                      <p:cBhvr>
                                        <p:cTn id="4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000"/>
                            </p:stCondLst>
                            <p:childTnLst>
                              <p:par>
                                <p:cTn id="4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63" presetClass="path" presetSubtype="0" accel="50000" decel="5000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278 0.00185 L 0.17847 0.00254 " pathEditMode="relative" rAng="0" ptsTypes="AA">
                                      <p:cBhvr>
                                        <p:cTn id="5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785" y="23"/>
                                    </p:animMotion>
                                  </p:childTnLst>
                                </p:cTn>
                              </p:par>
                              <p:par>
                                <p:cTn id="57" presetID="63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0.00555 L 0.17864 0.0074 " pathEditMode="relative" rAng="0" ptsTypes="AA">
                                      <p:cBhvr>
                                        <p:cTn id="58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924" y="93"/>
                                    </p:animMotion>
                                  </p:childTnLst>
                                </p:cTn>
                              </p:par>
                              <p:par>
                                <p:cTn id="5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6" presetClass="entr" presetSubtype="4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8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5" grpId="0" animBg="1"/>
      <p:bldP spid="6" grpId="0" animBg="1"/>
      <p:bldP spid="7" grpId="0"/>
      <p:bldP spid="8" grpId="0" animBg="1"/>
      <p:bldP spid="9" grpId="0"/>
      <p:bldP spid="10" grpId="0"/>
      <p:bldP spid="11" grpId="0" animBg="1"/>
      <p:bldP spid="11" grpId="1" animBg="1"/>
      <p:bldP spid="11" grpId="2" animBg="1"/>
      <p:bldP spid="11" grpId="3" animBg="1"/>
      <p:bldP spid="12" grpId="0"/>
      <p:bldP spid="13" grpId="0"/>
      <p:bldP spid="14" grpId="0"/>
      <p:bldP spid="15" grpId="0"/>
      <p:bldP spid="15" grpId="1"/>
      <p:bldP spid="16" grpId="0"/>
      <p:bldP spid="1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1" name="Rounded Rectangle 1">
                <a:extLst>
                  <a:ext uri="{FF2B5EF4-FFF2-40B4-BE49-F238E27FC236}">
                    <a16:creationId xmlns:a16="http://schemas.microsoft.com/office/drawing/2014/main" id="{E65CFD60-759C-4075-8925-0C0F215FACCC}"/>
                  </a:ext>
                </a:extLst>
              </p:cNvPr>
              <p:cNvSpPr/>
              <p:nvPr/>
            </p:nvSpPr>
            <p:spPr>
              <a:xfrm>
                <a:off x="1216881" y="62036"/>
                <a:ext cx="6575611" cy="85223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0">
                    <a:srgbClr val="64B512"/>
                  </a:gs>
                  <a:gs pos="97000">
                    <a:srgbClr val="667E40"/>
                  </a:gs>
                </a:gsLst>
                <a:lin ang="5400000" scaled="1"/>
              </a:gra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>
                <a:prstTxWarp prst="textPlain">
                  <a:avLst/>
                </a:prstTxWarp>
              </a:bodyPr>
              <a:lstStyle/>
              <a:p>
                <a:pPr algn="ctr"/>
                <a14:m>
                  <m:oMath xmlns:m="http://schemas.openxmlformats.org/officeDocument/2006/math">
                    <m:sSup>
                      <m:sSupPr>
                        <m:ctrlPr>
                          <a:rPr lang="en-US" sz="4000" i="1" smtClean="0">
                            <a:ln w="0"/>
                            <a:solidFill>
                              <a:schemeClr val="bg1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000" i="1" smtClean="0">
                            <a:ln w="0"/>
                            <a:solidFill>
                              <a:schemeClr val="bg1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4000" i="1" smtClean="0">
                            <a:ln w="0"/>
                            <a:solidFill>
                              <a:schemeClr val="bg1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sz="4000" b="0" i="1" smtClean="0">
                            <a:ln w="0"/>
                            <a:solidFill>
                              <a:schemeClr val="bg1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+ </m:t>
                        </m:r>
                        <m:r>
                          <a:rPr lang="en-US" sz="4000" i="1" smtClean="0">
                            <a:ln w="0"/>
                            <a:solidFill>
                              <a:schemeClr val="bg1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𝑏</m:t>
                        </m:r>
                        <m:r>
                          <a:rPr lang="en-US" sz="4000" i="1" smtClean="0">
                            <a:ln w="0"/>
                            <a:solidFill>
                              <a:schemeClr val="bg1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)</m:t>
                        </m:r>
                      </m:e>
                      <m:sup>
                        <m:r>
                          <a:rPr lang="en-US" sz="4000" i="1" smtClean="0">
                            <a:ln w="0"/>
                            <a:solidFill>
                              <a:schemeClr val="bg1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4000" dirty="0">
                    <a:ln w="0"/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 =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000" i="1">
                            <a:ln w="0"/>
                            <a:solidFill>
                              <a:schemeClr val="bg1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4000" i="1">
                            <a:ln w="0"/>
                            <a:solidFill>
                              <a:schemeClr val="bg1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𝑎</m:t>
                        </m:r>
                      </m:e>
                      <m:sup>
                        <m:r>
                          <a:rPr lang="en-US" sz="4000" i="1">
                            <a:ln w="0"/>
                            <a:solidFill>
                              <a:schemeClr val="bg1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  <m:r>
                          <a:rPr lang="en-US" sz="4000" i="1" smtClean="0">
                            <a:ln w="0"/>
                            <a:solidFill>
                              <a:schemeClr val="bg1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</m:sup>
                    </m:sSup>
                    <m:r>
                      <a:rPr lang="en-US" sz="4000" b="0" i="0" smtClean="0">
                        <a:ln w="0"/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+ </m:t>
                    </m:r>
                  </m:oMath>
                </a14:m>
                <a:r>
                  <a:rPr lang="en-US" sz="4000" dirty="0">
                    <a:ln w="0"/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2 </a:t>
                </a:r>
                <a:r>
                  <a:rPr lang="en-US" sz="4000" dirty="0" err="1">
                    <a:ln w="0"/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ab</a:t>
                </a:r>
                <a:r>
                  <a:rPr lang="en-US" sz="4000" dirty="0">
                    <a:ln w="0"/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+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000" i="1">
                            <a:ln w="0"/>
                            <a:solidFill>
                              <a:schemeClr val="bg1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4000" i="1">
                            <a:ln w="0"/>
                            <a:solidFill>
                              <a:schemeClr val="bg1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𝑏</m:t>
                        </m:r>
                      </m:e>
                      <m:sup>
                        <m:r>
                          <a:rPr lang="en-US" sz="4000" i="1">
                            <a:ln w="0"/>
                            <a:solidFill>
                              <a:schemeClr val="bg1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4000" dirty="0">
                    <a:ln w="0"/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</a:t>
                </a:r>
              </a:p>
            </p:txBody>
          </p:sp>
        </mc:Choice>
        <mc:Fallback xmlns="">
          <p:sp>
            <p:nvSpPr>
              <p:cNvPr id="21" name="Rounded Rectangle 1">
                <a:extLst>
                  <a:ext uri="{FF2B5EF4-FFF2-40B4-BE49-F238E27FC236}">
                    <a16:creationId xmlns:a16="http://schemas.microsoft.com/office/drawing/2014/main" id="{E65CFD60-759C-4075-8925-0C0F215FACC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16881" y="62036"/>
                <a:ext cx="6575611" cy="852232"/>
              </a:xfrm>
              <a:prstGeom prst="roundRect">
                <a:avLst>
                  <a:gd name="adj" fmla="val 50000"/>
                </a:avLst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73AA2DF4-0A62-427B-A9EF-772AC7141043}"/>
                  </a:ext>
                </a:extLst>
              </p:cNvPr>
              <p:cNvSpPr txBox="1"/>
              <p:nvPr/>
            </p:nvSpPr>
            <p:spPr>
              <a:xfrm>
                <a:off x="446529" y="2284687"/>
                <a:ext cx="11688632" cy="834489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4">
                      <a:lumMod val="110000"/>
                      <a:satMod val="105000"/>
                      <a:tint val="67000"/>
                      <a:alpha val="21000"/>
                    </a:schemeClr>
                  </a:gs>
                  <a:gs pos="50000">
                    <a:schemeClr val="accent4">
                      <a:lumMod val="105000"/>
                      <a:satMod val="103000"/>
                      <a:tint val="73000"/>
                    </a:schemeClr>
                  </a:gs>
                  <a:gs pos="100000">
                    <a:schemeClr val="accent4">
                      <a:lumMod val="40000"/>
                      <a:lumOff val="60000"/>
                      <a:alpha val="7000"/>
                    </a:schemeClr>
                  </a:gs>
                </a:gsLst>
                <a:path path="circle">
                  <a:fillToRect l="100000" b="100000"/>
                </a:path>
                <a:tileRect t="-100000" r="-100000"/>
              </a:gradFill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wrap="square" rtlCol="0">
                <a:prstTxWarp prst="textPlain">
                  <a:avLst/>
                </a:prstTxWarp>
                <a:spAutoFit/>
              </a:bodyPr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sz="2800" i="1" smtClean="0">
                            <a:ln w="0"/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2800" i="1" smtClean="0">
                                <a:ln w="0"/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800" i="1" smtClean="0">
                                <a:ln w="0"/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  <m:t>১</m:t>
                            </m:r>
                            <m:r>
                              <a:rPr lang="en-US" sz="2800" i="1" smtClean="0">
                                <a:ln w="0"/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  <m:t>ম</m:t>
                            </m:r>
                            <m:r>
                              <a:rPr lang="en-US" sz="2800" i="1" smtClean="0">
                                <a:ln w="0"/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sz="2800" i="1" smtClean="0">
                                <a:ln w="0"/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  <m:t>পদ</m:t>
                            </m:r>
                            <m:r>
                              <a:rPr lang="en-US" sz="2800" b="0" i="1" smtClean="0">
                                <a:ln w="0"/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sz="2800" i="1" smtClean="0">
                                <a:ln w="0"/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  <m:t>২</m:t>
                            </m:r>
                            <m:r>
                              <a:rPr lang="en-US" sz="2800" i="1" smtClean="0">
                                <a:ln w="0"/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  <m:t>য়</m:t>
                            </m:r>
                            <m:r>
                              <a:rPr lang="en-US" sz="2800" i="1" smtClean="0">
                                <a:ln w="0"/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sz="2800" i="1" smtClean="0">
                                <a:ln w="0"/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  <m:t>পদ</m:t>
                            </m:r>
                            <m:r>
                              <a:rPr lang="en-US" sz="2800" i="1" smtClean="0">
                                <a:ln w="0"/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  <m:t> </m:t>
                            </m:r>
                          </m:e>
                        </m:d>
                      </m:e>
                      <m:sup>
                        <m:r>
                          <a:rPr lang="en-US" sz="2800" i="1" smtClean="0">
                            <a:ln w="0"/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2800" i="1" smtClean="0">
                        <a:ln w="0"/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2800" i="1">
                            <a:ln w="0"/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2800" i="1">
                                <a:ln w="0"/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800" i="1">
                                <a:ln w="0"/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  <m:t>১</m:t>
                            </m:r>
                            <m:r>
                              <a:rPr lang="en-US" sz="2800" i="1">
                                <a:ln w="0"/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  <m:t>ম</m:t>
                            </m:r>
                            <m:r>
                              <a:rPr lang="en-US" sz="2800" i="1">
                                <a:ln w="0"/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sz="2800" i="1">
                                <a:ln w="0"/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  <m:t>পদ</m:t>
                            </m:r>
                            <m:r>
                              <a:rPr lang="en-US" sz="2800" i="1">
                                <a:ln w="0"/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  <m:t> </m:t>
                            </m:r>
                          </m:e>
                        </m:d>
                      </m:e>
                      <m:sup>
                        <m:r>
                          <a:rPr lang="en-US" sz="2800" i="1">
                            <a:ln w="0"/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bn-BD" sz="2800" dirty="0">
                    <a:ln w="0"/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600" dirty="0">
                    <a:ln w="0"/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+</a:t>
                </a:r>
                <a:r>
                  <a:rPr lang="bn-BD" sz="3600" dirty="0">
                    <a:ln w="0"/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800" dirty="0">
                    <a:ln w="0"/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2.</a:t>
                </a:r>
                <a:r>
                  <a:rPr lang="en-US" sz="2800" dirty="0">
                    <a:ln w="0"/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i="1">
                        <a:ln w="0"/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১</m:t>
                    </m:r>
                    <m:r>
                      <a:rPr lang="en-US" sz="2800" i="1">
                        <a:ln w="0"/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ম</m:t>
                    </m:r>
                    <m:r>
                      <a:rPr lang="en-US" sz="2800" i="1">
                        <a:ln w="0"/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800" i="1">
                        <a:ln w="0"/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পদ</m:t>
                    </m:r>
                    <m:r>
                      <a:rPr lang="en-US" sz="2800" i="1">
                        <a:ln w="0"/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800" dirty="0">
                    <a:ln w="0"/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.</a:t>
                </a:r>
                <a:r>
                  <a:rPr lang="en-US" sz="2800" dirty="0">
                    <a:ln w="0"/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i="1">
                        <a:ln w="0"/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২</m:t>
                    </m:r>
                    <m:r>
                      <a:rPr lang="en-US" sz="2800" i="1">
                        <a:ln w="0"/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য়</m:t>
                    </m:r>
                    <m:r>
                      <a:rPr lang="en-US" sz="2800" i="1">
                        <a:ln w="0"/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800" i="1">
                        <a:ln w="0"/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পদ</m:t>
                    </m:r>
                    <m:r>
                      <a:rPr lang="en-US" sz="2800" i="1" smtClean="0">
                        <a:ln w="0"/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en-US" sz="2800" i="1">
                            <a:ln w="0"/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2800" i="1">
                                <a:ln w="0"/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800" i="1">
                                <a:ln w="0"/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  <m:t>২</m:t>
                            </m:r>
                            <m:r>
                              <a:rPr lang="en-US" sz="2800" i="1">
                                <a:ln w="0"/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  <m:t>য়</m:t>
                            </m:r>
                            <m:r>
                              <a:rPr lang="en-US" sz="2800" i="1">
                                <a:ln w="0"/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sz="2800" i="1">
                                <a:ln w="0"/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  <m:t>পদ</m:t>
                            </m:r>
                            <m:r>
                              <a:rPr lang="en-US" sz="2800" i="1">
                                <a:ln w="0"/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  <m:t> </m:t>
                            </m:r>
                          </m:e>
                        </m:d>
                      </m:e>
                      <m:sup>
                        <m:r>
                          <a:rPr lang="en-US" sz="2800" i="1">
                            <a:ln w="0"/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US" sz="2800" dirty="0">
                  <a:ln w="0"/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73AA2DF4-0A62-427B-A9EF-772AC714104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6529" y="2284687"/>
                <a:ext cx="11688632" cy="834489"/>
              </a:xfrm>
              <a:prstGeom prst="rect">
                <a:avLst/>
              </a:prstGeom>
              <a:blipFill>
                <a:blip r:embed="rId3"/>
                <a:stretch>
                  <a:fillRect l="-52" t="-1439" r="-521" b="-719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E068F886-BD2E-4273-815A-4D822D19CC78}"/>
                  </a:ext>
                </a:extLst>
              </p:cNvPr>
              <p:cNvSpPr txBox="1"/>
              <p:nvPr/>
            </p:nvSpPr>
            <p:spPr>
              <a:xfrm>
                <a:off x="1779956" y="769503"/>
                <a:ext cx="1949823" cy="6588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3600" b="1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3600" b="1" i="1" smtClean="0"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3600" b="1" i="1" smtClean="0"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𝒙</m:t>
                              </m:r>
                              <m:r>
                                <a:rPr lang="en-US" sz="3600" b="1" i="1" smtClean="0"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+</m:t>
                              </m:r>
                              <m:r>
                                <a:rPr lang="en-US" sz="3600" b="1" i="1" smtClean="0"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𝒚</m:t>
                              </m:r>
                            </m:e>
                          </m:d>
                        </m:e>
                        <m:sup>
                          <m:r>
                            <a:rPr lang="en-US" sz="3600" b="1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𝟐</m:t>
                          </m:r>
                        </m:sup>
                      </m:sSup>
                    </m:oMath>
                  </m:oMathPara>
                </a14:m>
                <a:endParaRPr lang="en-US" sz="36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E068F886-BD2E-4273-815A-4D822D19CC7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79956" y="769503"/>
                <a:ext cx="1949823" cy="658898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5" name="TextBox 24">
            <a:extLst>
              <a:ext uri="{FF2B5EF4-FFF2-40B4-BE49-F238E27FC236}">
                <a16:creationId xmlns:a16="http://schemas.microsoft.com/office/drawing/2014/main" id="{7761890C-F564-4443-BC2A-4B0EBA73802B}"/>
              </a:ext>
            </a:extLst>
          </p:cNvPr>
          <p:cNvSpPr txBox="1"/>
          <p:nvPr/>
        </p:nvSpPr>
        <p:spPr>
          <a:xfrm>
            <a:off x="3593356" y="848169"/>
            <a:ext cx="45665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0A015973-7350-455B-92A8-7E03AC737EBE}"/>
                  </a:ext>
                </a:extLst>
              </p:cNvPr>
              <p:cNvSpPr txBox="1"/>
              <p:nvPr/>
            </p:nvSpPr>
            <p:spPr>
              <a:xfrm>
                <a:off x="4023500" y="807956"/>
                <a:ext cx="538708" cy="6588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3600" b="1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3600" b="1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𝒙</m:t>
                          </m:r>
                        </m:e>
                        <m:sup>
                          <m:r>
                            <a:rPr lang="en-US" sz="3600" b="1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𝟐</m:t>
                          </m:r>
                        </m:sup>
                      </m:sSup>
                    </m:oMath>
                  </m:oMathPara>
                </a14:m>
                <a:endParaRPr lang="en-US" sz="36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0A015973-7350-455B-92A8-7E03AC737EB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23500" y="807956"/>
                <a:ext cx="538708" cy="658898"/>
              </a:xfrm>
              <a:prstGeom prst="rect">
                <a:avLst/>
              </a:prstGeom>
              <a:blipFill>
                <a:blip r:embed="rId5"/>
                <a:stretch>
                  <a:fillRect r="-681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F3862A63-E237-4BED-B402-8F2130A2BCF5}"/>
                  </a:ext>
                </a:extLst>
              </p:cNvPr>
              <p:cNvSpPr txBox="1"/>
              <p:nvPr/>
            </p:nvSpPr>
            <p:spPr>
              <a:xfrm>
                <a:off x="6343183" y="934736"/>
                <a:ext cx="538708" cy="6588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3600" b="1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3600" b="1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𝒚</m:t>
                          </m:r>
                        </m:e>
                        <m:sup>
                          <m:r>
                            <a:rPr lang="en-US" sz="3600" b="1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𝟐</m:t>
                          </m:r>
                        </m:sup>
                      </m:sSup>
                    </m:oMath>
                  </m:oMathPara>
                </a14:m>
                <a:endParaRPr lang="en-US" sz="36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F3862A63-E237-4BED-B402-8F2130A2BCF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43183" y="934736"/>
                <a:ext cx="538708" cy="658898"/>
              </a:xfrm>
              <a:prstGeom prst="rect">
                <a:avLst/>
              </a:prstGeom>
              <a:blipFill>
                <a:blip r:embed="rId6"/>
                <a:stretch>
                  <a:fillRect r="-795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9" name="TextBox 28">
            <a:extLst>
              <a:ext uri="{FF2B5EF4-FFF2-40B4-BE49-F238E27FC236}">
                <a16:creationId xmlns:a16="http://schemas.microsoft.com/office/drawing/2014/main" id="{88983EE3-9029-48BA-BB64-05C3CCE45BE7}"/>
              </a:ext>
            </a:extLst>
          </p:cNvPr>
          <p:cNvSpPr txBox="1"/>
          <p:nvPr/>
        </p:nvSpPr>
        <p:spPr>
          <a:xfrm>
            <a:off x="4672577" y="864444"/>
            <a:ext cx="5387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CC3786CA-58CF-4BFF-B191-12BA1BC73EA6}"/>
              </a:ext>
            </a:extLst>
          </p:cNvPr>
          <p:cNvSpPr txBox="1"/>
          <p:nvPr/>
        </p:nvSpPr>
        <p:spPr>
          <a:xfrm>
            <a:off x="5114550" y="848169"/>
            <a:ext cx="9456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2xy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A03BF0C0-6892-4AE6-9739-B1F24A59A600}"/>
              </a:ext>
            </a:extLst>
          </p:cNvPr>
          <p:cNvSpPr txBox="1"/>
          <p:nvPr/>
        </p:nvSpPr>
        <p:spPr>
          <a:xfrm>
            <a:off x="5968529" y="954158"/>
            <a:ext cx="38969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D05FC3AF-EAEF-4D75-8BEF-3E832AABAA28}"/>
                  </a:ext>
                </a:extLst>
              </p:cNvPr>
              <p:cNvSpPr txBox="1"/>
              <p:nvPr/>
            </p:nvSpPr>
            <p:spPr>
              <a:xfrm>
                <a:off x="1711745" y="1455017"/>
                <a:ext cx="1949823" cy="6588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3600" b="1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3600" b="1" i="1" smtClean="0"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3600" b="1" i="1" smtClean="0"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𝒑</m:t>
                              </m:r>
                              <m:r>
                                <a:rPr lang="en-US" sz="3600" b="1" i="1" smtClean="0"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+</m:t>
                              </m:r>
                              <m:r>
                                <a:rPr lang="en-US" sz="3600" b="1" i="1" smtClean="0"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𝒒</m:t>
                              </m:r>
                            </m:e>
                          </m:d>
                        </m:e>
                        <m:sup>
                          <m:r>
                            <a:rPr lang="en-US" sz="3600" b="1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𝟐</m:t>
                          </m:r>
                        </m:sup>
                      </m:sSup>
                    </m:oMath>
                  </m:oMathPara>
                </a14:m>
                <a:endParaRPr lang="en-US" sz="36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D05FC3AF-EAEF-4D75-8BEF-3E832AABAA2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11745" y="1455017"/>
                <a:ext cx="1949823" cy="658898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3" name="TextBox 32">
            <a:extLst>
              <a:ext uri="{FF2B5EF4-FFF2-40B4-BE49-F238E27FC236}">
                <a16:creationId xmlns:a16="http://schemas.microsoft.com/office/drawing/2014/main" id="{2DBD3512-7FAE-4667-9404-D664DFF70023}"/>
              </a:ext>
            </a:extLst>
          </p:cNvPr>
          <p:cNvSpPr txBox="1"/>
          <p:nvPr/>
        </p:nvSpPr>
        <p:spPr>
          <a:xfrm>
            <a:off x="3588762" y="1555666"/>
            <a:ext cx="45665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9C8CCBCE-3D2F-4C76-8495-5B6BF0FEDAFC}"/>
                  </a:ext>
                </a:extLst>
              </p:cNvPr>
              <p:cNvSpPr txBox="1"/>
              <p:nvPr/>
            </p:nvSpPr>
            <p:spPr>
              <a:xfrm>
                <a:off x="3965978" y="1440791"/>
                <a:ext cx="538708" cy="6588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3600" b="1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3600" b="1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𝒑</m:t>
                          </m:r>
                        </m:e>
                        <m:sup>
                          <m:r>
                            <a:rPr lang="en-US" sz="3600" b="1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𝟐</m:t>
                          </m:r>
                        </m:sup>
                      </m:sSup>
                    </m:oMath>
                  </m:oMathPara>
                </a14:m>
                <a:endParaRPr lang="en-US" sz="36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9C8CCBCE-3D2F-4C76-8495-5B6BF0FEDAF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65978" y="1440791"/>
                <a:ext cx="538708" cy="658898"/>
              </a:xfrm>
              <a:prstGeom prst="rect">
                <a:avLst/>
              </a:prstGeom>
              <a:blipFill>
                <a:blip r:embed="rId8"/>
                <a:stretch>
                  <a:fillRect r="-102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B68A495A-1238-4052-9B3E-0E6148B998C6}"/>
                  </a:ext>
                </a:extLst>
              </p:cNvPr>
              <p:cNvSpPr txBox="1"/>
              <p:nvPr/>
            </p:nvSpPr>
            <p:spPr>
              <a:xfrm>
                <a:off x="6543696" y="1555666"/>
                <a:ext cx="538708" cy="6588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3600" b="1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3600" b="1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𝒒</m:t>
                          </m:r>
                        </m:e>
                        <m:sup>
                          <m:r>
                            <a:rPr lang="en-US" sz="3600" b="1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𝟐</m:t>
                          </m:r>
                        </m:sup>
                      </m:sSup>
                    </m:oMath>
                  </m:oMathPara>
                </a14:m>
                <a:endParaRPr lang="en-US" sz="36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B68A495A-1238-4052-9B3E-0E6148B998C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43696" y="1555666"/>
                <a:ext cx="538708" cy="658898"/>
              </a:xfrm>
              <a:prstGeom prst="rect">
                <a:avLst/>
              </a:prstGeom>
              <a:blipFill>
                <a:blip r:embed="rId9"/>
                <a:stretch>
                  <a:fillRect r="-786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7" name="TextBox 36">
            <a:extLst>
              <a:ext uri="{FF2B5EF4-FFF2-40B4-BE49-F238E27FC236}">
                <a16:creationId xmlns:a16="http://schemas.microsoft.com/office/drawing/2014/main" id="{DE066871-A00B-482F-900B-FD27AF63CE10}"/>
              </a:ext>
            </a:extLst>
          </p:cNvPr>
          <p:cNvSpPr txBox="1"/>
          <p:nvPr/>
        </p:nvSpPr>
        <p:spPr>
          <a:xfrm>
            <a:off x="4436972" y="1593465"/>
            <a:ext cx="5387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955B70C4-E241-40EA-AA45-0F48E2941336}"/>
              </a:ext>
            </a:extLst>
          </p:cNvPr>
          <p:cNvSpPr txBox="1"/>
          <p:nvPr/>
        </p:nvSpPr>
        <p:spPr>
          <a:xfrm>
            <a:off x="4941931" y="1567405"/>
            <a:ext cx="9456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2pq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225A9695-1415-406A-94FE-0CFC39C0A715}"/>
              </a:ext>
            </a:extLst>
          </p:cNvPr>
          <p:cNvSpPr txBox="1"/>
          <p:nvPr/>
        </p:nvSpPr>
        <p:spPr>
          <a:xfrm>
            <a:off x="5901154" y="1612959"/>
            <a:ext cx="38969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1EDBF305-C4B8-47A2-963A-BC9E731BA5C3}"/>
              </a:ext>
            </a:extLst>
          </p:cNvPr>
          <p:cNvSpPr/>
          <p:nvPr/>
        </p:nvSpPr>
        <p:spPr>
          <a:xfrm>
            <a:off x="449101" y="3028739"/>
            <a:ext cx="10276542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BD" sz="4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দু’টি রাশির </a:t>
            </a:r>
            <a:r>
              <a:rPr lang="bn-IN" sz="4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যোগফলের </a:t>
            </a:r>
            <a:r>
              <a:rPr lang="bn-BD" sz="4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বর্গ  </a:t>
            </a:r>
            <a:endParaRPr lang="en-US" sz="44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1D276AA2-23FE-465F-BEAF-DC082A2FA3FA}"/>
              </a:ext>
            </a:extLst>
          </p:cNvPr>
          <p:cNvGrpSpPr/>
          <p:nvPr/>
        </p:nvGrpSpPr>
        <p:grpSpPr>
          <a:xfrm>
            <a:off x="2043225" y="3582899"/>
            <a:ext cx="7088293" cy="3108031"/>
            <a:chOff x="797044" y="105461"/>
            <a:chExt cx="7088293" cy="3108031"/>
          </a:xfrm>
        </p:grpSpPr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024A1F40-1CB3-45FA-A056-6EB0262E0586}"/>
                </a:ext>
              </a:extLst>
            </p:cNvPr>
            <p:cNvSpPr/>
            <p:nvPr/>
          </p:nvSpPr>
          <p:spPr>
            <a:xfrm>
              <a:off x="6114387" y="1383135"/>
              <a:ext cx="541908" cy="76944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44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Times New Roman" panose="02020603050405020304" pitchFamily="18" charset="0"/>
                </a:rPr>
                <a:t>-</a:t>
              </a:r>
              <a:r>
                <a:rPr lang="bn-BD" sz="44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Times New Roman" panose="02020603050405020304" pitchFamily="18" charset="0"/>
                </a:rPr>
                <a:t> </a:t>
              </a:r>
              <a:endParaRPr lang="en-US" sz="2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4" name="Rectangle 33">
                  <a:extLst>
                    <a:ext uri="{FF2B5EF4-FFF2-40B4-BE49-F238E27FC236}">
                      <a16:creationId xmlns:a16="http://schemas.microsoft.com/office/drawing/2014/main" id="{CF8309FA-65AE-477E-9B92-A1412336AE1C}"/>
                    </a:ext>
                  </a:extLst>
                </p:cNvPr>
                <p:cNvSpPr/>
                <p:nvPr/>
              </p:nvSpPr>
              <p:spPr>
                <a:xfrm>
                  <a:off x="1395209" y="1274756"/>
                  <a:ext cx="2360583" cy="769441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sz="4400" i="1" smtClean="0">
                                <a:ln w="0"/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4400" i="1">
                                <a:ln w="0"/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US" sz="4400" i="1" smtClean="0">
                                <a:ln w="0"/>
                                <a:solidFill>
                                  <a:srgbClr val="FF0000"/>
                                </a:solidFill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  <m:t>𝑎</m:t>
                            </m:r>
                            <m:r>
                              <a:rPr lang="en-US" sz="4400" b="0" i="1" smtClean="0">
                                <a:ln w="0"/>
                                <a:solidFill>
                                  <a:srgbClr val="FF0000"/>
                                </a:solidFill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sz="4400" i="1">
                                <a:ln w="0"/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  <m:t>𝑏</m:t>
                            </m:r>
                            <m:r>
                              <a:rPr lang="en-US" sz="4400" i="1">
                                <a:ln w="0"/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  <m:t>)</m:t>
                            </m:r>
                          </m:e>
                          <m:sup>
                            <m:r>
                              <a:rPr lang="en-US" sz="4400" i="1">
                                <a:ln w="0"/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oMath>
                    </m:oMathPara>
                  </a14:m>
                  <a:endParaRPr lang="en-US" sz="2000" dirty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endParaRPr>
                </a:p>
              </p:txBody>
            </p:sp>
          </mc:Choice>
          <mc:Fallback xmlns="">
            <p:sp>
              <p:nvSpPr>
                <p:cNvPr id="34" name="Rectangle 33">
                  <a:extLst>
                    <a:ext uri="{FF2B5EF4-FFF2-40B4-BE49-F238E27FC236}">
                      <a16:creationId xmlns:a16="http://schemas.microsoft.com/office/drawing/2014/main" id="{CF8309FA-65AE-477E-9B92-A1412336AE1C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395209" y="1274756"/>
                  <a:ext cx="2360583" cy="769441"/>
                </a:xfrm>
                <a:prstGeom prst="rect">
                  <a:avLst/>
                </a:prstGeom>
                <a:blipFill>
                  <a:blip r:embed="rId1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40" name="Rectangle 39">
              <a:extLst>
                <a:ext uri="{FF2B5EF4-FFF2-40B4-BE49-F238E27FC236}">
                  <a16:creationId xmlns:a16="http://schemas.microsoft.com/office/drawing/2014/main" id="{3CB5F6CC-0BDB-47D5-A48B-97897B688C7A}"/>
                </a:ext>
              </a:extLst>
            </p:cNvPr>
            <p:cNvSpPr/>
            <p:nvPr/>
          </p:nvSpPr>
          <p:spPr>
            <a:xfrm>
              <a:off x="3426395" y="1286001"/>
              <a:ext cx="490840" cy="83099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48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=</a:t>
              </a:r>
              <a:endParaRPr lang="en-US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1" name="Rectangle 40">
                  <a:extLst>
                    <a:ext uri="{FF2B5EF4-FFF2-40B4-BE49-F238E27FC236}">
                      <a16:creationId xmlns:a16="http://schemas.microsoft.com/office/drawing/2014/main" id="{C6F37280-FEF8-426A-9A5C-5A18B17EB1B7}"/>
                    </a:ext>
                  </a:extLst>
                </p:cNvPr>
                <p:cNvSpPr/>
                <p:nvPr/>
              </p:nvSpPr>
              <p:spPr>
                <a:xfrm>
                  <a:off x="1395209" y="2341556"/>
                  <a:ext cx="2402261" cy="769441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sz="4400" i="1" smtClean="0">
                                <a:ln w="0"/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4400" i="1">
                                <a:ln w="0"/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US" sz="4400" i="1" smtClean="0">
                                <a:ln w="0"/>
                                <a:solidFill>
                                  <a:srgbClr val="FF0000"/>
                                </a:solidFill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  <m:t>𝑎</m:t>
                            </m:r>
                            <m:r>
                              <a:rPr lang="en-US" sz="4400" b="0" i="1" smtClean="0">
                                <a:ln w="0"/>
                                <a:solidFill>
                                  <a:srgbClr val="FF0000"/>
                                </a:solidFill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sz="4400" i="1">
                                <a:ln w="0"/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  <m:t>𝑏</m:t>
                            </m:r>
                            <m:r>
                              <a:rPr lang="en-US" sz="4400" i="1">
                                <a:ln w="0"/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  <m:t>)</m:t>
                            </m:r>
                          </m:e>
                          <m:sup>
                            <m:r>
                              <a:rPr lang="en-US" sz="4400" i="1">
                                <a:ln w="0"/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oMath>
                    </m:oMathPara>
                  </a14:m>
                  <a:endParaRPr lang="en-US" sz="2000" dirty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endParaRPr>
                </a:p>
              </p:txBody>
            </p:sp>
          </mc:Choice>
          <mc:Fallback xmlns="">
            <p:sp>
              <p:nvSpPr>
                <p:cNvPr id="41" name="Rectangle 40">
                  <a:extLst>
                    <a:ext uri="{FF2B5EF4-FFF2-40B4-BE49-F238E27FC236}">
                      <a16:creationId xmlns:a16="http://schemas.microsoft.com/office/drawing/2014/main" id="{C6F37280-FEF8-426A-9A5C-5A18B17EB1B7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395209" y="2341556"/>
                  <a:ext cx="2402261" cy="769441"/>
                </a:xfrm>
                <a:prstGeom prst="rect">
                  <a:avLst/>
                </a:prstGeom>
                <a:blipFill>
                  <a:blip r:embed="rId11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42" name="Rectangle 41">
              <a:extLst>
                <a:ext uri="{FF2B5EF4-FFF2-40B4-BE49-F238E27FC236}">
                  <a16:creationId xmlns:a16="http://schemas.microsoft.com/office/drawing/2014/main" id="{0F0AC957-0CDF-40A9-B0DA-DA9ED3450065}"/>
                </a:ext>
              </a:extLst>
            </p:cNvPr>
            <p:cNvSpPr/>
            <p:nvPr/>
          </p:nvSpPr>
          <p:spPr>
            <a:xfrm>
              <a:off x="3755792" y="2444051"/>
              <a:ext cx="541908" cy="76944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44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Times New Roman" panose="02020603050405020304" pitchFamily="18" charset="0"/>
                </a:rPr>
                <a:t>= </a:t>
              </a:r>
              <a:r>
                <a:rPr lang="bn-BD" sz="44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Times New Roman" panose="02020603050405020304" pitchFamily="18" charset="0"/>
                </a:rPr>
                <a:t> </a:t>
              </a:r>
              <a:endParaRPr lang="en-US" sz="2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43" name="Rectangle 42">
              <a:extLst>
                <a:ext uri="{FF2B5EF4-FFF2-40B4-BE49-F238E27FC236}">
                  <a16:creationId xmlns:a16="http://schemas.microsoft.com/office/drawing/2014/main" id="{9C287BD0-4FA0-4071-B7E3-5E86126D5233}"/>
                </a:ext>
              </a:extLst>
            </p:cNvPr>
            <p:cNvSpPr/>
            <p:nvPr/>
          </p:nvSpPr>
          <p:spPr>
            <a:xfrm>
              <a:off x="6717533" y="1299282"/>
              <a:ext cx="998991" cy="76944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4400" dirty="0">
                  <a:ln w="0"/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4</a:t>
              </a:r>
              <a:r>
                <a:rPr lang="en-US" sz="4400" dirty="0">
                  <a:ln w="0"/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a</a:t>
              </a:r>
              <a:r>
                <a:rPr lang="en-US" sz="44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b</a:t>
              </a:r>
              <a:endParaRPr lang="en-US" sz="2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44" name="Rectangle 43">
              <a:extLst>
                <a:ext uri="{FF2B5EF4-FFF2-40B4-BE49-F238E27FC236}">
                  <a16:creationId xmlns:a16="http://schemas.microsoft.com/office/drawing/2014/main" id="{B2815C92-D404-4F41-960E-1F1E7120CEBE}"/>
                </a:ext>
              </a:extLst>
            </p:cNvPr>
            <p:cNvSpPr/>
            <p:nvPr/>
          </p:nvSpPr>
          <p:spPr>
            <a:xfrm>
              <a:off x="3426395" y="1274756"/>
              <a:ext cx="490840" cy="83099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48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=</a:t>
              </a:r>
              <a:endParaRPr lang="en-US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45" name="Rectangle 44">
              <a:extLst>
                <a:ext uri="{FF2B5EF4-FFF2-40B4-BE49-F238E27FC236}">
                  <a16:creationId xmlns:a16="http://schemas.microsoft.com/office/drawing/2014/main" id="{6391C07C-6F75-4B3B-A4CB-257C5F646095}"/>
                </a:ext>
              </a:extLst>
            </p:cNvPr>
            <p:cNvSpPr/>
            <p:nvPr/>
          </p:nvSpPr>
          <p:spPr>
            <a:xfrm>
              <a:off x="6100206" y="1395605"/>
              <a:ext cx="541908" cy="76944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bn-BD" sz="44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Times New Roman" panose="02020603050405020304" pitchFamily="18" charset="0"/>
                </a:rPr>
                <a:t> </a:t>
              </a:r>
              <a:endParaRPr lang="en-US" sz="2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49D970F0-4C84-4431-B7CE-CCD63F71E2BB}"/>
                </a:ext>
              </a:extLst>
            </p:cNvPr>
            <p:cNvSpPr txBox="1"/>
            <p:nvPr/>
          </p:nvSpPr>
          <p:spPr>
            <a:xfrm>
              <a:off x="797044" y="2419597"/>
              <a:ext cx="598165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dirty="0">
                  <a:latin typeface="NikoshBAN" panose="02000000000000000000" pitchFamily="2" charset="0"/>
                  <a:cs typeface="NikoshBAN" panose="02000000000000000000" pitchFamily="2" charset="0"/>
                  <a:sym typeface="Symbol" panose="05050102010706020507" pitchFamily="18" charset="2"/>
                </a:rPr>
                <a:t></a:t>
              </a:r>
              <a:endParaRPr lang="en-US" sz="40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657121DF-B2FB-4E3A-9A13-2CF33D6AA71F}"/>
                </a:ext>
              </a:extLst>
            </p:cNvPr>
            <p:cNvSpPr txBox="1"/>
            <p:nvPr/>
          </p:nvSpPr>
          <p:spPr>
            <a:xfrm>
              <a:off x="3453214" y="105461"/>
              <a:ext cx="1992548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BD" sz="4800" b="1" u="sng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অ</a:t>
              </a:r>
              <a:r>
                <a:rPr lang="bn-BD" sz="48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নু</a:t>
              </a:r>
              <a:r>
                <a:rPr lang="bn-BD" sz="4800" b="1" u="sng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সিদ্ধান্ত</a:t>
              </a:r>
              <a:endParaRPr lang="en-US" sz="48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8" name="Rectangle 47">
                  <a:extLst>
                    <a:ext uri="{FF2B5EF4-FFF2-40B4-BE49-F238E27FC236}">
                      <a16:creationId xmlns:a16="http://schemas.microsoft.com/office/drawing/2014/main" id="{A256C208-BE55-4D99-B2D7-83E40A433EB9}"/>
                    </a:ext>
                  </a:extLst>
                </p:cNvPr>
                <p:cNvSpPr/>
                <p:nvPr/>
              </p:nvSpPr>
              <p:spPr>
                <a:xfrm>
                  <a:off x="3650888" y="1254407"/>
                  <a:ext cx="2402261" cy="769441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sz="4400" i="1" smtClean="0">
                                <a:ln w="0"/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4400" i="1">
                                <a:ln w="0"/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US" sz="4400" i="1" smtClean="0">
                                <a:ln w="0"/>
                                <a:solidFill>
                                  <a:srgbClr val="FF0000"/>
                                </a:solidFill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  <m:t>𝑎</m:t>
                            </m:r>
                            <m:r>
                              <a:rPr lang="en-US" sz="4400" b="0" i="1" smtClean="0">
                                <a:ln w="0"/>
                                <a:solidFill>
                                  <a:srgbClr val="FF0000"/>
                                </a:solidFill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sz="4400" i="1">
                                <a:ln w="0"/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  <m:t>𝑏</m:t>
                            </m:r>
                            <m:r>
                              <a:rPr lang="en-US" sz="4400" i="1">
                                <a:ln w="0"/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  <m:t>)</m:t>
                            </m:r>
                          </m:e>
                          <m:sup>
                            <m:r>
                              <a:rPr lang="en-US" sz="4400" i="1">
                                <a:ln w="0"/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oMath>
                    </m:oMathPara>
                  </a14:m>
                  <a:endParaRPr lang="en-US" sz="2000" dirty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endParaRPr>
                </a:p>
              </p:txBody>
            </p:sp>
          </mc:Choice>
          <mc:Fallback xmlns="">
            <p:sp>
              <p:nvSpPr>
                <p:cNvPr id="48" name="Rectangle 47">
                  <a:extLst>
                    <a:ext uri="{FF2B5EF4-FFF2-40B4-BE49-F238E27FC236}">
                      <a16:creationId xmlns:a16="http://schemas.microsoft.com/office/drawing/2014/main" id="{A256C208-BE55-4D99-B2D7-83E40A433EB9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650888" y="1254407"/>
                  <a:ext cx="2402261" cy="769441"/>
                </a:xfrm>
                <a:prstGeom prst="rect">
                  <a:avLst/>
                </a:prstGeom>
                <a:blipFill>
                  <a:blip r:embed="rId1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9" name="Rectangle 48">
                  <a:extLst>
                    <a:ext uri="{FF2B5EF4-FFF2-40B4-BE49-F238E27FC236}">
                      <a16:creationId xmlns:a16="http://schemas.microsoft.com/office/drawing/2014/main" id="{266FF22C-DD77-42B6-8E7C-7CE6379FBF96}"/>
                    </a:ext>
                  </a:extLst>
                </p:cNvPr>
                <p:cNvSpPr/>
                <p:nvPr/>
              </p:nvSpPr>
              <p:spPr>
                <a:xfrm>
                  <a:off x="4026746" y="2341556"/>
                  <a:ext cx="2402261" cy="769441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sz="4400" i="1" smtClean="0">
                                <a:ln w="0"/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4400" i="1">
                                <a:ln w="0"/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US" sz="4400" i="1" smtClean="0">
                                <a:ln w="0"/>
                                <a:solidFill>
                                  <a:srgbClr val="FF0000"/>
                                </a:solidFill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  <m:t>𝑎</m:t>
                            </m:r>
                            <m:r>
                              <a:rPr lang="en-US" sz="4400" b="0" i="1" smtClean="0">
                                <a:ln w="0"/>
                                <a:solidFill>
                                  <a:srgbClr val="FF0000"/>
                                </a:solidFill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sz="4400" i="1">
                                <a:ln w="0"/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  <m:t>𝑏</m:t>
                            </m:r>
                            <m:r>
                              <a:rPr lang="en-US" sz="4400" i="1">
                                <a:ln w="0"/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  <m:t>)</m:t>
                            </m:r>
                          </m:e>
                          <m:sup>
                            <m:r>
                              <a:rPr lang="en-US" sz="4400" i="1">
                                <a:ln w="0"/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oMath>
                    </m:oMathPara>
                  </a14:m>
                  <a:endParaRPr lang="en-US" sz="2000" dirty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endParaRPr>
                </a:p>
              </p:txBody>
            </p:sp>
          </mc:Choice>
          <mc:Fallback xmlns="">
            <p:sp>
              <p:nvSpPr>
                <p:cNvPr id="49" name="Rectangle 48">
                  <a:extLst>
                    <a:ext uri="{FF2B5EF4-FFF2-40B4-BE49-F238E27FC236}">
                      <a16:creationId xmlns:a16="http://schemas.microsoft.com/office/drawing/2014/main" id="{266FF22C-DD77-42B6-8E7C-7CE6379FBF96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026746" y="2341556"/>
                  <a:ext cx="2402261" cy="769441"/>
                </a:xfrm>
                <a:prstGeom prst="rect">
                  <a:avLst/>
                </a:prstGeom>
                <a:blipFill>
                  <a:blip r:embed="rId1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50" name="Rectangle 49">
              <a:extLst>
                <a:ext uri="{FF2B5EF4-FFF2-40B4-BE49-F238E27FC236}">
                  <a16:creationId xmlns:a16="http://schemas.microsoft.com/office/drawing/2014/main" id="{CF8CD3E4-ED5A-402E-A170-C14F67DD140B}"/>
                </a:ext>
              </a:extLst>
            </p:cNvPr>
            <p:cNvSpPr/>
            <p:nvPr/>
          </p:nvSpPr>
          <p:spPr>
            <a:xfrm>
              <a:off x="6275356" y="2329086"/>
              <a:ext cx="541908" cy="76944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bn-BD" sz="44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Times New Roman" panose="02020603050405020304" pitchFamily="18" charset="0"/>
                </a:rPr>
                <a:t>+ </a:t>
              </a:r>
              <a:endParaRPr lang="en-US" sz="2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51" name="Rectangle 50">
              <a:extLst>
                <a:ext uri="{FF2B5EF4-FFF2-40B4-BE49-F238E27FC236}">
                  <a16:creationId xmlns:a16="http://schemas.microsoft.com/office/drawing/2014/main" id="{740CAE41-6221-4881-B41C-F32F7F10C5C5}"/>
                </a:ext>
              </a:extLst>
            </p:cNvPr>
            <p:cNvSpPr/>
            <p:nvPr/>
          </p:nvSpPr>
          <p:spPr>
            <a:xfrm>
              <a:off x="6886346" y="2246215"/>
              <a:ext cx="998991" cy="76944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4400" dirty="0">
                  <a:ln w="0"/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4</a:t>
              </a:r>
              <a:r>
                <a:rPr lang="en-US" sz="4400" dirty="0">
                  <a:ln w="0"/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a</a:t>
              </a:r>
              <a:r>
                <a:rPr lang="en-US" sz="44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b</a:t>
              </a:r>
              <a:endParaRPr lang="en-US" sz="2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0288567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"/>
                            </p:stCondLst>
                            <p:childTnLst>
                              <p:par>
                                <p:cTn id="4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000"/>
                            </p:stCondLst>
                            <p:childTnLst>
                              <p:par>
                                <p:cTn id="4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500"/>
                            </p:stCondLst>
                            <p:childTnLst>
                              <p:par>
                                <p:cTn id="5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2000"/>
                            </p:stCondLst>
                            <p:childTnLst>
                              <p:par>
                                <p:cTn id="5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2000"/>
                                        <p:tgtEl>
                                          <p:spTgt spid="2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20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build="p" animBg="1"/>
      <p:bldP spid="24" grpId="0"/>
      <p:bldP spid="25" grpId="0"/>
      <p:bldP spid="27" grpId="0"/>
      <p:bldP spid="28" grpId="0"/>
      <p:bldP spid="29" grpId="0"/>
      <p:bldP spid="30" grpId="0"/>
      <p:bldP spid="31" grpId="0"/>
      <p:bldP spid="32" grpId="0"/>
      <p:bldP spid="33" grpId="0"/>
      <p:bldP spid="35" grpId="0"/>
      <p:bldP spid="36" grpId="0"/>
      <p:bldP spid="37" grpId="0"/>
      <p:bldP spid="38" grpId="0"/>
      <p:bldP spid="39" grpId="0"/>
      <p:bldP spid="2" grpId="0"/>
    </p:bldLst>
  </p:timing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619</TotalTime>
  <Words>455</Words>
  <Application>Microsoft Office PowerPoint</Application>
  <PresentationFormat>Widescreen</PresentationFormat>
  <Paragraphs>113</Paragraphs>
  <Slides>14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4" baseType="lpstr">
      <vt:lpstr>Arial</vt:lpstr>
      <vt:lpstr>Calibri</vt:lpstr>
      <vt:lpstr>Cambria Math</vt:lpstr>
      <vt:lpstr>NikoshBAN</vt:lpstr>
      <vt:lpstr>SutonnyMJ</vt:lpstr>
      <vt:lpstr>SymbolMT</vt:lpstr>
      <vt:lpstr>Times New Roman</vt:lpstr>
      <vt:lpstr>Trebuchet MS</vt:lpstr>
      <vt:lpstr>Wingdings 3</vt:lpstr>
      <vt:lpstr>Facet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Hewlett-Packard Company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user4</dc:creator>
  <cp:lastModifiedBy>DOEL</cp:lastModifiedBy>
  <cp:revision>103</cp:revision>
  <dcterms:created xsi:type="dcterms:W3CDTF">2019-03-29T06:20:16Z</dcterms:created>
  <dcterms:modified xsi:type="dcterms:W3CDTF">2019-10-12T04:48:53Z</dcterms:modified>
</cp:coreProperties>
</file>