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8" r:id="rId4"/>
    <p:sldId id="29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29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2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53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7D8D-2DDA-4BEA-966F-07ECBBAC633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345A6C-F3D8-480F-AFB0-9CB2A36B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B0972F-FCAE-471E-BF89-AD652A73618D}"/>
              </a:ext>
            </a:extLst>
          </p:cNvPr>
          <p:cNvSpPr txBox="1"/>
          <p:nvPr/>
        </p:nvSpPr>
        <p:spPr>
          <a:xfrm>
            <a:off x="933449" y="4262497"/>
            <a:ext cx="10384681" cy="213830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১০ মিলিমিটার =  কত সেন্টিমিটার?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দৈর্ঘ্য পরিমাপের জন্য কী কী পদ্ধতি ব্যবহার করা হয়?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বইয়ের দৈর্ঘ্য মাপতে কী ব্যবহার করা হয়?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খেলার মাঠের দৈর্ঘ্য মাপতে কী ব্যবহার করা হয়?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3944A-BAB4-408E-95DD-B93216200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5000"/>
          <a:stretch/>
        </p:blipFill>
        <p:spPr>
          <a:xfrm>
            <a:off x="2239523" y="1405104"/>
            <a:ext cx="5577840" cy="1871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1502B0-3571-42C9-8536-5F4BFDEABE19}"/>
              </a:ext>
            </a:extLst>
          </p:cNvPr>
          <p:cNvSpPr/>
          <p:nvPr/>
        </p:nvSpPr>
        <p:spPr>
          <a:xfrm>
            <a:off x="445170" y="179457"/>
            <a:ext cx="108729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cs typeface="NikoshBAN" panose="02000000000000000000" pitchFamily="2" charset="0"/>
              </a:rPr>
              <a:t>একক কাজ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7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BE9FA-D4A3-47EC-AA4B-9E01C37DB7E3}"/>
              </a:ext>
            </a:extLst>
          </p:cNvPr>
          <p:cNvSpPr txBox="1"/>
          <p:nvPr/>
        </p:nvSpPr>
        <p:spPr>
          <a:xfrm>
            <a:off x="872530" y="222146"/>
            <a:ext cx="10554079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দৈর্ঘ্য পরিমাপের এককসমূহ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B4AE7-40FD-4628-87F7-A2D0A51EBD57}"/>
              </a:ext>
            </a:extLst>
          </p:cNvPr>
          <p:cNvSpPr txBox="1"/>
          <p:nvPr/>
        </p:nvSpPr>
        <p:spPr>
          <a:xfrm>
            <a:off x="976660" y="990600"/>
            <a:ext cx="5119340" cy="3124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মেট্রিক পদ্ধতি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মিলিমিটার   =  ১ সেন্টিমিটার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সেন্টিমিটার   =  ১ ডেসিমিটার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ডেসিমিটার   =  ১ মিটার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মিটার         =  ১ ডেকা মিটার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ডেকামিটার   =  ১ হেক্টোমিটার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১০ হেক্টোমিটার  = ১ কিলোমিটার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A8131-903C-46EA-8C0A-17A4F1070A9B}"/>
              </a:ext>
            </a:extLst>
          </p:cNvPr>
          <p:cNvSpPr txBox="1"/>
          <p:nvPr/>
        </p:nvSpPr>
        <p:spPr>
          <a:xfrm>
            <a:off x="6096000" y="964763"/>
            <a:ext cx="5668856" cy="313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ব্রিটিশ পদ্ধতি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১২  ইঞ্চি    =  ১  ফুট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৩  ফুট      =  ১  গজ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১৭৬০ গজ   =  ১  মাইল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B79CC-C24C-4D34-A905-6063258777C8}"/>
              </a:ext>
            </a:extLst>
          </p:cNvPr>
          <p:cNvSpPr txBox="1"/>
          <p:nvPr/>
        </p:nvSpPr>
        <p:spPr>
          <a:xfrm>
            <a:off x="986305" y="4114800"/>
            <a:ext cx="1077855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মেট্রিক ও ব্রিটিশ পরিমাপের 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F908B-CB64-4F80-AF13-2DCFFB95A0F6}"/>
              </a:ext>
            </a:extLst>
          </p:cNvPr>
          <p:cNvSpPr txBox="1"/>
          <p:nvPr/>
        </p:nvSpPr>
        <p:spPr>
          <a:xfrm>
            <a:off x="986304" y="4819972"/>
            <a:ext cx="10778551" cy="181588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১   ইঞ্চি    =    ২. ৫৪ সেন্টিমিটার ( প্রায় )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১  মাইল    =    ১.৬১ কিলোমিটার ( প্রায় )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১  মিটার    =    ৯.৩৭ ইঞ্চি ( প্রায় )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১  কিঃমিঃ  =   ০,৬২ মাইল ( প্রায়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E39AC-E67A-4FA4-8E9C-B9248FB75230}"/>
              </a:ext>
            </a:extLst>
          </p:cNvPr>
          <p:cNvSpPr/>
          <p:nvPr/>
        </p:nvSpPr>
        <p:spPr>
          <a:xfrm>
            <a:off x="457200" y="457200"/>
            <a:ext cx="8248465" cy="5943600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6BBD3-AC5A-4E58-A38C-505DA789A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3903"/>
          <a:stretch/>
        </p:blipFill>
        <p:spPr>
          <a:xfrm>
            <a:off x="647586" y="866924"/>
            <a:ext cx="2933813" cy="2104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F2EED-9D0C-49BB-930E-908772B77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" y="3886200"/>
            <a:ext cx="3053844" cy="24554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D452E-30D8-4C7A-911F-6DAE1D0641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 t="2504" r="1953"/>
          <a:stretch/>
        </p:blipFill>
        <p:spPr>
          <a:xfrm>
            <a:off x="5647992" y="599393"/>
            <a:ext cx="2651760" cy="2143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76FC2D-CF04-4E2D-BEB4-CFD8AA9671A3}"/>
              </a:ext>
            </a:extLst>
          </p:cNvPr>
          <p:cNvCxnSpPr/>
          <p:nvPr/>
        </p:nvCxnSpPr>
        <p:spPr>
          <a:xfrm flipH="1" flipV="1">
            <a:off x="3569747" y="2965525"/>
            <a:ext cx="11653" cy="9206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9CACE7-8A25-4264-BD4C-81225B75ABA3}"/>
              </a:ext>
            </a:extLst>
          </p:cNvPr>
          <p:cNvCxnSpPr/>
          <p:nvPr/>
        </p:nvCxnSpPr>
        <p:spPr>
          <a:xfrm flipV="1">
            <a:off x="3511044" y="2965525"/>
            <a:ext cx="2088426" cy="62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12AEFF-9008-44AD-91A8-6BC236D2FA24}"/>
              </a:ext>
            </a:extLst>
          </p:cNvPr>
          <p:cNvSpPr txBox="1"/>
          <p:nvPr/>
        </p:nvSpPr>
        <p:spPr>
          <a:xfrm>
            <a:off x="838200" y="3133785"/>
            <a:ext cx="1992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A3814-2329-4F37-B355-928E2F2E67F4}"/>
              </a:ext>
            </a:extLst>
          </p:cNvPr>
          <p:cNvSpPr txBox="1"/>
          <p:nvPr/>
        </p:nvSpPr>
        <p:spPr>
          <a:xfrm>
            <a:off x="3569747" y="182880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কিলোমিটার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9E35E-B9FA-41FA-BFC1-8C92D80F0114}"/>
              </a:ext>
            </a:extLst>
          </p:cNvPr>
          <p:cNvSpPr txBox="1"/>
          <p:nvPr/>
        </p:nvSpPr>
        <p:spPr>
          <a:xfrm>
            <a:off x="3886200" y="3896380"/>
            <a:ext cx="468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কিলোমিটারকে মিটারে প্রকাশ কর।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40025A-3AF7-41C3-A1B7-8F3BEA6BDA06}"/>
              </a:ext>
            </a:extLst>
          </p:cNvPr>
          <p:cNvCxnSpPr/>
          <p:nvPr/>
        </p:nvCxnSpPr>
        <p:spPr>
          <a:xfrm flipV="1">
            <a:off x="3547914" y="2971800"/>
            <a:ext cx="2014686" cy="914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61C1F6-04E9-4E82-ACB3-4A65ACFE1D0D}"/>
              </a:ext>
            </a:extLst>
          </p:cNvPr>
          <p:cNvSpPr txBox="1"/>
          <p:nvPr/>
        </p:nvSpPr>
        <p:spPr>
          <a:xfrm>
            <a:off x="3810000" y="4608493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২। বাড়ি থেকে বিদ্যালয়ের দূরত্বকে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কিলোমিটারে প্রকাশ কর।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5E562-7F0A-49E6-B960-099D13D602D7}"/>
              </a:ext>
            </a:extLst>
          </p:cNvPr>
          <p:cNvSpPr txBox="1"/>
          <p:nvPr/>
        </p:nvSpPr>
        <p:spPr>
          <a:xfrm>
            <a:off x="5638800" y="2965525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৩৫০০মিটার২৫সেঃমিঃ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1D4B9-5FF6-4642-B3D5-5858C2785327}"/>
              </a:ext>
            </a:extLst>
          </p:cNvPr>
          <p:cNvSpPr txBox="1"/>
          <p:nvPr/>
        </p:nvSpPr>
        <p:spPr>
          <a:xfrm>
            <a:off x="600979" y="3973324"/>
            <a:ext cx="6944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2" grpId="0" build="p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3741B5-D68E-4A17-9E47-E645DE0DD75A}"/>
              </a:ext>
            </a:extLst>
          </p:cNvPr>
          <p:cNvSpPr txBox="1"/>
          <p:nvPr/>
        </p:nvSpPr>
        <p:spPr>
          <a:xfrm>
            <a:off x="609600" y="464403"/>
            <a:ext cx="11696054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3D7C4-9344-4951-8CC0-649FADD48040}"/>
              </a:ext>
            </a:extLst>
          </p:cNvPr>
          <p:cNvSpPr txBox="1"/>
          <p:nvPr/>
        </p:nvSpPr>
        <p:spPr>
          <a:xfrm>
            <a:off x="5029200" y="1484055"/>
            <a:ext cx="6238068" cy="2862322"/>
          </a:xfrm>
          <a:prstGeom prst="rect">
            <a:avLst/>
          </a:prstGeom>
          <a:solidFill>
            <a:srgbClr val="FF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পুকুরটির দৈর্ঘ্য প্রস্থের ৩গুন।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এর চারদিকে একবার প্রদক্ষিণ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করলে ১ কিলোমিটার হাঁটা হয়।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এর চারদিকে বেড়া দিতে প্রতি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মিটারে ১২ টাকা খরচ হয়।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3AB23-3123-46A7-B90E-84924D15D34F}"/>
              </a:ext>
            </a:extLst>
          </p:cNvPr>
          <p:cNvSpPr txBox="1"/>
          <p:nvPr/>
        </p:nvSpPr>
        <p:spPr>
          <a:xfrm>
            <a:off x="609600" y="4711005"/>
            <a:ext cx="10657668" cy="1938992"/>
          </a:xfrm>
          <a:prstGeom prst="rect">
            <a:avLst/>
          </a:prstGeom>
          <a:solidFill>
            <a:srgbClr val="EBEB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১ কিলোমিটারকে সেন্টিমিটারে প্রকাশ কর।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খ. পুকুরের দৈর্ঘ্য ও প্রস্থ নির্ণয় কর।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গ. পুকুরের চারদিকে বেড়া দিতে কত খরচ হবে?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ECFDE-EBDA-48A1-950A-A44BAA127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1484055"/>
            <a:ext cx="4364182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4DB30-E007-401A-9E25-0F94011E630A}"/>
              </a:ext>
            </a:extLst>
          </p:cNvPr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73447-FF91-498E-ACDE-FC4AEE02EC05}"/>
              </a:ext>
            </a:extLst>
          </p:cNvPr>
          <p:cNvSpPr txBox="1"/>
          <p:nvPr/>
        </p:nvSpPr>
        <p:spPr>
          <a:xfrm>
            <a:off x="533401" y="1752600"/>
            <a:ext cx="11353799" cy="30220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১ কিলোমিটারে কত মিটার?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১ মিটারে কত ইঞ্চি?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কত গজে এক মেইল?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এক কিলোমিটার কত মাইলের সমান?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এক মাইল কত কিলোমিটারের সমান?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মেট্রিক পদ্ধতিতে দৈর্ঘ্যের একক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22CC5-75B1-4F67-9044-AE2936FF4A47}"/>
              </a:ext>
            </a:extLst>
          </p:cNvPr>
          <p:cNvSpPr/>
          <p:nvPr/>
        </p:nvSpPr>
        <p:spPr>
          <a:xfrm>
            <a:off x="584605" y="4952998"/>
            <a:ext cx="2363147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১০০০ মিটার.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4E316-B966-4C48-BB7C-06157B36127C}"/>
              </a:ext>
            </a:extLst>
          </p:cNvPr>
          <p:cNvSpPr/>
          <p:nvPr/>
        </p:nvSpPr>
        <p:spPr>
          <a:xfrm>
            <a:off x="2995607" y="4952999"/>
            <a:ext cx="307327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৩৯.৩৭ ইঞ্চি (প্রায়)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70EC-8838-45A2-A725-3EC59A5089A6}"/>
              </a:ext>
            </a:extLst>
          </p:cNvPr>
          <p:cNvSpPr/>
          <p:nvPr/>
        </p:nvSpPr>
        <p:spPr>
          <a:xfrm>
            <a:off x="6102133" y="4953000"/>
            <a:ext cx="2363147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৩। ১৭৬০ গজ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5461C-1E44-4685-9947-CA034EB6F5E6}"/>
              </a:ext>
            </a:extLst>
          </p:cNvPr>
          <p:cNvSpPr/>
          <p:nvPr/>
        </p:nvSpPr>
        <p:spPr>
          <a:xfrm>
            <a:off x="571987" y="5716104"/>
            <a:ext cx="2885726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৪। ০.৬২ মাইল(প্রায়)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CC4A9-4044-4697-B398-E3B3D333D3F7}"/>
              </a:ext>
            </a:extLst>
          </p:cNvPr>
          <p:cNvSpPr/>
          <p:nvPr/>
        </p:nvSpPr>
        <p:spPr>
          <a:xfrm>
            <a:off x="3505200" y="5715000"/>
            <a:ext cx="315663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৫। ১.৬১ কিঃমিঃ(প্রায়) 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127BE-9725-4F81-874C-F2B9D11F0200}"/>
              </a:ext>
            </a:extLst>
          </p:cNvPr>
          <p:cNvSpPr/>
          <p:nvPr/>
        </p:nvSpPr>
        <p:spPr>
          <a:xfrm>
            <a:off x="6705600" y="5716105"/>
            <a:ext cx="1759680" cy="584775"/>
          </a:xfrm>
          <a:prstGeom prst="rect">
            <a:avLst/>
          </a:prstGeom>
          <a:solidFill>
            <a:srgbClr val="B7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৬। মিটার।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19271-8EC0-40D9-8A7B-F8FF5F210A05}"/>
              </a:ext>
            </a:extLst>
          </p:cNvPr>
          <p:cNvSpPr txBox="1"/>
          <p:nvPr/>
        </p:nvSpPr>
        <p:spPr>
          <a:xfrm>
            <a:off x="609599" y="208840"/>
            <a:ext cx="1086963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7512A-D710-4715-B767-D09B53E52271}"/>
              </a:ext>
            </a:extLst>
          </p:cNvPr>
          <p:cNvSpPr txBox="1"/>
          <p:nvPr/>
        </p:nvSpPr>
        <p:spPr>
          <a:xfrm>
            <a:off x="123986" y="1455844"/>
            <a:ext cx="11944027" cy="44012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সিড়িতে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30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টি ধাপ আছে। প্রতিটি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ধাপের উচ্চতা১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সেঃমিঃএবংদৈর্ঘ্য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25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সেঃমিঃ। প্রতিটি ধাপের জন্য খরচ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21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০ টাকা।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ক. সিঁড়িটির মোট উচ্চতা কত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খ. ধাপগুলোর মোট দৈর্ঘ্য কত?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গ.সিড়িটি তৈরি করতে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মোট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টাকা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খরচ হবে?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FAFD3-6B09-4F23-9166-EC6E046D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125123"/>
            <a:ext cx="5726360" cy="6686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487E9-3985-4540-AD52-45EBCCEDD23A}"/>
              </a:ext>
            </a:extLst>
          </p:cNvPr>
          <p:cNvSpPr txBox="1"/>
          <p:nvPr/>
        </p:nvSpPr>
        <p:spPr>
          <a:xfrm>
            <a:off x="4197927" y="1288473"/>
            <a:ext cx="5652655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7DE67-512A-471C-BE2E-45C7F6D8F373}"/>
              </a:ext>
            </a:extLst>
          </p:cNvPr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0EC38-6CB1-4915-8F6C-20C09F20AA32}"/>
              </a:ext>
            </a:extLst>
          </p:cNvPr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C262-2BF3-4FB6-BF3D-A7A1D894D01C}"/>
              </a:ext>
            </a:extLst>
          </p:cNvPr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2048C6-6E22-4F91-8275-BEC4DB2E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0"/>
            <a:ext cx="5565970" cy="6556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D6844-BC5D-4ABA-A3C5-EF6F5AD8D5E7}"/>
              </a:ext>
            </a:extLst>
          </p:cNvPr>
          <p:cNvSpPr txBox="1"/>
          <p:nvPr/>
        </p:nvSpPr>
        <p:spPr>
          <a:xfrm>
            <a:off x="604910" y="928467"/>
            <a:ext cx="9777046" cy="478301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33"/>
              </a:avLst>
            </a:prstTxWarp>
            <a:spAutoFit/>
          </a:bodyPr>
          <a:lstStyle/>
          <a:p>
            <a:r>
              <a:rPr lang="bn-IN" sz="19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0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45895" y="264695"/>
            <a:ext cx="74475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0" y="2989115"/>
            <a:ext cx="5907314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D80611-44D5-4193-A9BC-5B3C77A06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144789"/>
            <a:ext cx="2056674" cy="257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14C61-2FCE-4C41-AE5B-BFA6D7D3443E}"/>
              </a:ext>
            </a:extLst>
          </p:cNvPr>
          <p:cNvSpPr txBox="1"/>
          <p:nvPr/>
        </p:nvSpPr>
        <p:spPr>
          <a:xfrm>
            <a:off x="5907314" y="2912170"/>
            <a:ext cx="6284686" cy="387798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</a:p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</a:t>
            </a:r>
            <a:endParaRPr lang="bn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  ইং </a:t>
            </a:r>
          </a:p>
        </p:txBody>
      </p:sp>
    </p:spTree>
    <p:extLst>
      <p:ext uri="{BB962C8B-B14F-4D97-AF65-F5344CB8AC3E}">
        <p14:creationId xmlns:p14="http://schemas.microsoft.com/office/powerpoint/2010/main" val="11043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2E3F4-AC74-4880-8525-005B3B4E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05" y="2551218"/>
            <a:ext cx="2995722" cy="405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0ED240-1D2B-40B3-A834-E95252A6E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35" y="3696634"/>
            <a:ext cx="4675094" cy="300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0F1C1-5415-42FB-AB0B-2DB11E318FE5}"/>
              </a:ext>
            </a:extLst>
          </p:cNvPr>
          <p:cNvSpPr txBox="1"/>
          <p:nvPr/>
        </p:nvSpPr>
        <p:spPr>
          <a:xfrm>
            <a:off x="1" y="66065"/>
            <a:ext cx="44608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কিসের প্রয়োজন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C0EB0-A4F9-4711-A87A-721CD04A4A1D}"/>
              </a:ext>
            </a:extLst>
          </p:cNvPr>
          <p:cNvSpPr txBox="1"/>
          <p:nvPr/>
        </p:nvSpPr>
        <p:spPr>
          <a:xfrm>
            <a:off x="4577827" y="66065"/>
            <a:ext cx="375609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উচ্চতা পরিমাপ  কিসের প্রয়োজন হয় ? </a:t>
            </a:r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75DA0-2D72-4DB4-87B9-B61B03CED960}"/>
              </a:ext>
            </a:extLst>
          </p:cNvPr>
          <p:cNvSpPr txBox="1"/>
          <p:nvPr/>
        </p:nvSpPr>
        <p:spPr>
          <a:xfrm>
            <a:off x="8450923" y="102893"/>
            <a:ext cx="3741076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দৈ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র্ঘ্য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পরিমাপ  করতে কিসের প্রয়োজন হয়  হয়?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80387-54F3-4BD9-B0B8-64339131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3696634"/>
            <a:ext cx="3151163" cy="2625969"/>
          </a:xfrm>
          <a:prstGeom prst="rect">
            <a:avLst/>
          </a:prstGeom>
        </p:spPr>
      </p:pic>
      <p:sp>
        <p:nvSpPr>
          <p:cNvPr id="8" name="Down Arrow 12">
            <a:extLst>
              <a:ext uri="{FF2B5EF4-FFF2-40B4-BE49-F238E27FC236}">
                <a16:creationId xmlns:a16="http://schemas.microsoft.com/office/drawing/2014/main" id="{7E4D9D0B-BFEC-4455-9110-FE08D488BF7E}"/>
              </a:ext>
            </a:extLst>
          </p:cNvPr>
          <p:cNvSpPr/>
          <p:nvPr/>
        </p:nvSpPr>
        <p:spPr>
          <a:xfrm>
            <a:off x="1488563" y="1113089"/>
            <a:ext cx="941294" cy="228780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Down Arrow 13">
            <a:extLst>
              <a:ext uri="{FF2B5EF4-FFF2-40B4-BE49-F238E27FC236}">
                <a16:creationId xmlns:a16="http://schemas.microsoft.com/office/drawing/2014/main" id="{9E41824A-D1EB-4967-9677-58E5F15576AC}"/>
              </a:ext>
            </a:extLst>
          </p:cNvPr>
          <p:cNvSpPr/>
          <p:nvPr/>
        </p:nvSpPr>
        <p:spPr>
          <a:xfrm>
            <a:off x="6320118" y="1113089"/>
            <a:ext cx="875345" cy="143812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Down Arrow 14">
            <a:extLst>
              <a:ext uri="{FF2B5EF4-FFF2-40B4-BE49-F238E27FC236}">
                <a16:creationId xmlns:a16="http://schemas.microsoft.com/office/drawing/2014/main" id="{33F8226A-EB1C-47C7-88CA-4B7616CA8498}"/>
              </a:ext>
            </a:extLst>
          </p:cNvPr>
          <p:cNvSpPr/>
          <p:nvPr/>
        </p:nvSpPr>
        <p:spPr>
          <a:xfrm>
            <a:off x="9547744" y="1517260"/>
            <a:ext cx="801675" cy="20679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CBE1EE9-22EF-4057-B99A-A55CE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95481" cy="534733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5D47880-5BD9-4038-A8EB-5D70CD3F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97139"/>
            <a:ext cx="75057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82C35-1509-421D-BA70-0B190004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2" y="685800"/>
            <a:ext cx="7477128" cy="534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8EB28-A320-48B8-9003-104BD7328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158" y="2632943"/>
            <a:ext cx="5133974" cy="1543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7577F-EF43-4F83-A181-7D7D2D500DC1}"/>
              </a:ext>
            </a:extLst>
          </p:cNvPr>
          <p:cNvSpPr txBox="1"/>
          <p:nvPr/>
        </p:nvSpPr>
        <p:spPr>
          <a:xfrm>
            <a:off x="1133472" y="88654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 জানতে কী পরিমাপ করতে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FDB733-EFCB-4E6E-9AC7-C3BCE50F4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-343" b="3754"/>
          <a:stretch/>
        </p:blipFill>
        <p:spPr bwMode="auto">
          <a:xfrm>
            <a:off x="886264" y="1631852"/>
            <a:ext cx="7648137" cy="39670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A7436-5ED9-47EE-B3B5-BC6E7298D9EE}"/>
              </a:ext>
            </a:extLst>
          </p:cNvPr>
          <p:cNvSpPr txBox="1"/>
          <p:nvPr/>
        </p:nvSpPr>
        <p:spPr>
          <a:xfrm>
            <a:off x="685800" y="457200"/>
            <a:ext cx="7848602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দৈর্ঘ্য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A679E-15CC-4E0B-B6D7-55BCE053242B}"/>
              </a:ext>
            </a:extLst>
          </p:cNvPr>
          <p:cNvSpPr txBox="1"/>
          <p:nvPr/>
        </p:nvSpPr>
        <p:spPr>
          <a:xfrm>
            <a:off x="685800" y="5816025"/>
            <a:ext cx="7848602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পোশাক তৈরির জন্য মাপা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84CBB-2B87-48DA-8142-713421C54562}"/>
              </a:ext>
            </a:extLst>
          </p:cNvPr>
          <p:cNvSpPr/>
          <p:nvPr/>
        </p:nvSpPr>
        <p:spPr>
          <a:xfrm>
            <a:off x="253217" y="773306"/>
            <a:ext cx="10367889" cy="492442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দৈর্ঘ্য পরিমাপের একক বলতে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২। দৈর্ঘ্য পরিমাপের বিভিন্ন পদ্ধতি ব্যাখ্যা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দৈর্ঘ্য পরিমাপের আন্তঃসম্পর্ক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৪। দৈর্ঘ্য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82036-ED53-469E-B28F-F7674D9415E7}"/>
              </a:ext>
            </a:extLst>
          </p:cNvPr>
          <p:cNvSpPr txBox="1"/>
          <p:nvPr/>
        </p:nvSpPr>
        <p:spPr>
          <a:xfrm>
            <a:off x="1203960" y="533400"/>
            <a:ext cx="7230856" cy="646331"/>
          </a:xfrm>
          <a:prstGeom prst="rect">
            <a:avLst/>
          </a:prstGeom>
          <a:solidFill>
            <a:srgbClr val="F7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দৈর্ঘ্যের জিনিষ ফিতা বা টেপ দ্বারা মাপা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6F32D-28C9-4DF5-AC88-5AE5235D0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7117" r="3625" b="24157"/>
          <a:stretch/>
        </p:blipFill>
        <p:spPr>
          <a:xfrm>
            <a:off x="953197" y="1676543"/>
            <a:ext cx="5840916" cy="2001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DC3DC-5FD4-45EF-B568-01C06471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7" y="3873451"/>
            <a:ext cx="5840916" cy="122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8CDAF-6AAD-4546-9AE1-F78EB3206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25120" b="47238"/>
          <a:stretch/>
        </p:blipFill>
        <p:spPr>
          <a:xfrm>
            <a:off x="953197" y="2308838"/>
            <a:ext cx="6516748" cy="878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AB5DF-685D-42FF-853B-A5895BF78482}"/>
              </a:ext>
            </a:extLst>
          </p:cNvPr>
          <p:cNvSpPr txBox="1"/>
          <p:nvPr/>
        </p:nvSpPr>
        <p:spPr>
          <a:xfrm>
            <a:off x="1320955" y="3679331"/>
            <a:ext cx="5105400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টেবিল ফিতা বা টেপ দ্বারা মাপা হচ্ছে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4833A-4B89-48C2-AB54-326FDF6D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36449" r="19019" b="38448"/>
          <a:stretch/>
        </p:blipFill>
        <p:spPr>
          <a:xfrm rot="16200000">
            <a:off x="-1794879" y="2894352"/>
            <a:ext cx="5826373" cy="1069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5E18C-E731-4A5D-954D-D24755F397ED}"/>
              </a:ext>
            </a:extLst>
          </p:cNvPr>
          <p:cNvSpPr txBox="1"/>
          <p:nvPr/>
        </p:nvSpPr>
        <p:spPr>
          <a:xfrm>
            <a:off x="1752600" y="2286000"/>
            <a:ext cx="68580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মেট্রিক পদ্ধতিতে দৈর্ঘ্য পরিমাপের একক হল মিটার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১ মিটার = উত্তর মেরু থেকে বিষুবরেখা পর্যন্ত মোট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দূরত্বের  ১ কোটি ভাগের এক ভাগ।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0DEFE-7586-43B2-B367-665D5D80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8985" r="8696" b="23188"/>
          <a:stretch/>
        </p:blipFill>
        <p:spPr>
          <a:xfrm>
            <a:off x="1752601" y="3938268"/>
            <a:ext cx="6858000" cy="1776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A95D1-6AC2-4F5A-B7B0-9FC95113E175}"/>
              </a:ext>
            </a:extLst>
          </p:cNvPr>
          <p:cNvSpPr txBox="1"/>
          <p:nvPr/>
        </p:nvSpPr>
        <p:spPr>
          <a:xfrm>
            <a:off x="1752601" y="5816025"/>
            <a:ext cx="6857999" cy="584775"/>
          </a:xfrm>
          <a:prstGeom prst="rect">
            <a:avLst/>
          </a:prstGeom>
          <a:solidFill>
            <a:srgbClr val="F4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ব্রিটিশ পদ্ধতিতে দৈর্ঘ্য পরিমাপের একক হল গজ।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9C4D6-35E8-4C18-9E93-7B1EED7B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8650"/>
            <a:ext cx="1581150" cy="1581150"/>
          </a:xfrm>
          <a:prstGeom prst="rect">
            <a:avLst/>
          </a:prstGeom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96DEFB-767E-45B5-A42D-CA066C807EE5}"/>
              </a:ext>
            </a:extLst>
          </p:cNvPr>
          <p:cNvCxnSpPr/>
          <p:nvPr/>
        </p:nvCxnSpPr>
        <p:spPr>
          <a:xfrm>
            <a:off x="5057775" y="685800"/>
            <a:ext cx="21050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65D698-514F-4717-9A10-88B8ED418020}"/>
              </a:ext>
            </a:extLst>
          </p:cNvPr>
          <p:cNvSpPr txBox="1"/>
          <p:nvPr/>
        </p:nvSpPr>
        <p:spPr>
          <a:xfrm>
            <a:off x="7239000" y="4058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 মেরু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EF3F3D-A295-4670-A79C-3E4E73D5A6E4}"/>
              </a:ext>
            </a:extLst>
          </p:cNvPr>
          <p:cNvCxnSpPr/>
          <p:nvPr/>
        </p:nvCxnSpPr>
        <p:spPr>
          <a:xfrm flipV="1">
            <a:off x="5069497" y="405825"/>
            <a:ext cx="1" cy="29426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FA521A-091F-43CE-BD30-12C25A6BA0C2}"/>
              </a:ext>
            </a:extLst>
          </p:cNvPr>
          <p:cNvCxnSpPr/>
          <p:nvPr/>
        </p:nvCxnSpPr>
        <p:spPr>
          <a:xfrm>
            <a:off x="3429000" y="1460256"/>
            <a:ext cx="885825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7A8A17-808D-4D07-9AF0-BBCCC7BD7DA9}"/>
              </a:ext>
            </a:extLst>
          </p:cNvPr>
          <p:cNvSpPr txBox="1"/>
          <p:nvPr/>
        </p:nvSpPr>
        <p:spPr>
          <a:xfrm>
            <a:off x="1905826" y="1167868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বিষুব রেখা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F2D62D-DC90-4D76-A856-67291C6CA616}"/>
              </a:ext>
            </a:extLst>
          </p:cNvPr>
          <p:cNvSpPr/>
          <p:nvPr/>
        </p:nvSpPr>
        <p:spPr>
          <a:xfrm>
            <a:off x="4191000" y="558225"/>
            <a:ext cx="1752600" cy="1651575"/>
          </a:xfrm>
          <a:prstGeom prst="arc">
            <a:avLst>
              <a:gd name="adj1" fmla="val 10669862"/>
              <a:gd name="adj2" fmla="val 16095995"/>
            </a:avLst>
          </a:prstGeom>
          <a:ln w="38100">
            <a:solidFill>
              <a:srgbClr val="99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645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user15</dc:creator>
  <cp:lastModifiedBy>DOEL</cp:lastModifiedBy>
  <cp:revision>118</cp:revision>
  <dcterms:created xsi:type="dcterms:W3CDTF">2019-04-09T05:27:11Z</dcterms:created>
  <dcterms:modified xsi:type="dcterms:W3CDTF">2019-10-12T05:03:30Z</dcterms:modified>
</cp:coreProperties>
</file>