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5" autoAdjust="0"/>
  </p:normalViewPr>
  <p:slideViewPr>
    <p:cSldViewPr snapToGrid="0">
      <p:cViewPr varScale="1">
        <p:scale>
          <a:sx n="80" d="100"/>
          <a:sy n="80" d="100"/>
        </p:scale>
        <p:origin x="3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6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1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1472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35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9622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16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2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0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2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0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9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7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2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6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FF49B-E5B8-4D35-8AF1-8AD2F59444EC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B0A63E-E99C-42A6-84CE-69126E65A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5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7.jpeg"/><Relationship Id="rId7" Type="http://schemas.openxmlformats.org/officeDocument/2006/relationships/image" Target="../media/image23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12.jpeg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7.jpeg"/><Relationship Id="rId7" Type="http://schemas.openxmlformats.org/officeDocument/2006/relationships/image" Target="../media/image23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12.jpeg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0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E7B8F9-AC7C-4B93-9876-63F56673E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918" y="126609"/>
            <a:ext cx="5999743" cy="6556241"/>
          </a:xfrm>
          <a:prstGeom prst="rect">
            <a:avLst/>
          </a:prstGeom>
        </p:spPr>
      </p:pic>
      <p:sp>
        <p:nvSpPr>
          <p:cNvPr id="3" name="TextBox 6"/>
          <p:cNvSpPr txBox="1"/>
          <p:nvPr/>
        </p:nvSpPr>
        <p:spPr>
          <a:xfrm>
            <a:off x="464235" y="782122"/>
            <a:ext cx="11099408" cy="4338518"/>
          </a:xfrm>
          <a:prstGeom prst="rect">
            <a:avLst/>
          </a:prstGeom>
          <a:noFill/>
        </p:spPr>
        <p:txBody>
          <a:bodyPr wrap="square" numCol="1" rtlCol="0">
            <a:prstTxWarp prst="textPlain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IN" sz="1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166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dirty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0634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/>
        </p:nvSpPr>
        <p:spPr>
          <a:xfrm>
            <a:off x="750702" y="115866"/>
            <a:ext cx="10515600" cy="5743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bn-BD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ভালোভাবে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Content Placeholder 8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30" y="690193"/>
            <a:ext cx="1237268" cy="11166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822" y="1117659"/>
            <a:ext cx="1128039" cy="7506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822" y="2295784"/>
            <a:ext cx="1114427" cy="11144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497" y="822651"/>
            <a:ext cx="1287649" cy="12222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919" y="2646022"/>
            <a:ext cx="956353" cy="7641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483" y="2480506"/>
            <a:ext cx="929705" cy="9297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92" y="1999775"/>
            <a:ext cx="1575736" cy="157573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918" y="1038261"/>
            <a:ext cx="1157939" cy="12053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494" y="1117660"/>
            <a:ext cx="1448691" cy="96403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89792" y="4449870"/>
            <a:ext cx="5014396" cy="22922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19320" y="4449870"/>
            <a:ext cx="4846982" cy="22922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489821" y="690194"/>
            <a:ext cx="2535349" cy="3521684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9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44444E-6 L 0.84831 0.028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09" y="141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22222E-6 L 0.67109 0.0868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55" y="432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48619 0.1356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10" y="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1.48148E-6 L 0.27695 0.4050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41" y="2025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7 L -0.44037 0.5134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18" y="2567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4737 0.6423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5" y="3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0.37942 0.5761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1" y="2879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38451 0.3726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19" y="1863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81481E-6 L 0.35716 0.354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52" y="17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9410" y="1860697"/>
            <a:ext cx="4675082" cy="214327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752215" y="1860697"/>
            <a:ext cx="4872625" cy="214327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15"/>
              <p:cNvSpPr txBox="1"/>
              <p:nvPr/>
            </p:nvSpPr>
            <p:spPr>
              <a:xfrm>
                <a:off x="5477435" y="2001312"/>
                <a:ext cx="709199" cy="1862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435" y="2001312"/>
                <a:ext cx="709199" cy="1862048"/>
              </a:xfrm>
              <a:prstGeom prst="rect">
                <a:avLst/>
              </a:prstGeom>
              <a:blipFill rotWithShape="0">
                <a:blip r:embed="rId2"/>
                <a:stretch>
                  <a:fillRect r="-37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366024" y="4502526"/>
            <a:ext cx="9099500" cy="203950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567160" y="315971"/>
            <a:ext cx="1069722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ভালোভাবে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91" y="2261530"/>
            <a:ext cx="912464" cy="1240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717" y="2319496"/>
            <a:ext cx="848897" cy="1225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496" y="2467405"/>
            <a:ext cx="1030270" cy="9298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715" y="2319496"/>
            <a:ext cx="559966" cy="1104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379" y="2268728"/>
            <a:ext cx="848897" cy="1225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6983" y="2359248"/>
            <a:ext cx="559966" cy="110450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440" y="2359247"/>
            <a:ext cx="1131901" cy="103801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918" y="2467405"/>
            <a:ext cx="963606" cy="75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5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11111E-6 L 0.10638 0.3717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1858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0.1043 0.366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1831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7037E-6 L 0.10937 0.3622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1810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0 L 0.13581 0.366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4" y="1833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11111E-6 L -0.32122 0.3717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68" y="1858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4.07407E-6 L -0.13347 0.380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80" y="19005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13815 0.375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1875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96296E-6 L -0.40768 0.35694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91" y="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6"/>
              <p:cNvSpPr txBox="1"/>
              <p:nvPr/>
            </p:nvSpPr>
            <p:spPr>
              <a:xfrm>
                <a:off x="5582082" y="2084183"/>
                <a:ext cx="44970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082" y="2084183"/>
                <a:ext cx="449705" cy="1323439"/>
              </a:xfrm>
              <a:prstGeom prst="rect">
                <a:avLst/>
              </a:prstGeom>
              <a:blipFill rotWithShape="0">
                <a:blip r:embed="rId2"/>
                <a:stretch>
                  <a:fillRect r="-58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757302" y="1805944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81904" y="1756348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919097" y="191958"/>
            <a:ext cx="10515600" cy="78727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ভালোভাবে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69601" y="5004581"/>
            <a:ext cx="4675082" cy="16614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83" y="2106569"/>
            <a:ext cx="912464" cy="1240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609" y="2164535"/>
            <a:ext cx="848897" cy="1225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388" y="2312444"/>
            <a:ext cx="1030270" cy="9298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607" y="2164535"/>
            <a:ext cx="559966" cy="1104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017" y="2113767"/>
            <a:ext cx="848897" cy="1225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731" y="2204287"/>
            <a:ext cx="559966" cy="110450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708" y="2204286"/>
            <a:ext cx="1131901" cy="103801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134" y="2312444"/>
            <a:ext cx="963606" cy="75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69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2761 0.4546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0" y="2273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81481E-6 L 0.17239 0.4449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20" y="2224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81481E-6 L -0.16888 0.4597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51" y="2298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85185E-6 L -0.32591 0.4391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02" y="2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919097" y="279640"/>
            <a:ext cx="10515600" cy="6369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ভালোভাবে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57302" y="1718263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81904" y="1668667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69601" y="4916900"/>
            <a:ext cx="4675082" cy="16614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606517" y="2789902"/>
            <a:ext cx="751562" cy="125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83" y="2018888"/>
            <a:ext cx="912464" cy="1240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609" y="2076854"/>
            <a:ext cx="848897" cy="1225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388" y="2224763"/>
            <a:ext cx="1030270" cy="9298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607" y="2076854"/>
            <a:ext cx="559966" cy="1104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017" y="2026086"/>
            <a:ext cx="848897" cy="1225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731" y="2116606"/>
            <a:ext cx="559966" cy="110450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708" y="2116605"/>
            <a:ext cx="1131901" cy="103801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134" y="2224763"/>
            <a:ext cx="963606" cy="75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5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22222E-6 L 0.27175 0.4377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2187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7 L 0.23385 0.4243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93" y="2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466537" y="130125"/>
            <a:ext cx="11258926" cy="9249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n-BD" sz="6600" dirty="0"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/>
            </p:nvSpPr>
            <p:spPr>
              <a:xfrm>
                <a:off x="515732" y="4713020"/>
                <a:ext cx="11062063" cy="201485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5400" dirty="0"/>
                  <a:t>A</a:t>
                </a:r>
                <a14:m>
                  <m:oMath xmlns:m="http://schemas.openxmlformats.org/officeDocument/2006/math"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 ,  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bn-BD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en-US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</a:t>
                </a:r>
                <a:endParaRPr lang="bn-BD" sz="5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5400" dirty="0"/>
                  <a:t>A</a:t>
                </a:r>
                <a14:m>
                  <m:oMath xmlns:m="http://schemas.openxmlformats.org/officeDocument/2006/math">
                    <m:r>
                      <a:rPr lang="en-US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5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5400" dirty="0"/>
                  <a:t>, A</a:t>
                </a:r>
                <a14:m>
                  <m:oMath xmlns:m="http://schemas.openxmlformats.org/officeDocument/2006/math">
                    <m:r>
                      <a:rPr lang="en-US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5400" dirty="0"/>
                  <a:t> , A – B </a:t>
                </a:r>
                <a:r>
                  <a:rPr lang="en-US" sz="5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এরমাননির্নয়কর</a:t>
                </a:r>
                <a:r>
                  <a:rPr lang="en-US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</a:t>
                </a:r>
                <a:endParaRPr lang="en-US" sz="5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32" y="4713020"/>
                <a:ext cx="11062063" cy="2014855"/>
              </a:xfrm>
              <a:prstGeom prst="rect">
                <a:avLst/>
              </a:prstGeom>
              <a:blipFill>
                <a:blip r:embed="rId3"/>
                <a:stretch>
                  <a:fillRect l="-2977" t="-13897" r="-2536" b="-4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9CF229A-09A4-43ED-AA66-9714859280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957" y="1209822"/>
            <a:ext cx="3234470" cy="323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6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838199" y="211015"/>
            <a:ext cx="10626969" cy="9790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n-BD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/>
            </p:nvSpPr>
            <p:spPr>
              <a:xfrm>
                <a:off x="838200" y="1540048"/>
                <a:ext cx="10515600" cy="480240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4800" dirty="0">
                    <a:solidFill>
                      <a:srgbClr val="C000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4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bn-BD" sz="4400" dirty="0"/>
              </a:p>
              <a:p>
                <a:pPr marL="0" indent="0">
                  <a:buNone/>
                </a:pPr>
                <a:r>
                  <a:rPr lang="bn-BD" sz="4400" dirty="0"/>
                  <a:t>      =</a:t>
                </a:r>
                <a:r>
                  <a:rPr lang="en-US" sz="4400" dirty="0">
                    <a:solidFill>
                      <a:srgbClr val="FF0000"/>
                    </a:solidFill>
                  </a:rPr>
                  <a:t>{1,2,3,a,b,c}</a:t>
                </a:r>
              </a:p>
              <a:p>
                <a:pPr marL="0" indent="0">
                  <a:buNone/>
                </a:pPr>
                <a:r>
                  <a:rPr lang="en-US" sz="4800" dirty="0">
                    <a:solidFill>
                      <a:srgbClr val="C000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US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4400" dirty="0"/>
              </a:p>
              <a:p>
                <a:pPr marL="0" indent="0">
                  <a:buNone/>
                </a:pPr>
                <a:r>
                  <a:rPr lang="en-US" sz="4400" dirty="0"/>
                  <a:t>            =</a:t>
                </a:r>
                <a:r>
                  <a:rPr lang="en-US" sz="4400" dirty="0">
                    <a:solidFill>
                      <a:srgbClr val="C00000"/>
                    </a:solidFill>
                  </a:rPr>
                  <a:t>{2,3,a,b}</a:t>
                </a:r>
              </a:p>
              <a:p>
                <a:pPr marL="0" indent="0">
                  <a:buNone/>
                </a:pPr>
                <a:r>
                  <a:rPr lang="en-US" sz="4800" dirty="0">
                    <a:solidFill>
                      <a:srgbClr val="C000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bn-BD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 </m:t>
                    </m:r>
                    <m:r>
                      <a:rPr lang="en-US" sz="4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bn-BD" sz="4400" dirty="0"/>
                  <a:t> -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4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4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dirty="0">
                    <a:solidFill>
                      <a:srgbClr val="C00000"/>
                    </a:solidFill>
                  </a:rPr>
                  <a:t>{1}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40048"/>
                <a:ext cx="10515600" cy="4802402"/>
              </a:xfrm>
              <a:prstGeom prst="rect">
                <a:avLst/>
              </a:prstGeom>
              <a:blipFill rotWithShape="0">
                <a:blip r:embed="rId2"/>
                <a:stretch>
                  <a:fillRect l="-2665" t="-43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742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657630" y="647518"/>
            <a:ext cx="10877877" cy="75925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ভেনচিত্রের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সাহায্যে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সংযোগ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 সেট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ছেদ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নি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র্ণ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য় :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3" name="Content Placeholder 3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05" y="2361382"/>
            <a:ext cx="4372178" cy="38491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315" y="2141891"/>
            <a:ext cx="5804580" cy="428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97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599636" y="208186"/>
            <a:ext cx="10515600" cy="9280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5400" u="sng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/>
            </p:nvSpPr>
            <p:spPr>
              <a:xfrm>
                <a:off x="599636" y="1292857"/>
                <a:ext cx="10992729" cy="535695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bn-BD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১</a:t>
                </a:r>
                <a:r>
                  <a:rPr lang="bn-BD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 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A={</a:t>
                </a:r>
                <a:r>
                  <a:rPr lang="en-US" sz="4000" dirty="0">
                    <a:cs typeface="NikoshBAN" panose="02000000000000000000" pitchFamily="2" charset="0"/>
                  </a:rPr>
                  <a:t>1,3,5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},  B={</a:t>
                </a:r>
                <a:r>
                  <a:rPr lang="en-US" sz="4000" dirty="0">
                    <a:cs typeface="NikoshBAN" panose="02000000000000000000" pitchFamily="2" charset="0"/>
                  </a:rPr>
                  <a:t>2,4,6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</a:t>
                </a: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কত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{</a:t>
                </a:r>
                <a:r>
                  <a:rPr lang="en-US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০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     (খ) </a:t>
                </a:r>
                <a:r>
                  <a:rPr lang="en-US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০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    (গ)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(ঘ) {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২। A={</a:t>
                </a:r>
                <a:r>
                  <a:rPr lang="en-US" sz="4000" dirty="0">
                    <a:cs typeface="NikoshBAN" panose="02000000000000000000" pitchFamily="2" charset="0"/>
                  </a:rPr>
                  <a:t>1,2,3,4}, B={2,4,5,6} </a:t>
                </a:r>
                <a:r>
                  <a:rPr lang="en-US" sz="4000" dirty="0" err="1">
                    <a:cs typeface="NikoshBAN" panose="02000000000000000000" pitchFamily="2" charset="0"/>
                  </a:rPr>
                  <a:t>হলে</a:t>
                </a:r>
                <a:r>
                  <a:rPr lang="en-US" sz="4000" dirty="0">
                    <a:cs typeface="NikoshBAN" panose="02000000000000000000" pitchFamily="2" charset="0"/>
                  </a:rPr>
                  <a:t>-</a:t>
                </a:r>
              </a:p>
              <a:p>
                <a:pPr marL="857250" indent="-857250">
                  <a:buAutoNum type="romanLcPeriod"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,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4</m:t>
                        </m:r>
                      </m:e>
                    </m:d>
                  </m:oMath>
                </a14:m>
                <a:endParaRPr lang="en-US" sz="4000" b="0" dirty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pPr marL="857250" indent="-857250">
                  <a:buAutoNum type="romanLcPeriod"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∪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={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2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4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6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}</m:t>
                    </m:r>
                  </m:oMath>
                </a14:m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857250" indent="-857250">
                  <a:buAutoNum type="romanLcPeriod"/>
                </a:pP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bn-BD" sz="4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={</m:t>
                    </m:r>
                    <m:r>
                      <a:rPr lang="bn-BD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০</m:t>
                    </m:r>
                    <m:r>
                      <a:rPr lang="bn-BD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}</m:t>
                    </m:r>
                  </m:oMath>
                </a14:m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নিচেরকোনটিসঠিক</a:t>
                </a:r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</a:t>
                </a: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i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ii      (খ) </a:t>
                </a:r>
                <a:r>
                  <a:rPr lang="en-US" sz="5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i</a:t>
                </a:r>
                <a:r>
                  <a:rPr lang="en-US" sz="5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iii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(গ) ii, iii      (ঘ) </a:t>
                </a: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i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ii, iii </a:t>
                </a:r>
              </a:p>
              <a:p>
                <a:pPr marL="0" indent="0">
                  <a:buNone/>
                </a:pPr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36" y="1292857"/>
                <a:ext cx="10992729" cy="5356957"/>
              </a:xfrm>
              <a:prstGeom prst="rect">
                <a:avLst/>
              </a:prstGeom>
              <a:blipFill rotWithShape="0">
                <a:blip r:embed="rId3"/>
                <a:stretch>
                  <a:fillRect l="-2217" t="-4096" b="-6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4997315" y="1735564"/>
            <a:ext cx="590694" cy="456126"/>
            <a:chOff x="10487147" y="1160984"/>
            <a:chExt cx="590694" cy="456126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0487147" y="1318812"/>
              <a:ext cx="146019" cy="29829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10633703" y="1160984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1076668" y="5568528"/>
            <a:ext cx="590694" cy="456126"/>
            <a:chOff x="10487147" y="1160984"/>
            <a:chExt cx="590694" cy="456126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0487147" y="1318812"/>
              <a:ext cx="146019" cy="29829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0633703" y="1160984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594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2"/>
              <p:cNvSpPr>
                <a:spLocks noGrp="1"/>
              </p:cNvSpPr>
              <p:nvPr/>
            </p:nvSpPr>
            <p:spPr>
              <a:xfrm>
                <a:off x="465909" y="1025434"/>
                <a:ext cx="11260182" cy="48071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নিচেরতথ্যেরভিত্তিতে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৩ ও ৪ 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নংপ্রশ্নেরউত্তরদাও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A={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}, B={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}, C={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b,c,d,e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৩।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(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𝐶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)∪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</m:oMath>
                </a14:m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=? 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(খ)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 (গ)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a,b,c,d,e,f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(ঘ)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৪।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𝐵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∩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𝐶</m:t>
                        </m:r>
                      </m:e>
                    </m:d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=?</m:t>
                    </m:r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(খ)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 (গ)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a,b,c,d,e,f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(ঘ)</a:t>
                </a:r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09" y="1025434"/>
                <a:ext cx="11260182" cy="4807132"/>
              </a:xfrm>
              <a:prstGeom prst="rect">
                <a:avLst/>
              </a:prstGeom>
              <a:blipFill rotWithShape="0">
                <a:blip r:embed="rId2"/>
                <a:stretch>
                  <a:fillRect l="-2165" t="-35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3600995" y="3115491"/>
            <a:ext cx="613956" cy="431076"/>
            <a:chOff x="10476411" y="1123406"/>
            <a:chExt cx="613956" cy="43107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0476411" y="1332411"/>
              <a:ext cx="156755" cy="22206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10646229" y="1123406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0106295" y="4513216"/>
            <a:ext cx="613956" cy="431076"/>
            <a:chOff x="10476411" y="1123406"/>
            <a:chExt cx="613956" cy="43107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0476411" y="1332411"/>
              <a:ext cx="156755" cy="22206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0646229" y="1123406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7786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805" y="26902"/>
            <a:ext cx="11380763" cy="92333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6432" y="4536920"/>
                <a:ext cx="11599136" cy="193899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={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𝑐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}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={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𝑑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𝑓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}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𝐶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={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𝑐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𝑑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𝑒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}</m:t>
                    </m:r>
                  </m:oMath>
                </a14:m>
                <a:r>
                  <a:rPr lang="bn-BD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হলে,</a:t>
                </a:r>
                <a:endParaRPr lang="en-US" sz="2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১।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𝐶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এবং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𝐶</m:t>
                    </m:r>
                    <m:r>
                      <a:rPr lang="en-US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∩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𝐵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)∪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𝐴</m:t>
                    </m:r>
                  </m:oMath>
                </a14:m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এরমাননির্নয়কর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।</a:t>
                </a:r>
                <a:endParaRPr lang="en-US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2। </a:t>
                </a:r>
                <a:r>
                  <a:rPr lang="en-US" sz="40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প্রমানকরযে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∪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)∪(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)∪(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432" y="4536920"/>
                <a:ext cx="11599136" cy="1938992"/>
              </a:xfrm>
              <a:prstGeom prst="rect">
                <a:avLst/>
              </a:prstGeom>
              <a:blipFill>
                <a:blip r:embed="rId2"/>
                <a:stretch>
                  <a:fillRect l="-1893" t="-503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363" y="1084326"/>
            <a:ext cx="4986815" cy="331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60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41" y="119578"/>
            <a:ext cx="2136252" cy="26873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14440" y="2887108"/>
            <a:ext cx="5795682" cy="38442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সাইফুল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সারমারা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নাছির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উদ্দিন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দ্যালয়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বকশীগঞ্জ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জামালপুর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০১৭২২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৭০৩৭২৭ 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saifulislambtt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@gmail.com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010135" y="2894169"/>
            <a:ext cx="6067425" cy="38442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শ্রেনীঃ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9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  <a:p>
            <a:pPr marL="0" indent="0" algn="ctr"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অধ্যয়ঃ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2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য়, 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 algn="ctr">
              <a:buNone/>
            </a:pP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সময়ঃ ৪৫ মিনিট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তারিখঃ 12/10/২০১৯ ইং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0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8E6B77-1989-4198-B9A3-2084F8DE11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313" y="46892"/>
            <a:ext cx="5364479" cy="6705600"/>
          </a:xfrm>
          <a:prstGeom prst="rect">
            <a:avLst/>
          </a:prstGeom>
        </p:spPr>
      </p:pic>
      <p:sp>
        <p:nvSpPr>
          <p:cNvPr id="3" name="TextBox 4"/>
          <p:cNvSpPr txBox="1"/>
          <p:nvPr/>
        </p:nvSpPr>
        <p:spPr>
          <a:xfrm>
            <a:off x="576775" y="1325880"/>
            <a:ext cx="10705514" cy="4357467"/>
          </a:xfrm>
          <a:prstGeom prst="rect">
            <a:avLst/>
          </a:prstGeom>
          <a:noFill/>
        </p:spPr>
        <p:txBody>
          <a:bodyPr wrap="square" numCol="1" rtlCol="0">
            <a:prstTxWarp prst="textPlain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1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 </a:t>
            </a:r>
            <a:endParaRPr lang="en-US" sz="1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35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28" y="1551182"/>
            <a:ext cx="4607242" cy="46072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079" y="1551182"/>
            <a:ext cx="4851083" cy="4851083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450762" y="455735"/>
            <a:ext cx="10233010" cy="8903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7846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773442" y="115877"/>
            <a:ext cx="10515600" cy="109406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Content Placeholder 6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0" y="1523088"/>
            <a:ext cx="3920646" cy="37322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694" y="1523089"/>
            <a:ext cx="3940611" cy="37322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916" y="1523088"/>
            <a:ext cx="3229055" cy="3732299"/>
          </a:xfrm>
          <a:prstGeom prst="rect">
            <a:avLst/>
          </a:prstGeom>
        </p:spPr>
      </p:pic>
      <p:sp>
        <p:nvSpPr>
          <p:cNvPr id="6" name="TextBox 10"/>
          <p:cNvSpPr txBox="1"/>
          <p:nvPr/>
        </p:nvSpPr>
        <p:spPr>
          <a:xfrm>
            <a:off x="260918" y="5418683"/>
            <a:ext cx="3519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ক্রিকেট দল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4841725" y="5418683"/>
            <a:ext cx="3561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ফুটবল দল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12"/>
          <p:cNvSpPr txBox="1"/>
          <p:nvPr/>
        </p:nvSpPr>
        <p:spPr>
          <a:xfrm>
            <a:off x="9079242" y="5418683"/>
            <a:ext cx="28847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হকি  দল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74035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05" y="1739961"/>
            <a:ext cx="4895558" cy="489555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006394" y="222481"/>
            <a:ext cx="10515600" cy="109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552" y="1437745"/>
            <a:ext cx="4427733" cy="519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70070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55" y="2336043"/>
            <a:ext cx="3706764" cy="42743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058" y="1815538"/>
            <a:ext cx="4565495" cy="479481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838200" y="247650"/>
            <a:ext cx="10515600" cy="10940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188237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138332" y="2486465"/>
            <a:ext cx="11915336" cy="18850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5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bn-IN" sz="115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সেটের প্রকারভেদ</a:t>
            </a:r>
            <a:r>
              <a:rPr lang="en-US" sz="115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680325"/>
      </p:ext>
    </p:extLst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231764" y="1042792"/>
            <a:ext cx="11728472" cy="47724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en-US" sz="10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bn-IN" sz="10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6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en-US" sz="6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6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bn-IN" sz="6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------   </a:t>
            </a:r>
            <a:endParaRPr lang="bn-IN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জ্ঞায়িত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সংযোগ</a:t>
            </a:r>
            <a:r>
              <a:rPr lang="bn-BD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সেট,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ছেদ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bn-BD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bn-BD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ন্তর</a:t>
            </a: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সেট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</a:t>
            </a:r>
            <a:r>
              <a:rPr lang="bn-BD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খ্যা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ভেনচিত্রের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সাহায্যে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সংযোগ</a:t>
            </a:r>
            <a:r>
              <a:rPr lang="bn-IN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সেট 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ছেদ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GB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16855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431168" y="802997"/>
            <a:ext cx="11329663" cy="18606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bn-BD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bn-BD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বাস্তব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চিন্তা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জগতের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IN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জ্ঞায়িত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বস্তুর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সমাবেশ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সংগ্রহ</a:t>
            </a:r>
            <a:r>
              <a:rPr lang="bn-IN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মালাকে 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60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IN" sz="60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4"/>
          <p:cNvSpPr txBox="1"/>
          <p:nvPr/>
        </p:nvSpPr>
        <p:spPr>
          <a:xfrm>
            <a:off x="431168" y="3423341"/>
            <a:ext cx="11324492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সেট কে সাধারনত বড় হাতের অক্ষর দিয়ে প্রকাশ করা হয় এবং সেটের উপাদান কে ছোট হাতের অক্ষর দিয়ে প্রকাশ করা হয় 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431168" y="5224005"/>
            <a:ext cx="1132449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সেটের উপাদান কে দ্বিতীয় বন্বনী { }  দ্বারা আবদ্ব করা হয় ।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5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604</Words>
  <Application>Microsoft Office PowerPoint</Application>
  <PresentationFormat>Widescreen</PresentationFormat>
  <Paragraphs>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Cambria Math</vt:lpstr>
      <vt:lpstr>NikoshBAN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 COMPUTER</dc:creator>
  <cp:lastModifiedBy>DOEL</cp:lastModifiedBy>
  <cp:revision>33</cp:revision>
  <dcterms:created xsi:type="dcterms:W3CDTF">2019-05-27T16:22:44Z</dcterms:created>
  <dcterms:modified xsi:type="dcterms:W3CDTF">2019-10-12T06:23:58Z</dcterms:modified>
</cp:coreProperties>
</file>