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21"/>
  </p:notesMasterIdLst>
  <p:handoutMasterIdLst>
    <p:handoutMasterId r:id="rId22"/>
  </p:handoutMasterIdLst>
  <p:sldIdLst>
    <p:sldId id="279" r:id="rId2"/>
    <p:sldId id="256" r:id="rId3"/>
    <p:sldId id="257" r:id="rId4"/>
    <p:sldId id="274" r:id="rId5"/>
    <p:sldId id="275" r:id="rId6"/>
    <p:sldId id="273" r:id="rId7"/>
    <p:sldId id="258" r:id="rId8"/>
    <p:sldId id="262" r:id="rId9"/>
    <p:sldId id="263" r:id="rId10"/>
    <p:sldId id="264" r:id="rId11"/>
    <p:sldId id="272" r:id="rId12"/>
    <p:sldId id="267" r:id="rId13"/>
    <p:sldId id="265" r:id="rId14"/>
    <p:sldId id="276" r:id="rId15"/>
    <p:sldId id="277" r:id="rId16"/>
    <p:sldId id="266" r:id="rId17"/>
    <p:sldId id="259" r:id="rId18"/>
    <p:sldId id="268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010"/>
    <a:srgbClr val="FF3399"/>
    <a:srgbClr val="3913DD"/>
    <a:srgbClr val="2A12FF"/>
    <a:srgbClr val="D8F13F"/>
    <a:srgbClr val="CDE24E"/>
    <a:srgbClr val="42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24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BF779-8DB8-4E14-9190-8BF3A8FC210D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B002B-349B-4AB2-9A62-625345224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85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2AAC3-A96D-44D6-95A4-39BE0C487762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81EF-58CA-4B25-9C7E-EA2D8C8D6E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81EF-58CA-4B25-9C7E-EA2D8C8D6E0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3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19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1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1282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39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520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3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3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5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9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6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2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1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815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53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2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D5AD-FAEC-4A5D-BF81-767E76CF8C53}" type="datetimeFigureOut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24B0F4-B88E-4F58-BEE4-868210810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1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ickwork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commons.wikimedia.org/wiki/File:Corrugated_box_-_haz_mat.jpg" TargetMode="Externa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068286" y="1224618"/>
            <a:ext cx="6096000" cy="3970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IN" sz="2800" u="sng" dirty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সন্মানিত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শিক্ষকবৃন্দের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জন্য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ক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F-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চেপে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শ্রেনিকক্ষে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নীচে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আকারে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/সমস্যার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সবিনয়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অনুরোধ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27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>
            <a:extLst>
              <a:ext uri="{FF2B5EF4-FFF2-40B4-BE49-F238E27FC236}">
                <a16:creationId xmlns:a16="http://schemas.microsoft.com/office/drawing/2014/main" id="{5EACF864-2FCC-4523-B671-154D7C7EE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038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solidFill>
                <a:schemeClr val="tx2"/>
              </a:solidFill>
            </a:endParaRPr>
          </a:p>
        </p:txBody>
      </p:sp>
      <p:pic>
        <p:nvPicPr>
          <p:cNvPr id="9" name="Picture 4" descr="en_irrigation_pond">
            <a:extLst>
              <a:ext uri="{FF2B5EF4-FFF2-40B4-BE49-F238E27FC236}">
                <a16:creationId xmlns:a16="http://schemas.microsoft.com/office/drawing/2014/main" id="{1512721A-8968-46B8-AFCD-E4A422F24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8806" y="303772"/>
            <a:ext cx="9105588" cy="5436516"/>
          </a:xfrm>
          <a:prstGeom prst="rect">
            <a:avLst/>
          </a:prstGeom>
          <a:noFill/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8E25502-95EE-4185-BE69-ECE82B58A7E9}"/>
              </a:ext>
            </a:extLst>
          </p:cNvPr>
          <p:cNvSpPr txBox="1"/>
          <p:nvPr/>
        </p:nvSpPr>
        <p:spPr>
          <a:xfrm>
            <a:off x="4378234" y="5438954"/>
            <a:ext cx="1253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D10F28-855B-455B-9742-A7121BBF816B}"/>
              </a:ext>
            </a:extLst>
          </p:cNvPr>
          <p:cNvCxnSpPr>
            <a:cxnSpLocks/>
          </p:cNvCxnSpPr>
          <p:nvPr/>
        </p:nvCxnSpPr>
        <p:spPr>
          <a:xfrm flipH="1">
            <a:off x="2591595" y="3299791"/>
            <a:ext cx="7162005" cy="18007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F7EEA26-2017-4633-B2CF-80C6105CE9DF}"/>
              </a:ext>
            </a:extLst>
          </p:cNvPr>
          <p:cNvSpPr txBox="1"/>
          <p:nvPr/>
        </p:nvSpPr>
        <p:spPr>
          <a:xfrm>
            <a:off x="1173237" y="6051693"/>
            <a:ext cx="1311126" cy="72272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Multiply 3">
            <a:extLst>
              <a:ext uri="{FF2B5EF4-FFF2-40B4-BE49-F238E27FC236}">
                <a16:creationId xmlns:a16="http://schemas.microsoft.com/office/drawing/2014/main" id="{156B0AF8-D605-4D4F-8424-E1F945379DD1}"/>
              </a:ext>
            </a:extLst>
          </p:cNvPr>
          <p:cNvSpPr/>
          <p:nvPr/>
        </p:nvSpPr>
        <p:spPr>
          <a:xfrm>
            <a:off x="3138809" y="6191802"/>
            <a:ext cx="486137" cy="471630"/>
          </a:xfrm>
          <a:prstGeom prst="mathMultiply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E464BA8-82D2-4D40-8AC1-AC5738197F9F}"/>
              </a:ext>
            </a:extLst>
          </p:cNvPr>
          <p:cNvCxnSpPr>
            <a:cxnSpLocks/>
          </p:cNvCxnSpPr>
          <p:nvPr/>
        </p:nvCxnSpPr>
        <p:spPr>
          <a:xfrm>
            <a:off x="1238037" y="1542288"/>
            <a:ext cx="1657563" cy="4198000"/>
          </a:xfrm>
          <a:prstGeom prst="line">
            <a:avLst/>
          </a:prstGeom>
          <a:ln w="76200">
            <a:solidFill>
              <a:srgbClr val="F62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016FDDF-C57C-4911-A0BD-467E76014553}"/>
              </a:ext>
            </a:extLst>
          </p:cNvPr>
          <p:cNvSpPr txBox="1"/>
          <p:nvPr/>
        </p:nvSpPr>
        <p:spPr>
          <a:xfrm>
            <a:off x="4279392" y="6041621"/>
            <a:ext cx="1272208" cy="70788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Equal 13">
            <a:extLst>
              <a:ext uri="{FF2B5EF4-FFF2-40B4-BE49-F238E27FC236}">
                <a16:creationId xmlns:a16="http://schemas.microsoft.com/office/drawing/2014/main" id="{F3C215D6-749C-4B58-9AC5-C97314182282}"/>
              </a:ext>
            </a:extLst>
          </p:cNvPr>
          <p:cNvSpPr/>
          <p:nvPr/>
        </p:nvSpPr>
        <p:spPr>
          <a:xfrm>
            <a:off x="5730239" y="6135008"/>
            <a:ext cx="1099930" cy="47207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28D72D-EB22-4E87-8A66-C17564D2AC17}"/>
              </a:ext>
            </a:extLst>
          </p:cNvPr>
          <p:cNvSpPr txBox="1"/>
          <p:nvPr/>
        </p:nvSpPr>
        <p:spPr>
          <a:xfrm>
            <a:off x="7051216" y="6078657"/>
            <a:ext cx="1961322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6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156D196F-E076-48A7-AA53-CE92362A136D}"/>
              </a:ext>
            </a:extLst>
          </p:cNvPr>
          <p:cNvSpPr txBox="1"/>
          <p:nvPr/>
        </p:nvSpPr>
        <p:spPr>
          <a:xfrm>
            <a:off x="5611508" y="942124"/>
            <a:ext cx="6447965" cy="58477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১ম তলের ক্ষেত্রফল=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বর্গ একক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267713-C203-4D05-BBAA-D11CA9F0FA87}"/>
              </a:ext>
            </a:extLst>
          </p:cNvPr>
          <p:cNvSpPr txBox="1"/>
          <p:nvPr/>
        </p:nvSpPr>
        <p:spPr>
          <a:xfrm>
            <a:off x="5556365" y="1942057"/>
            <a:ext cx="6447963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 তলের ক্ষেত্রফল=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বর্গ একক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1A0E868-AD40-4054-B165-402B4020AEF6}"/>
              </a:ext>
            </a:extLst>
          </p:cNvPr>
          <p:cNvSpPr txBox="1"/>
          <p:nvPr/>
        </p:nvSpPr>
        <p:spPr>
          <a:xfrm>
            <a:off x="5611508" y="3136612"/>
            <a:ext cx="6390181" cy="5847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 তলের ক্ষেত্রফল=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ca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বর্গ একক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A334565-F21F-42E9-B0C0-7FAC05C9310C}"/>
              </a:ext>
            </a:extLst>
          </p:cNvPr>
          <p:cNvGrpSpPr/>
          <p:nvPr/>
        </p:nvGrpSpPr>
        <p:grpSpPr>
          <a:xfrm>
            <a:off x="656170" y="524510"/>
            <a:ext cx="4647177" cy="3234814"/>
            <a:chOff x="1027232" y="1304082"/>
            <a:chExt cx="4264195" cy="279712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2CF48C5-33D2-4487-BB8C-EC5BEBEB3921}"/>
                </a:ext>
              </a:extLst>
            </p:cNvPr>
            <p:cNvGrpSpPr/>
            <p:nvPr/>
          </p:nvGrpSpPr>
          <p:grpSpPr>
            <a:xfrm>
              <a:off x="1027232" y="1304082"/>
              <a:ext cx="4264195" cy="2797121"/>
              <a:chOff x="960971" y="694482"/>
              <a:chExt cx="4264195" cy="2797121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BDABAB2-DFA5-4E79-8AD5-F0697066FA90}"/>
                  </a:ext>
                </a:extLst>
              </p:cNvPr>
              <p:cNvSpPr/>
              <p:nvPr/>
            </p:nvSpPr>
            <p:spPr>
              <a:xfrm>
                <a:off x="995726" y="1570206"/>
                <a:ext cx="2963119" cy="1921397"/>
              </a:xfrm>
              <a:prstGeom prst="rect">
                <a:avLst/>
              </a:prstGeom>
              <a:noFill/>
              <a:ln w="762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 </a:t>
                </a:r>
              </a:p>
            </p:txBody>
          </p: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8DDACB0-7833-4528-ADA9-6E092F681044}"/>
                  </a:ext>
                </a:extLst>
              </p:cNvPr>
              <p:cNvCxnSpPr/>
              <p:nvPr/>
            </p:nvCxnSpPr>
            <p:spPr>
              <a:xfrm flipV="1">
                <a:off x="960971" y="694482"/>
                <a:ext cx="1215342" cy="856527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395A4022-9533-48EE-B0EB-B9BB208AC71D}"/>
                  </a:ext>
                </a:extLst>
              </p:cNvPr>
              <p:cNvCxnSpPr/>
              <p:nvPr/>
            </p:nvCxnSpPr>
            <p:spPr>
              <a:xfrm flipV="1">
                <a:off x="2129743" y="717151"/>
                <a:ext cx="2824222" cy="11575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FA1F2154-8688-4CF6-8C7F-1124F7E2BBC3}"/>
                  </a:ext>
                </a:extLst>
              </p:cNvPr>
              <p:cNvCxnSpPr/>
              <p:nvPr/>
            </p:nvCxnSpPr>
            <p:spPr>
              <a:xfrm flipV="1">
                <a:off x="3900668" y="702796"/>
                <a:ext cx="1099595" cy="89125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02A3D7F-7740-4A69-A917-9DDF5F39F056}"/>
                  </a:ext>
                </a:extLst>
              </p:cNvPr>
              <p:cNvCxnSpPr/>
              <p:nvPr/>
            </p:nvCxnSpPr>
            <p:spPr>
              <a:xfrm flipV="1">
                <a:off x="3970117" y="2692856"/>
                <a:ext cx="960699" cy="787078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E7B3F4BE-8D06-4F26-804C-77FCA39D90B3}"/>
                  </a:ext>
                </a:extLst>
              </p:cNvPr>
              <p:cNvCxnSpPr/>
              <p:nvPr/>
            </p:nvCxnSpPr>
            <p:spPr>
              <a:xfrm>
                <a:off x="4953965" y="752354"/>
                <a:ext cx="0" cy="2025570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AC5A9B5-4DCF-4A2A-9E5C-7A2C8705B9BC}"/>
                  </a:ext>
                </a:extLst>
              </p:cNvPr>
              <p:cNvSpPr/>
              <p:nvPr/>
            </p:nvSpPr>
            <p:spPr>
              <a:xfrm>
                <a:off x="1300345" y="2126595"/>
                <a:ext cx="354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 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CCD66DE-BC73-47B4-95D2-B2E400EE15C6}"/>
                  </a:ext>
                </a:extLst>
              </p:cNvPr>
              <p:cNvSpPr/>
              <p:nvPr/>
            </p:nvSpPr>
            <p:spPr>
              <a:xfrm>
                <a:off x="4268191" y="1898779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2 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32E6134-4306-49F6-9131-E42A4F83D12A}"/>
                  </a:ext>
                </a:extLst>
              </p:cNvPr>
              <p:cNvSpPr/>
              <p:nvPr/>
            </p:nvSpPr>
            <p:spPr>
              <a:xfrm>
                <a:off x="2879229" y="880207"/>
                <a:ext cx="354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3 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C9FC705-EEE5-4EE5-89AE-6DECAB298FB2}"/>
                  </a:ext>
                </a:extLst>
              </p:cNvPr>
              <p:cNvSpPr/>
              <p:nvPr/>
            </p:nvSpPr>
            <p:spPr>
              <a:xfrm>
                <a:off x="2902177" y="2264774"/>
                <a:ext cx="41799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8B2589E6-030D-432A-85D7-F34D9C26A5C8}"/>
                  </a:ext>
                </a:extLst>
              </p:cNvPr>
              <p:cNvSpPr/>
              <p:nvPr/>
            </p:nvSpPr>
            <p:spPr>
              <a:xfrm>
                <a:off x="4914258" y="1526899"/>
                <a:ext cx="3109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b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68CBF3AF-C599-4BED-902A-131DF34A0185}"/>
                  </a:ext>
                </a:extLst>
              </p:cNvPr>
              <p:cNvSpPr/>
              <p:nvPr/>
            </p:nvSpPr>
            <p:spPr>
              <a:xfrm>
                <a:off x="4062206" y="722938"/>
                <a:ext cx="3109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c</a:t>
                </a:r>
              </a:p>
            </p:txBody>
          </p:sp>
        </p:grp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176C587-8E07-4BCB-AF19-03EECC31AA3E}"/>
                </a:ext>
              </a:extLst>
            </p:cNvPr>
            <p:cNvCxnSpPr/>
            <p:nvPr/>
          </p:nvCxnSpPr>
          <p:spPr>
            <a:xfrm>
              <a:off x="2213113" y="1311965"/>
              <a:ext cx="0" cy="198782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825B9F4-EC34-4C9F-9027-1EAFE9B5E702}"/>
                </a:ext>
              </a:extLst>
            </p:cNvPr>
            <p:cNvCxnSpPr>
              <a:cxnSpLocks/>
            </p:cNvCxnSpPr>
            <p:nvPr/>
          </p:nvCxnSpPr>
          <p:spPr>
            <a:xfrm>
              <a:off x="2213113" y="3299791"/>
              <a:ext cx="2807113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9FFEDAE-80FE-49C2-9D4C-11AEDD5D0B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1987" y="3299791"/>
              <a:ext cx="1134017" cy="78974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7489AAD-9EC6-47B9-BE3F-5EC6F527D841}"/>
                </a:ext>
              </a:extLst>
            </p:cNvPr>
            <p:cNvSpPr/>
            <p:nvPr/>
          </p:nvSpPr>
          <p:spPr>
            <a:xfrm>
              <a:off x="2836923" y="3520077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685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D61F235D-38D8-4C88-B296-049914447680}"/>
              </a:ext>
            </a:extLst>
          </p:cNvPr>
          <p:cNvSpPr txBox="1"/>
          <p:nvPr/>
        </p:nvSpPr>
        <p:spPr>
          <a:xfrm>
            <a:off x="477078" y="380612"/>
            <a:ext cx="11436626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১ম তলের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বিপরীত তলের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ক্ষেত্রফল=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বর্গ একক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FCF8E05-2C9F-4507-AFAE-FEF7D3F9CF6B}"/>
              </a:ext>
            </a:extLst>
          </p:cNvPr>
          <p:cNvSpPr txBox="1"/>
          <p:nvPr/>
        </p:nvSpPr>
        <p:spPr>
          <a:xfrm>
            <a:off x="477078" y="2037794"/>
            <a:ext cx="11436625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 তলের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বিপরীত তলের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ক্ষেত্রফল=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বর্গ একক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23F2FC2-90A9-454E-B815-C95CA032674C}"/>
              </a:ext>
            </a:extLst>
          </p:cNvPr>
          <p:cNvSpPr txBox="1"/>
          <p:nvPr/>
        </p:nvSpPr>
        <p:spPr>
          <a:xfrm>
            <a:off x="477078" y="3771993"/>
            <a:ext cx="11436625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 তলের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বিপরীত তলের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ক্ষেত্রফল=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ca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বর্গ একক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Plus 4">
            <a:extLst>
              <a:ext uri="{FF2B5EF4-FFF2-40B4-BE49-F238E27FC236}">
                <a16:creationId xmlns:a16="http://schemas.microsoft.com/office/drawing/2014/main" id="{347A4C6E-D9E1-4098-9132-4F53B737BDBF}"/>
              </a:ext>
            </a:extLst>
          </p:cNvPr>
          <p:cNvSpPr/>
          <p:nvPr/>
        </p:nvSpPr>
        <p:spPr>
          <a:xfrm>
            <a:off x="3889094" y="1228457"/>
            <a:ext cx="868101" cy="7508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lus 5">
            <a:extLst>
              <a:ext uri="{FF2B5EF4-FFF2-40B4-BE49-F238E27FC236}">
                <a16:creationId xmlns:a16="http://schemas.microsoft.com/office/drawing/2014/main" id="{06952A4C-57D7-4E71-ADB3-CCD3C0380B9D}"/>
              </a:ext>
            </a:extLst>
          </p:cNvPr>
          <p:cNvSpPr/>
          <p:nvPr/>
        </p:nvSpPr>
        <p:spPr>
          <a:xfrm>
            <a:off x="3923818" y="2837338"/>
            <a:ext cx="868101" cy="7508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qual 6">
            <a:extLst>
              <a:ext uri="{FF2B5EF4-FFF2-40B4-BE49-F238E27FC236}">
                <a16:creationId xmlns:a16="http://schemas.microsoft.com/office/drawing/2014/main" id="{C873304B-01D0-47C5-A523-3EE2C33E1BE0}"/>
              </a:ext>
            </a:extLst>
          </p:cNvPr>
          <p:cNvSpPr/>
          <p:nvPr/>
        </p:nvSpPr>
        <p:spPr>
          <a:xfrm>
            <a:off x="3576577" y="4540607"/>
            <a:ext cx="1724627" cy="7755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1EBCBB7-F23C-4783-84EA-A60944447725}"/>
              </a:ext>
            </a:extLst>
          </p:cNvPr>
          <p:cNvSpPr txBox="1"/>
          <p:nvPr/>
        </p:nvSpPr>
        <p:spPr>
          <a:xfrm>
            <a:off x="477078" y="5386231"/>
            <a:ext cx="11332119" cy="58477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ab+bc+ca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  বর্গ একক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9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2F7EE169-7539-40CC-AC9E-F7B7C6ED3260}"/>
              </a:ext>
            </a:extLst>
          </p:cNvPr>
          <p:cNvSpPr txBox="1"/>
          <p:nvPr/>
        </p:nvSpPr>
        <p:spPr>
          <a:xfrm>
            <a:off x="5456433" y="1570086"/>
            <a:ext cx="3674077" cy="70788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সমগ্র তলের ক্ষেত্রফল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Equal 15">
            <a:extLst>
              <a:ext uri="{FF2B5EF4-FFF2-40B4-BE49-F238E27FC236}">
                <a16:creationId xmlns:a16="http://schemas.microsoft.com/office/drawing/2014/main" id="{8FD64F72-3956-4385-93C9-BF7C82121ED4}"/>
              </a:ext>
            </a:extLst>
          </p:cNvPr>
          <p:cNvSpPr/>
          <p:nvPr/>
        </p:nvSpPr>
        <p:spPr>
          <a:xfrm>
            <a:off x="6278236" y="2551133"/>
            <a:ext cx="1673571" cy="12106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70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54C4110-5A5C-4AD3-A243-DAF68762E0E7}"/>
              </a:ext>
            </a:extLst>
          </p:cNvPr>
          <p:cNvSpPr txBox="1"/>
          <p:nvPr/>
        </p:nvSpPr>
        <p:spPr>
          <a:xfrm>
            <a:off x="3096510" y="4256226"/>
            <a:ext cx="1296364" cy="70788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</a:p>
        </p:txBody>
      </p:sp>
      <p:sp>
        <p:nvSpPr>
          <p:cNvPr id="56" name="Multiply 24">
            <a:extLst>
              <a:ext uri="{FF2B5EF4-FFF2-40B4-BE49-F238E27FC236}">
                <a16:creationId xmlns:a16="http://schemas.microsoft.com/office/drawing/2014/main" id="{DC5A73F3-AA81-4B9D-AD0F-9EA2177A0F48}"/>
              </a:ext>
            </a:extLst>
          </p:cNvPr>
          <p:cNvSpPr/>
          <p:nvPr/>
        </p:nvSpPr>
        <p:spPr>
          <a:xfrm>
            <a:off x="4665529" y="4371972"/>
            <a:ext cx="368525" cy="47639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86A1D9-B6BC-40CF-A03A-562160A41A96}"/>
              </a:ext>
            </a:extLst>
          </p:cNvPr>
          <p:cNvSpPr txBox="1"/>
          <p:nvPr/>
        </p:nvSpPr>
        <p:spPr>
          <a:xfrm>
            <a:off x="5162310" y="4256226"/>
            <a:ext cx="3266073" cy="7729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ab+bc+ca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F13870-CA9C-467A-834E-E583431CA90E}"/>
              </a:ext>
            </a:extLst>
          </p:cNvPr>
          <p:cNvSpPr txBox="1"/>
          <p:nvPr/>
        </p:nvSpPr>
        <p:spPr>
          <a:xfrm>
            <a:off x="8746434" y="4237302"/>
            <a:ext cx="299499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একক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8733A9D-2569-4E83-8681-FB716A27937F}"/>
              </a:ext>
            </a:extLst>
          </p:cNvPr>
          <p:cNvGrpSpPr/>
          <p:nvPr/>
        </p:nvGrpSpPr>
        <p:grpSpPr>
          <a:xfrm>
            <a:off x="516838" y="644187"/>
            <a:ext cx="7069846" cy="5569626"/>
            <a:chOff x="1027232" y="1290499"/>
            <a:chExt cx="6487207" cy="481601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9FBCD08-9681-4A2B-8E94-13A2033C5D7F}"/>
                </a:ext>
              </a:extLst>
            </p:cNvPr>
            <p:cNvGrpSpPr/>
            <p:nvPr/>
          </p:nvGrpSpPr>
          <p:grpSpPr>
            <a:xfrm>
              <a:off x="1027232" y="1290499"/>
              <a:ext cx="6487207" cy="4816017"/>
              <a:chOff x="960971" y="680899"/>
              <a:chExt cx="6487207" cy="4816017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283E2B8-C107-40CD-98CA-3CB6430BC056}"/>
                  </a:ext>
                </a:extLst>
              </p:cNvPr>
              <p:cNvSpPr/>
              <p:nvPr/>
            </p:nvSpPr>
            <p:spPr>
              <a:xfrm>
                <a:off x="995726" y="1570206"/>
                <a:ext cx="2963119" cy="1921397"/>
              </a:xfrm>
              <a:prstGeom prst="rect">
                <a:avLst/>
              </a:prstGeom>
              <a:no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 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D83D99D3-A5CE-4F1E-BB1A-DA465AD2FF40}"/>
                  </a:ext>
                </a:extLst>
              </p:cNvPr>
              <p:cNvCxnSpPr/>
              <p:nvPr/>
            </p:nvCxnSpPr>
            <p:spPr>
              <a:xfrm>
                <a:off x="1025943" y="1566739"/>
                <a:ext cx="2963119" cy="1157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334E40A9-D4AF-496F-AFF2-E0FBC49080DA}"/>
                  </a:ext>
                </a:extLst>
              </p:cNvPr>
              <p:cNvCxnSpPr/>
              <p:nvPr/>
            </p:nvCxnSpPr>
            <p:spPr>
              <a:xfrm flipV="1">
                <a:off x="960971" y="694482"/>
                <a:ext cx="1215342" cy="85652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8A0555D-7EE2-4C79-9D13-E85242450FB2}"/>
                  </a:ext>
                </a:extLst>
              </p:cNvPr>
              <p:cNvCxnSpPr/>
              <p:nvPr/>
            </p:nvCxnSpPr>
            <p:spPr>
              <a:xfrm flipV="1">
                <a:off x="2198163" y="680899"/>
                <a:ext cx="2824222" cy="1157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B59EA02-D541-4E5A-9A0B-CA2E053DD831}"/>
                  </a:ext>
                </a:extLst>
              </p:cNvPr>
              <p:cNvCxnSpPr/>
              <p:nvPr/>
            </p:nvCxnSpPr>
            <p:spPr>
              <a:xfrm flipV="1">
                <a:off x="3900668" y="702796"/>
                <a:ext cx="1099595" cy="89125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6AD10F91-8E50-4414-AE50-D24EE7067792}"/>
                  </a:ext>
                </a:extLst>
              </p:cNvPr>
              <p:cNvCxnSpPr/>
              <p:nvPr/>
            </p:nvCxnSpPr>
            <p:spPr>
              <a:xfrm flipV="1">
                <a:off x="3981691" y="787079"/>
                <a:ext cx="960699" cy="787078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C1F8324-43C6-4B28-B031-3A2876450B32}"/>
                  </a:ext>
                </a:extLst>
              </p:cNvPr>
              <p:cNvCxnSpPr/>
              <p:nvPr/>
            </p:nvCxnSpPr>
            <p:spPr>
              <a:xfrm>
                <a:off x="3970117" y="1526899"/>
                <a:ext cx="0" cy="202557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C21E275-BE8C-4C45-84D5-90CD60C4F18C}"/>
                  </a:ext>
                </a:extLst>
              </p:cNvPr>
              <p:cNvCxnSpPr/>
              <p:nvPr/>
            </p:nvCxnSpPr>
            <p:spPr>
              <a:xfrm flipV="1">
                <a:off x="3970117" y="2692856"/>
                <a:ext cx="960699" cy="787078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901F3C9F-2E5C-4C1C-A769-FAABAE9D0808}"/>
                  </a:ext>
                </a:extLst>
              </p:cNvPr>
              <p:cNvCxnSpPr/>
              <p:nvPr/>
            </p:nvCxnSpPr>
            <p:spPr>
              <a:xfrm>
                <a:off x="4953965" y="752354"/>
                <a:ext cx="0" cy="202557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3440C6-F545-4B15-B6B7-825DEDB5E5AD}"/>
                  </a:ext>
                </a:extLst>
              </p:cNvPr>
              <p:cNvSpPr txBox="1"/>
              <p:nvPr/>
            </p:nvSpPr>
            <p:spPr>
              <a:xfrm>
                <a:off x="1186274" y="5127584"/>
                <a:ext cx="62619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F2EFC9-02C7-488E-8EC2-B3462B483724}"/>
                  </a:ext>
                </a:extLst>
              </p:cNvPr>
              <p:cNvSpPr/>
              <p:nvPr/>
            </p:nvSpPr>
            <p:spPr>
              <a:xfrm>
                <a:off x="1300345" y="2126595"/>
                <a:ext cx="354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 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C72D8BC-25A0-4FE5-8ACB-2CEBCC36DFE4}"/>
                  </a:ext>
                </a:extLst>
              </p:cNvPr>
              <p:cNvSpPr/>
              <p:nvPr/>
            </p:nvSpPr>
            <p:spPr>
              <a:xfrm>
                <a:off x="4268191" y="1898779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2 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06C41E9-CA0D-427F-B933-CAF8411B6B5B}"/>
                  </a:ext>
                </a:extLst>
              </p:cNvPr>
              <p:cNvSpPr/>
              <p:nvPr/>
            </p:nvSpPr>
            <p:spPr>
              <a:xfrm>
                <a:off x="2879229" y="880207"/>
                <a:ext cx="354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3 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740AEDD-7FB4-4F4A-84A3-4D99F95B9A25}"/>
                  </a:ext>
                </a:extLst>
              </p:cNvPr>
              <p:cNvSpPr/>
              <p:nvPr/>
            </p:nvSpPr>
            <p:spPr>
              <a:xfrm>
                <a:off x="2902177" y="2264774"/>
                <a:ext cx="41799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13512D9-23E3-465E-913F-AAF97C3C1F8D}"/>
                  </a:ext>
                </a:extLst>
              </p:cNvPr>
              <p:cNvSpPr/>
              <p:nvPr/>
            </p:nvSpPr>
            <p:spPr>
              <a:xfrm>
                <a:off x="4914258" y="1526899"/>
                <a:ext cx="3109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b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AFBDAD9-A91F-4E70-B846-FC7D76E9738C}"/>
                  </a:ext>
                </a:extLst>
              </p:cNvPr>
              <p:cNvSpPr/>
              <p:nvPr/>
            </p:nvSpPr>
            <p:spPr>
              <a:xfrm>
                <a:off x="4062206" y="722938"/>
                <a:ext cx="3109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c</a:t>
                </a:r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9E9BC58-E050-41B9-B930-A6F631BC925A}"/>
                </a:ext>
              </a:extLst>
            </p:cNvPr>
            <p:cNvCxnSpPr/>
            <p:nvPr/>
          </p:nvCxnSpPr>
          <p:spPr>
            <a:xfrm>
              <a:off x="2213113" y="1311965"/>
              <a:ext cx="0" cy="198782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94B01A1-4F19-47FF-A21B-651B51A1DC7C}"/>
                </a:ext>
              </a:extLst>
            </p:cNvPr>
            <p:cNvCxnSpPr>
              <a:cxnSpLocks/>
            </p:cNvCxnSpPr>
            <p:nvPr/>
          </p:nvCxnSpPr>
          <p:spPr>
            <a:xfrm>
              <a:off x="2213113" y="3299791"/>
              <a:ext cx="280711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929FC10-1689-4DAE-B179-CC1B79BFA5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1987" y="3299791"/>
              <a:ext cx="1134017" cy="78974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F9246A6-918B-4F22-9715-F7D6B3CB11E4}"/>
                </a:ext>
              </a:extLst>
            </p:cNvPr>
            <p:cNvSpPr/>
            <p:nvPr/>
          </p:nvSpPr>
          <p:spPr>
            <a:xfrm>
              <a:off x="2836923" y="3520077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55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86EEC0B0-87BD-41B8-A972-CC4317567363}"/>
              </a:ext>
            </a:extLst>
          </p:cNvPr>
          <p:cNvSpPr txBox="1"/>
          <p:nvPr/>
        </p:nvSpPr>
        <p:spPr>
          <a:xfrm>
            <a:off x="6675533" y="201377"/>
            <a:ext cx="5454215" cy="4661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তলের ক্ষেত্রফল=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বর্গ একক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B3737F-4E54-4E5D-8DE6-3D409362D39F}"/>
              </a:ext>
            </a:extLst>
          </p:cNvPr>
          <p:cNvSpPr txBox="1"/>
          <p:nvPr/>
        </p:nvSpPr>
        <p:spPr>
          <a:xfrm>
            <a:off x="6692055" y="2552277"/>
            <a:ext cx="5437693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BCFE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তলের ক্ষেত্রফল=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ca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বর্গ একক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32DF9E-2904-43D9-B232-E7689521C7B7}"/>
              </a:ext>
            </a:extLst>
          </p:cNvPr>
          <p:cNvSpPr txBox="1"/>
          <p:nvPr/>
        </p:nvSpPr>
        <p:spPr>
          <a:xfrm>
            <a:off x="6689986" y="1297889"/>
            <a:ext cx="5439762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CFHD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তলের ক্ষেত্রফল=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বর্গ একক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9B7F57A-3417-4D03-9C32-2640C84F32C2}"/>
              </a:ext>
            </a:extLst>
          </p:cNvPr>
          <p:cNvSpPr txBox="1"/>
          <p:nvPr/>
        </p:nvSpPr>
        <p:spPr>
          <a:xfrm>
            <a:off x="6687220" y="3238281"/>
            <a:ext cx="5445294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ADHK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তলের ক্ষেত্রফল=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ca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একক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3242D14-84E1-4233-BD8E-CA7364525F7D}"/>
              </a:ext>
            </a:extLst>
          </p:cNvPr>
          <p:cNvSpPr txBox="1"/>
          <p:nvPr/>
        </p:nvSpPr>
        <p:spPr>
          <a:xfrm>
            <a:off x="6684454" y="751888"/>
            <a:ext cx="5445295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EFHK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তলের ক্ষেত্রফল=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একক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E098007-DF55-4162-AC86-0750AE65FBFE}"/>
              </a:ext>
            </a:extLst>
          </p:cNvPr>
          <p:cNvSpPr txBox="1"/>
          <p:nvPr/>
        </p:nvSpPr>
        <p:spPr>
          <a:xfrm>
            <a:off x="6684454" y="1940438"/>
            <a:ext cx="5445294" cy="46166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ABEK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তলের ক্ষেত্রফল=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একক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EBBA7FF-155E-4A2F-B9EE-5DF735D9367B}"/>
              </a:ext>
            </a:extLst>
          </p:cNvPr>
          <p:cNvSpPr txBox="1"/>
          <p:nvPr/>
        </p:nvSpPr>
        <p:spPr>
          <a:xfrm>
            <a:off x="56149" y="3946235"/>
            <a:ext cx="11964288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(ABCD + EFHK + CFHD + ABEK + BCFE + ADHK )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পৃষ্ট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তলের  ক্ষেত্রফল =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ab+ab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bc+bc+ca+ca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একক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										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			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ab+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bc+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ca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একক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															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ab+bc+ca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বর্গ একক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সমগ্র পৃষ্টতলের ক্ষেত্রফল =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ab+bc+ca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বর্গ একক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0EA0425-1F0F-4251-9FBE-968AC22D325A}"/>
              </a:ext>
            </a:extLst>
          </p:cNvPr>
          <p:cNvGrpSpPr/>
          <p:nvPr/>
        </p:nvGrpSpPr>
        <p:grpSpPr>
          <a:xfrm>
            <a:off x="44872" y="14394"/>
            <a:ext cx="6501841" cy="4035288"/>
            <a:chOff x="-50614" y="-19878"/>
            <a:chExt cx="6501841" cy="4035288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3265E7F-9E70-4F9E-BA3F-C53A7A7DCFD6}"/>
                </a:ext>
              </a:extLst>
            </p:cNvPr>
            <p:cNvGrpSpPr/>
            <p:nvPr/>
          </p:nvGrpSpPr>
          <p:grpSpPr>
            <a:xfrm>
              <a:off x="351933" y="186847"/>
              <a:ext cx="5711687" cy="3273287"/>
              <a:chOff x="993913" y="927652"/>
              <a:chExt cx="5711687" cy="3273287"/>
            </a:xfrm>
          </p:grpSpPr>
          <p:sp>
            <p:nvSpPr>
              <p:cNvPr id="99" name="Cube 98">
                <a:extLst>
                  <a:ext uri="{FF2B5EF4-FFF2-40B4-BE49-F238E27FC236}">
                    <a16:creationId xmlns:a16="http://schemas.microsoft.com/office/drawing/2014/main" id="{3E6EC161-568F-44B5-A843-BFBA39062A6E}"/>
                  </a:ext>
                </a:extLst>
              </p:cNvPr>
              <p:cNvSpPr/>
              <p:nvPr/>
            </p:nvSpPr>
            <p:spPr>
              <a:xfrm>
                <a:off x="993913" y="927652"/>
                <a:ext cx="5711687" cy="3273287"/>
              </a:xfrm>
              <a:prstGeom prst="cube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3044AB39-DB8E-41F9-A74F-D88926B03633}"/>
                  </a:ext>
                </a:extLst>
              </p:cNvPr>
              <p:cNvCxnSpPr/>
              <p:nvPr/>
            </p:nvCxnSpPr>
            <p:spPr>
              <a:xfrm>
                <a:off x="1789043" y="940904"/>
                <a:ext cx="0" cy="2385392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74E4E6E1-BF62-4E76-82EA-0D643959A719}"/>
                  </a:ext>
                </a:extLst>
              </p:cNvPr>
              <p:cNvCxnSpPr/>
              <p:nvPr/>
            </p:nvCxnSpPr>
            <p:spPr>
              <a:xfrm>
                <a:off x="1775791" y="3313043"/>
                <a:ext cx="4929809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FB4CABE3-FA80-4882-98CD-FB0CD20F2995}"/>
                  </a:ext>
                </a:extLst>
              </p:cNvPr>
              <p:cNvCxnSpPr/>
              <p:nvPr/>
            </p:nvCxnSpPr>
            <p:spPr>
              <a:xfrm flipH="1">
                <a:off x="993913" y="3326296"/>
                <a:ext cx="781878" cy="874643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CF510D2-E640-4BB9-8126-BAEC925F8FCB}"/>
                </a:ext>
              </a:extLst>
            </p:cNvPr>
            <p:cNvSpPr txBox="1"/>
            <p:nvPr/>
          </p:nvSpPr>
          <p:spPr>
            <a:xfrm>
              <a:off x="-50614" y="665418"/>
              <a:ext cx="6758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20F8FE5-DAE0-44C0-8A36-CA05A4784DB9}"/>
                </a:ext>
              </a:extLst>
            </p:cNvPr>
            <p:cNvSpPr/>
            <p:nvPr/>
          </p:nvSpPr>
          <p:spPr>
            <a:xfrm>
              <a:off x="0" y="3598759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B92F1D6-6A78-4ECC-A25F-7D92586F1721}"/>
                </a:ext>
              </a:extLst>
            </p:cNvPr>
            <p:cNvSpPr/>
            <p:nvPr/>
          </p:nvSpPr>
          <p:spPr>
            <a:xfrm>
              <a:off x="5018362" y="3646078"/>
              <a:ext cx="3577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US" dirty="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7DE4C3A-20DE-49E0-9C05-09AA5D18B9BC}"/>
                </a:ext>
              </a:extLst>
            </p:cNvPr>
            <p:cNvSpPr/>
            <p:nvPr/>
          </p:nvSpPr>
          <p:spPr>
            <a:xfrm>
              <a:off x="5197257" y="942417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AACF252-26FE-4A14-BF18-7CE980AD5F88}"/>
                </a:ext>
              </a:extLst>
            </p:cNvPr>
            <p:cNvSpPr/>
            <p:nvPr/>
          </p:nvSpPr>
          <p:spPr>
            <a:xfrm>
              <a:off x="1035243" y="2586769"/>
              <a:ext cx="2650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E</a:t>
              </a:r>
              <a:endParaRPr lang="en-US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6939005-0934-41DB-A573-66B5CFFB291B}"/>
                </a:ext>
              </a:extLst>
            </p:cNvPr>
            <p:cNvSpPr/>
            <p:nvPr/>
          </p:nvSpPr>
          <p:spPr>
            <a:xfrm>
              <a:off x="6025713" y="2402103"/>
              <a:ext cx="3433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F</a:t>
              </a:r>
              <a:endParaRPr lang="en-US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CCB93D2-CFD5-4149-8140-D05EAF2065F7}"/>
                </a:ext>
              </a:extLst>
            </p:cNvPr>
            <p:cNvSpPr/>
            <p:nvPr/>
          </p:nvSpPr>
          <p:spPr>
            <a:xfrm>
              <a:off x="6038293" y="-19878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US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EE6E3335-9E1E-4E2E-8D87-A2C053C00BD2}"/>
                </a:ext>
              </a:extLst>
            </p:cNvPr>
            <p:cNvSpPr/>
            <p:nvPr/>
          </p:nvSpPr>
          <p:spPr>
            <a:xfrm>
              <a:off x="1105782" y="201377"/>
              <a:ext cx="3690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K</a:t>
              </a:r>
              <a:endParaRPr lang="en-US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980EF1A-C05C-4AE7-BB3F-6372A7291B13}"/>
                </a:ext>
              </a:extLst>
            </p:cNvPr>
            <p:cNvSpPr/>
            <p:nvPr/>
          </p:nvSpPr>
          <p:spPr>
            <a:xfrm>
              <a:off x="2377257" y="3455580"/>
              <a:ext cx="8306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a </a:t>
              </a:r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E78B895-3262-4784-9B03-BC32DAF0A812}"/>
                </a:ext>
              </a:extLst>
            </p:cNvPr>
            <p:cNvSpPr/>
            <p:nvPr/>
          </p:nvSpPr>
          <p:spPr>
            <a:xfrm rot="16200000">
              <a:off x="4308666" y="1407674"/>
              <a:ext cx="148451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b </a:t>
              </a:r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2400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2E95B3F-F2E4-418A-8752-52548B4B4F31}"/>
                </a:ext>
              </a:extLst>
            </p:cNvPr>
            <p:cNvSpPr/>
            <p:nvPr/>
          </p:nvSpPr>
          <p:spPr>
            <a:xfrm rot="16200000">
              <a:off x="-157681" y="1792491"/>
              <a:ext cx="12324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b </a:t>
              </a:r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2400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F3078DD9-395D-48EC-B48A-CAA41CBB0EA2}"/>
                </a:ext>
              </a:extLst>
            </p:cNvPr>
            <p:cNvSpPr/>
            <p:nvPr/>
          </p:nvSpPr>
          <p:spPr>
            <a:xfrm rot="16200000">
              <a:off x="5604169" y="1013855"/>
              <a:ext cx="12324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b </a:t>
              </a:r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2400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CCE461B-81B0-43AF-901B-86B3C6AEDCAA}"/>
                </a:ext>
              </a:extLst>
            </p:cNvPr>
            <p:cNvSpPr/>
            <p:nvPr/>
          </p:nvSpPr>
          <p:spPr>
            <a:xfrm rot="16200000">
              <a:off x="649849" y="1156614"/>
              <a:ext cx="12324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b </a:t>
              </a:r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2400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4EF6EFDE-FC6C-4C7A-A29F-EE3AF9376163}"/>
                </a:ext>
              </a:extLst>
            </p:cNvPr>
            <p:cNvSpPr/>
            <p:nvPr/>
          </p:nvSpPr>
          <p:spPr>
            <a:xfrm rot="18392016">
              <a:off x="5282786" y="2955639"/>
              <a:ext cx="98829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2000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6DCA5594-E5BA-48E1-9857-7B0F67FC638E}"/>
                </a:ext>
              </a:extLst>
            </p:cNvPr>
            <p:cNvSpPr/>
            <p:nvPr/>
          </p:nvSpPr>
          <p:spPr>
            <a:xfrm rot="18719291">
              <a:off x="120265" y="305672"/>
              <a:ext cx="98829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2000" dirty="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DE903DD-A6A4-4000-A4E8-11AFE62BABC3}"/>
                </a:ext>
              </a:extLst>
            </p:cNvPr>
            <p:cNvSpPr/>
            <p:nvPr/>
          </p:nvSpPr>
          <p:spPr>
            <a:xfrm rot="18777713">
              <a:off x="400456" y="2813887"/>
              <a:ext cx="98829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2000" dirty="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CF1B6FA-D623-4564-AFC7-541C5B327B0D}"/>
                </a:ext>
              </a:extLst>
            </p:cNvPr>
            <p:cNvSpPr/>
            <p:nvPr/>
          </p:nvSpPr>
          <p:spPr>
            <a:xfrm rot="18793805">
              <a:off x="4998278" y="332695"/>
              <a:ext cx="98829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2000" dirty="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95AB07F-1BCF-4454-92FC-A76C66772602}"/>
                </a:ext>
              </a:extLst>
            </p:cNvPr>
            <p:cNvSpPr/>
            <p:nvPr/>
          </p:nvSpPr>
          <p:spPr>
            <a:xfrm>
              <a:off x="2219159" y="982721"/>
              <a:ext cx="8306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a </a:t>
              </a:r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dirty="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7637A91-457F-4CC2-9460-FA009E4342B9}"/>
                </a:ext>
              </a:extLst>
            </p:cNvPr>
            <p:cNvSpPr/>
            <p:nvPr/>
          </p:nvSpPr>
          <p:spPr>
            <a:xfrm>
              <a:off x="2858275" y="2515980"/>
              <a:ext cx="10041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a </a:t>
              </a:r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dirty="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3338CD52-CE09-467C-B6D2-68E702BF8388}"/>
                </a:ext>
              </a:extLst>
            </p:cNvPr>
            <p:cNvSpPr/>
            <p:nvPr/>
          </p:nvSpPr>
          <p:spPr>
            <a:xfrm>
              <a:off x="2634497" y="136395"/>
              <a:ext cx="8306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a </a:t>
              </a:r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1F2315DB-09EF-4AA6-AFE6-9197F3B00FCD}"/>
              </a:ext>
            </a:extLst>
          </p:cNvPr>
          <p:cNvGrpSpPr/>
          <p:nvPr/>
        </p:nvGrpSpPr>
        <p:grpSpPr>
          <a:xfrm>
            <a:off x="230628" y="5971983"/>
            <a:ext cx="11619536" cy="584775"/>
            <a:chOff x="286232" y="2844225"/>
            <a:chExt cx="11619536" cy="58477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CC943C9-270C-42A7-9AEC-3B1085C76765}"/>
                </a:ext>
              </a:extLst>
            </p:cNvPr>
            <p:cNvSpPr txBox="1"/>
            <p:nvPr/>
          </p:nvSpPr>
          <p:spPr>
            <a:xfrm>
              <a:off x="286232" y="2844225"/>
              <a:ext cx="11619536" cy="58477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আয়তাকার ঘনবস্তুর আয়তন = ( দৈর্ঘ্য       প্রস্থ        উচ্চতা) ঘন একক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6" name="Multiplication Sign 105">
              <a:extLst>
                <a:ext uri="{FF2B5EF4-FFF2-40B4-BE49-F238E27FC236}">
                  <a16:creationId xmlns:a16="http://schemas.microsoft.com/office/drawing/2014/main" id="{996E0980-08B1-4191-87A4-9B710718F011}"/>
                </a:ext>
              </a:extLst>
            </p:cNvPr>
            <p:cNvSpPr/>
            <p:nvPr/>
          </p:nvSpPr>
          <p:spPr>
            <a:xfrm>
              <a:off x="5153931" y="2939595"/>
              <a:ext cx="371061" cy="394033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Multiplication Sign 106">
              <a:extLst>
                <a:ext uri="{FF2B5EF4-FFF2-40B4-BE49-F238E27FC236}">
                  <a16:creationId xmlns:a16="http://schemas.microsoft.com/office/drawing/2014/main" id="{1354371D-D2E4-44A5-9304-1A24A1B3B6BF}"/>
                </a:ext>
              </a:extLst>
            </p:cNvPr>
            <p:cNvSpPr/>
            <p:nvPr/>
          </p:nvSpPr>
          <p:spPr>
            <a:xfrm>
              <a:off x="6402091" y="2933637"/>
              <a:ext cx="371061" cy="394033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46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3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5FF07E-E55A-4A1E-B91B-BE061F8B2184}"/>
              </a:ext>
            </a:extLst>
          </p:cNvPr>
          <p:cNvSpPr txBox="1"/>
          <p:nvPr/>
        </p:nvSpPr>
        <p:spPr>
          <a:xfrm>
            <a:off x="185530" y="4741684"/>
            <a:ext cx="11820939" cy="195066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আয়তাকার ঘনবস্তুর দৈর্ঘ্য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সেন্টিমিটার, প্রস্থ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সেন্টিমিটার ও উচ্চতা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সেন্টিমিটার হলে বস্তুটির আয়তন ও সমগ্র পৃষ্টতলের ক্ষেত্রফল নির্ণয় কর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EFB334-B0A0-4D94-9FD3-2272A517557B}"/>
              </a:ext>
            </a:extLst>
          </p:cNvPr>
          <p:cNvSpPr txBox="1"/>
          <p:nvPr/>
        </p:nvSpPr>
        <p:spPr>
          <a:xfrm>
            <a:off x="106017" y="165652"/>
            <a:ext cx="11741425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34F428-242E-4D14-954F-DA65A6446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792" y="1109912"/>
            <a:ext cx="3456953" cy="345695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9634A6D-6643-47C5-929F-C4E4D0EC9046}"/>
              </a:ext>
            </a:extLst>
          </p:cNvPr>
          <p:cNvGrpSpPr/>
          <p:nvPr/>
        </p:nvGrpSpPr>
        <p:grpSpPr>
          <a:xfrm>
            <a:off x="637968" y="1289542"/>
            <a:ext cx="6385683" cy="3010116"/>
            <a:chOff x="425933" y="1444487"/>
            <a:chExt cx="6385683" cy="3010116"/>
          </a:xfrm>
        </p:grpSpPr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1FB96887-9EA5-46FE-B496-1D92E7D03151}"/>
                </a:ext>
              </a:extLst>
            </p:cNvPr>
            <p:cNvSpPr/>
            <p:nvPr/>
          </p:nvSpPr>
          <p:spPr>
            <a:xfrm>
              <a:off x="425933" y="1453706"/>
              <a:ext cx="6385683" cy="3000897"/>
            </a:xfrm>
            <a:prstGeom prst="cube">
              <a:avLst/>
            </a:prstGeom>
            <a:noFill/>
            <a:ln w="762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E0D1EE2-782B-4637-B7EF-14DF5C0B02C4}"/>
                </a:ext>
              </a:extLst>
            </p:cNvPr>
            <p:cNvCxnSpPr>
              <a:cxnSpLocks/>
            </p:cNvCxnSpPr>
            <p:nvPr/>
          </p:nvCxnSpPr>
          <p:spPr>
            <a:xfrm>
              <a:off x="1179443" y="1444487"/>
              <a:ext cx="0" cy="222636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6EFC883-7225-4D59-BE3B-A3FB8332C5F3}"/>
                </a:ext>
              </a:extLst>
            </p:cNvPr>
            <p:cNvCxnSpPr>
              <a:cxnSpLocks/>
            </p:cNvCxnSpPr>
            <p:nvPr/>
          </p:nvCxnSpPr>
          <p:spPr>
            <a:xfrm>
              <a:off x="1179443" y="3670851"/>
              <a:ext cx="5592418" cy="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D45BBCC-8653-4F89-B6A7-9F1B8CCD24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5933" y="3654887"/>
              <a:ext cx="753510" cy="78459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29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id="{DC212BF5-3D27-4424-8A1B-859A07987141}"/>
              </a:ext>
            </a:extLst>
          </p:cNvPr>
          <p:cNvSpPr txBox="1"/>
          <p:nvPr/>
        </p:nvSpPr>
        <p:spPr>
          <a:xfrm>
            <a:off x="72887" y="4053514"/>
            <a:ext cx="12046225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আয়তকার ঘনবস্তুর দৈঘ্য, প্রস্থ,ও উচ্চতা যথাক্রমে </a:t>
            </a: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20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সে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.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মি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. </a:t>
            </a: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15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,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 এবং সে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.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মি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.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।এর সমগ্র তলের ক্ষেত্রফল,আয়তন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এবং কর্ণের দৈ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র্ঘ্য 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 নির্ণয় কর।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37DFF6-90B2-4181-938F-0366C02EEDA1}"/>
              </a:ext>
            </a:extLst>
          </p:cNvPr>
          <p:cNvSpPr/>
          <p:nvPr/>
        </p:nvSpPr>
        <p:spPr>
          <a:xfrm>
            <a:off x="198783" y="163937"/>
            <a:ext cx="11542643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B0C9871-1312-4B3C-B945-6E319C94655F}"/>
              </a:ext>
            </a:extLst>
          </p:cNvPr>
          <p:cNvGrpSpPr/>
          <p:nvPr/>
        </p:nvGrpSpPr>
        <p:grpSpPr>
          <a:xfrm>
            <a:off x="677722" y="1511823"/>
            <a:ext cx="4714050" cy="2357026"/>
            <a:chOff x="2254731" y="1391621"/>
            <a:chExt cx="4714050" cy="235702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9C62F76-3679-4440-9849-0BFDD5194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4731" y="1391622"/>
              <a:ext cx="2357025" cy="235702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CF22300-3224-4FDA-B0FE-297C9720B2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756" y="1391621"/>
              <a:ext cx="2357025" cy="2357025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0122BF-49C0-4405-A2E5-33B6284ADDAE}"/>
              </a:ext>
            </a:extLst>
          </p:cNvPr>
          <p:cNvGrpSpPr/>
          <p:nvPr/>
        </p:nvGrpSpPr>
        <p:grpSpPr>
          <a:xfrm>
            <a:off x="6250261" y="1521761"/>
            <a:ext cx="4714050" cy="2357026"/>
            <a:chOff x="2254731" y="1391621"/>
            <a:chExt cx="4714050" cy="235702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FDD1F25-C88B-4C98-8C0A-B7B196D1C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4731" y="1391622"/>
              <a:ext cx="2357025" cy="235702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7E17B8E-31D3-4E71-93B5-3A03F8FF7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756" y="1391621"/>
              <a:ext cx="2357025" cy="2357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38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D3DC8A4F-AE53-4303-AE3A-D3A55ABC1608}"/>
              </a:ext>
            </a:extLst>
          </p:cNvPr>
          <p:cNvSpPr txBox="1"/>
          <p:nvPr/>
        </p:nvSpPr>
        <p:spPr>
          <a:xfrm>
            <a:off x="530087" y="1481465"/>
            <a:ext cx="11423374" cy="45243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আয়তক্ষেত্রের ক্ষেত্রফল =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কত ? 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আয়তকার ঘনবস্তুর আয়তন =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কত? 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আয়তকার ঘনবস্তুর সমগ্র তলের ক্ষেত্রফল =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কত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৪। আয়তাকার ঘনবস্তুর কর্ণের দৈর্ঘ্য = কত ? 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৫। আয়তাকার ঘনবস্তুর দৈর্ঘ্য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সেন্টিমিটার ও প্রস্থ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সেন্টিমিটার হলে ক্ষেত্রফল কত 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447529-5110-4A51-958F-D60DBB41600A}"/>
              </a:ext>
            </a:extLst>
          </p:cNvPr>
          <p:cNvSpPr/>
          <p:nvPr/>
        </p:nvSpPr>
        <p:spPr>
          <a:xfrm>
            <a:off x="172278" y="315603"/>
            <a:ext cx="11635409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7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7BB9B8B6-8363-47E1-8A9A-A54AB2C3EA14}"/>
              </a:ext>
            </a:extLst>
          </p:cNvPr>
          <p:cNvSpPr txBox="1"/>
          <p:nvPr/>
        </p:nvSpPr>
        <p:spPr>
          <a:xfrm>
            <a:off x="43069" y="4483412"/>
            <a:ext cx="12105861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আয়তকার ঘনবস্তুর দৈর্ঘ্য, প্রস্থ, ও উচ্চতা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 অনুপাত </a:t>
            </a:r>
            <a:r>
              <a:rPr lang="en-US" sz="4000" dirty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21:16:12 </a:t>
            </a:r>
            <a:r>
              <a:rPr lang="bn-BD" sz="4000" dirty="0"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এবং কর্ণের দৈ</a:t>
            </a:r>
            <a:r>
              <a:rPr lang="bn-IN" sz="4000" dirty="0"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র্ঘ্য </a:t>
            </a:r>
            <a:r>
              <a:rPr lang="bn-BD" sz="4000" dirty="0"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87 </a:t>
            </a:r>
            <a:r>
              <a:rPr lang="bn-BD" sz="4000" dirty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সে</a:t>
            </a:r>
            <a:r>
              <a:rPr lang="bn-IN" sz="4000" dirty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ন্টিমিটার</a:t>
            </a:r>
            <a:r>
              <a:rPr lang="bn-BD" sz="4000" dirty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 হলে ঘনবস্তুর </a:t>
            </a:r>
            <a:r>
              <a:rPr lang="bn-IN" sz="4000" dirty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সমগ্রপৃষ্ট</a:t>
            </a:r>
            <a:r>
              <a:rPr lang="bn-BD" sz="4000" dirty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তলের ক্ষেত্রফল</a:t>
            </a:r>
            <a:r>
              <a:rPr lang="bn-IN" sz="4000" dirty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  ও আয়তন </a:t>
            </a:r>
            <a:r>
              <a:rPr lang="bn-BD" sz="4000" dirty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 নির্ণয়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2AC593-2AC2-4D0A-B9E0-E6F8D6BF9C9F}"/>
              </a:ext>
            </a:extLst>
          </p:cNvPr>
          <p:cNvSpPr/>
          <p:nvPr/>
        </p:nvSpPr>
        <p:spPr>
          <a:xfrm>
            <a:off x="212036" y="35918"/>
            <a:ext cx="112776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00D3FF-F80B-42AD-BBAC-6D995119A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879" y="1108886"/>
            <a:ext cx="6559826" cy="331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2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C52D49B-F8C6-4FE6-BE75-13E64FBC0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91" y="-47890"/>
            <a:ext cx="6159306" cy="69058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EAE578-6A88-4038-A594-0B35C6260A1E}"/>
              </a:ext>
            </a:extLst>
          </p:cNvPr>
          <p:cNvSpPr txBox="1"/>
          <p:nvPr/>
        </p:nvSpPr>
        <p:spPr>
          <a:xfrm>
            <a:off x="1073426" y="569842"/>
            <a:ext cx="9859617" cy="417443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9900" dirty="0">
                <a:ln>
                  <a:solidFill>
                    <a:srgbClr val="00B0F0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ln>
                <a:solidFill>
                  <a:srgbClr val="00B0F0"/>
                </a:solidFill>
              </a:ln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27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9847B69-8F96-44B3-9D42-720B3652A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658" y="-33473"/>
            <a:ext cx="5902018" cy="68914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2367E3-9612-4247-8749-E6C0C2C7CA35}"/>
              </a:ext>
            </a:extLst>
          </p:cNvPr>
          <p:cNvSpPr txBox="1"/>
          <p:nvPr/>
        </p:nvSpPr>
        <p:spPr>
          <a:xfrm>
            <a:off x="3146156" y="697424"/>
            <a:ext cx="5889356" cy="264687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1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14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48904" y="2713526"/>
            <a:ext cx="5843096" cy="40934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দশম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ষোল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পরিমিতি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১৬.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বস্তুঃ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আয়তকার ঘনবস্তুর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সমস্যার সমাধান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/২০১৯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1B756E-DF0C-4A10-A57B-0A063DC64B9A}"/>
              </a:ext>
            </a:extLst>
          </p:cNvPr>
          <p:cNvSpPr/>
          <p:nvPr/>
        </p:nvSpPr>
        <p:spPr>
          <a:xfrm>
            <a:off x="0" y="2810389"/>
            <a:ext cx="6348904" cy="38156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দ্যালয়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বকশীগঞ্জ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০১৭২২৭০৩৭২৭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saifulislambtt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@gmail.com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BA1712-76C2-44E8-ACDE-EC949531D2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0"/>
            <a:ext cx="2048682" cy="273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7F78DE21-83BF-4A15-A2ED-2E21DA76D614}"/>
              </a:ext>
            </a:extLst>
          </p:cNvPr>
          <p:cNvSpPr/>
          <p:nvPr/>
        </p:nvSpPr>
        <p:spPr>
          <a:xfrm>
            <a:off x="7408189" y="1706750"/>
            <a:ext cx="4649491" cy="260759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948709-3F14-42CE-A34E-DF0731755EB2}"/>
              </a:ext>
            </a:extLst>
          </p:cNvPr>
          <p:cNvSpPr/>
          <p:nvPr/>
        </p:nvSpPr>
        <p:spPr>
          <a:xfrm>
            <a:off x="4417353" y="1706750"/>
            <a:ext cx="2769031" cy="279356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E15596-4765-473B-9567-F9D29F20F921}"/>
              </a:ext>
            </a:extLst>
          </p:cNvPr>
          <p:cNvSpPr/>
          <p:nvPr/>
        </p:nvSpPr>
        <p:spPr>
          <a:xfrm>
            <a:off x="418454" y="1204993"/>
            <a:ext cx="3750590" cy="37970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0B882F-7509-475C-91B5-9E1F9FD186FA}"/>
              </a:ext>
            </a:extLst>
          </p:cNvPr>
          <p:cNvSpPr txBox="1"/>
          <p:nvPr/>
        </p:nvSpPr>
        <p:spPr>
          <a:xfrm>
            <a:off x="154983" y="154983"/>
            <a:ext cx="1190269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তোমরা কি কি  দেখতে পাচ্ছ?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6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C5F9E2-7084-486D-9381-533BB94FA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5614" y="2082365"/>
            <a:ext cx="6445273" cy="45409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78F1C3-FC2F-4454-B052-27DD7558CF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96146" y="1820970"/>
            <a:ext cx="4510240" cy="47347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FAF892-C2E5-4CF9-928C-BD23C4860997}"/>
              </a:ext>
            </a:extLst>
          </p:cNvPr>
          <p:cNvSpPr txBox="1"/>
          <p:nvPr/>
        </p:nvSpPr>
        <p:spPr>
          <a:xfrm>
            <a:off x="7938856" y="6627168"/>
            <a:ext cx="37675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commons.wikimedia.org/wiki/File:Corrugated_box_-_haz_mat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203708-D860-48EB-9684-54AFBE62DB7D}"/>
              </a:ext>
            </a:extLst>
          </p:cNvPr>
          <p:cNvSpPr txBox="1"/>
          <p:nvPr/>
        </p:nvSpPr>
        <p:spPr>
          <a:xfrm>
            <a:off x="154983" y="154983"/>
            <a:ext cx="1190269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তোমরা কি কি  দেখতে পাচ্ছ?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795ABE-8074-4D35-A0ED-BB7C1FF97926}"/>
              </a:ext>
            </a:extLst>
          </p:cNvPr>
          <p:cNvGrpSpPr/>
          <p:nvPr/>
        </p:nvGrpSpPr>
        <p:grpSpPr>
          <a:xfrm>
            <a:off x="1086679" y="1302756"/>
            <a:ext cx="8986545" cy="5029200"/>
            <a:chOff x="874644" y="1342512"/>
            <a:chExt cx="8986545" cy="5029200"/>
          </a:xfrm>
        </p:grpSpPr>
        <p:sp>
          <p:nvSpPr>
            <p:cNvPr id="2" name="Cube 1">
              <a:extLst>
                <a:ext uri="{FF2B5EF4-FFF2-40B4-BE49-F238E27FC236}">
                  <a16:creationId xmlns:a16="http://schemas.microsoft.com/office/drawing/2014/main" id="{437F68C7-F1AF-4A75-9A8A-F9D8899E39A7}"/>
                </a:ext>
              </a:extLst>
            </p:cNvPr>
            <p:cNvSpPr/>
            <p:nvPr/>
          </p:nvSpPr>
          <p:spPr>
            <a:xfrm>
              <a:off x="874644" y="1342512"/>
              <a:ext cx="8986545" cy="5029200"/>
            </a:xfrm>
            <a:prstGeom prst="cube">
              <a:avLst/>
            </a:prstGeom>
            <a:noFill/>
            <a:ln w="762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53CCE41-8FBD-4ED6-B45D-F8CC2F4F849D}"/>
                </a:ext>
              </a:extLst>
            </p:cNvPr>
            <p:cNvCxnSpPr/>
            <p:nvPr/>
          </p:nvCxnSpPr>
          <p:spPr>
            <a:xfrm>
              <a:off x="2133600" y="1342512"/>
              <a:ext cx="0" cy="387884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70D3A91-6653-4AEE-BB1D-DDDB443B154F}"/>
                </a:ext>
              </a:extLst>
            </p:cNvPr>
            <p:cNvCxnSpPr/>
            <p:nvPr/>
          </p:nvCxnSpPr>
          <p:spPr>
            <a:xfrm flipV="1">
              <a:off x="2146852" y="5115339"/>
              <a:ext cx="7714337" cy="9276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AABDA2D-493E-4EB8-9B69-F4AEFBADE2A9}"/>
                </a:ext>
              </a:extLst>
            </p:cNvPr>
            <p:cNvCxnSpPr/>
            <p:nvPr/>
          </p:nvCxnSpPr>
          <p:spPr>
            <a:xfrm flipH="1">
              <a:off x="874644" y="5221357"/>
              <a:ext cx="1258956" cy="115035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5C941E4-A004-417A-B687-95177FCED693}"/>
              </a:ext>
            </a:extLst>
          </p:cNvPr>
          <p:cNvSpPr txBox="1"/>
          <p:nvPr/>
        </p:nvSpPr>
        <p:spPr>
          <a:xfrm>
            <a:off x="144651" y="101567"/>
            <a:ext cx="11902697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 তোমরা লক্ষ্য কর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3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128" y="5627544"/>
            <a:ext cx="11695289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উপরোক্ত ছবিতে তোমরা কি দেখতে পাচ্ছ ?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E860DC-BEE8-4B8A-AE57-067335F3A0F1}"/>
              </a:ext>
            </a:extLst>
          </p:cNvPr>
          <p:cNvSpPr/>
          <p:nvPr/>
        </p:nvSpPr>
        <p:spPr>
          <a:xfrm>
            <a:off x="142753" y="870522"/>
            <a:ext cx="3716651" cy="155728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7119CB-FB07-46EC-AABC-523F425E0146}"/>
              </a:ext>
            </a:extLst>
          </p:cNvPr>
          <p:cNvSpPr txBox="1"/>
          <p:nvPr/>
        </p:nvSpPr>
        <p:spPr>
          <a:xfrm>
            <a:off x="168675" y="2661964"/>
            <a:ext cx="2771775" cy="101566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22C72F-4F4F-43B5-B899-2F40090DAE33}"/>
              </a:ext>
            </a:extLst>
          </p:cNvPr>
          <p:cNvSpPr/>
          <p:nvPr/>
        </p:nvSpPr>
        <p:spPr>
          <a:xfrm>
            <a:off x="5130459" y="1600200"/>
            <a:ext cx="3028950" cy="1585913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28C4A3-717D-46DB-B0D8-9FCBB41A91D3}"/>
              </a:ext>
            </a:extLst>
          </p:cNvPr>
          <p:cNvCxnSpPr/>
          <p:nvPr/>
        </p:nvCxnSpPr>
        <p:spPr>
          <a:xfrm flipV="1">
            <a:off x="5159034" y="885825"/>
            <a:ext cx="885825" cy="714375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CC2800-644E-40E2-8156-682FACAB50F6}"/>
              </a:ext>
            </a:extLst>
          </p:cNvPr>
          <p:cNvCxnSpPr/>
          <p:nvPr/>
        </p:nvCxnSpPr>
        <p:spPr>
          <a:xfrm flipV="1">
            <a:off x="8122323" y="885825"/>
            <a:ext cx="778669" cy="714375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1DE633-3798-4E33-AB58-2ED7536F9FDB}"/>
              </a:ext>
            </a:extLst>
          </p:cNvPr>
          <p:cNvCxnSpPr/>
          <p:nvPr/>
        </p:nvCxnSpPr>
        <p:spPr>
          <a:xfrm>
            <a:off x="6007773" y="885825"/>
            <a:ext cx="292893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DF87E5-2DE1-4EE0-A43C-315A3EC2FB56}"/>
              </a:ext>
            </a:extLst>
          </p:cNvPr>
          <p:cNvCxnSpPr/>
          <p:nvPr/>
        </p:nvCxnSpPr>
        <p:spPr>
          <a:xfrm flipV="1">
            <a:off x="8122323" y="2393156"/>
            <a:ext cx="814387" cy="79295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B142416-22B4-4051-A1B4-3D8A8D56E693}"/>
              </a:ext>
            </a:extLst>
          </p:cNvPr>
          <p:cNvCxnSpPr/>
          <p:nvPr/>
        </p:nvCxnSpPr>
        <p:spPr>
          <a:xfrm flipH="1" flipV="1">
            <a:off x="8924731" y="904754"/>
            <a:ext cx="35718" cy="15073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2B937B-BDD3-44A9-8F23-17D3BACCF7E9}"/>
              </a:ext>
            </a:extLst>
          </p:cNvPr>
          <p:cNvCxnSpPr/>
          <p:nvPr/>
        </p:nvCxnSpPr>
        <p:spPr>
          <a:xfrm>
            <a:off x="6011040" y="870523"/>
            <a:ext cx="0" cy="157876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638491-C935-4528-AA40-87C164BDF68A}"/>
              </a:ext>
            </a:extLst>
          </p:cNvPr>
          <p:cNvCxnSpPr/>
          <p:nvPr/>
        </p:nvCxnSpPr>
        <p:spPr>
          <a:xfrm flipV="1">
            <a:off x="5121948" y="2393156"/>
            <a:ext cx="885825" cy="79295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F2AE7EE-F9D3-4A99-A9D2-001AD3600172}"/>
              </a:ext>
            </a:extLst>
          </p:cNvPr>
          <p:cNvCxnSpPr/>
          <p:nvPr/>
        </p:nvCxnSpPr>
        <p:spPr>
          <a:xfrm>
            <a:off x="5993486" y="2393156"/>
            <a:ext cx="292893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752060B-DC67-4968-BDF6-291AAEBCC74D}"/>
              </a:ext>
            </a:extLst>
          </p:cNvPr>
          <p:cNvSpPr txBox="1"/>
          <p:nvPr/>
        </p:nvSpPr>
        <p:spPr>
          <a:xfrm>
            <a:off x="4539555" y="4286250"/>
            <a:ext cx="415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8120AB-FFCB-4935-A8A4-4DC2E40F2F71}"/>
              </a:ext>
            </a:extLst>
          </p:cNvPr>
          <p:cNvSpPr txBox="1"/>
          <p:nvPr/>
        </p:nvSpPr>
        <p:spPr>
          <a:xfrm>
            <a:off x="5121948" y="3664446"/>
            <a:ext cx="3779044" cy="923330"/>
          </a:xfrm>
          <a:prstGeom prst="rect">
            <a:avLst/>
          </a:prstGeom>
          <a:noFill/>
          <a:ln w="5715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আয়তকার ঘনবস্তু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6C28A4-86AB-4F6B-B41D-D12F3EADCD99}"/>
              </a:ext>
            </a:extLst>
          </p:cNvPr>
          <p:cNvSpPr/>
          <p:nvPr/>
        </p:nvSpPr>
        <p:spPr>
          <a:xfrm>
            <a:off x="6624587" y="901183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endParaRPr lang="en-US" sz="4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60E1B5-5425-4E19-85E6-14819336C013}"/>
              </a:ext>
            </a:extLst>
          </p:cNvPr>
          <p:cNvSpPr/>
          <p:nvPr/>
        </p:nvSpPr>
        <p:spPr>
          <a:xfrm>
            <a:off x="5352999" y="1658420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en-US" sz="4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DBC6E8-94BD-41B9-80AE-F2A389F6804B}"/>
              </a:ext>
            </a:extLst>
          </p:cNvPr>
          <p:cNvSpPr/>
          <p:nvPr/>
        </p:nvSpPr>
        <p:spPr>
          <a:xfrm>
            <a:off x="8167637" y="1515545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en-US" sz="4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A815DA-A480-4FFE-BC46-C581C4B284F9}"/>
              </a:ext>
            </a:extLst>
          </p:cNvPr>
          <p:cNvSpPr/>
          <p:nvPr/>
        </p:nvSpPr>
        <p:spPr>
          <a:xfrm>
            <a:off x="7724725" y="786883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4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5CAD7B-EA50-40B3-856F-372470C33D3F}"/>
              </a:ext>
            </a:extLst>
          </p:cNvPr>
          <p:cNvSpPr/>
          <p:nvPr/>
        </p:nvSpPr>
        <p:spPr>
          <a:xfrm>
            <a:off x="5767338" y="2329933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en-US" sz="4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901638-64CE-41B2-BCBD-E4DEE715DF00}"/>
              </a:ext>
            </a:extLst>
          </p:cNvPr>
          <p:cNvSpPr/>
          <p:nvPr/>
        </p:nvSpPr>
        <p:spPr>
          <a:xfrm>
            <a:off x="7281813" y="1529832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en-US" sz="4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6D0460F-CAFF-4D74-AB45-65C80E4A89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419" y="725614"/>
            <a:ext cx="2670478" cy="356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9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AFEB66-DEA1-4475-8AEC-AD1199DF77EE}"/>
              </a:ext>
            </a:extLst>
          </p:cNvPr>
          <p:cNvSpPr txBox="1"/>
          <p:nvPr/>
        </p:nvSpPr>
        <p:spPr>
          <a:xfrm>
            <a:off x="346128" y="1134459"/>
            <a:ext cx="11499744" cy="43396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আয়তকার ঘনবস্তুর</a:t>
            </a:r>
            <a:r>
              <a:rPr lang="bn-IN" sz="13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সমস্যার সমাধান </a:t>
            </a:r>
            <a:endParaRPr lang="bn-BD" sz="13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43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68F2BEA-9CEE-4CA1-99DA-955DDD191180}"/>
              </a:ext>
            </a:extLst>
          </p:cNvPr>
          <p:cNvSpPr txBox="1"/>
          <p:nvPr/>
        </p:nvSpPr>
        <p:spPr>
          <a:xfrm>
            <a:off x="398688" y="2176499"/>
            <a:ext cx="11360258" cy="40318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পাঠ শেষে শিক্ষার্থীরা----- </a:t>
            </a:r>
          </a:p>
          <a:p>
            <a:r>
              <a:rPr lang="bn-BD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আয়তক্ষেত্র কী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পারবে।</a:t>
            </a:r>
          </a:p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২।আয়তকার ঘনবস্তুর তল চিহ্নিত করতে পারবে।</a:t>
            </a:r>
          </a:p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৩।আয়তকার ঘনবস্তুর সমগ্র তলের ক্ষেত্রফল নির্ণয়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bn-IN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। আয়তাকার ঘনবস্তুর আয়তন নির্ণয় করতে পারবে । </a:t>
            </a: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৫। আয়তাকার ঘনবস্তুর গাণিতিক সমস্যার সমাধান করতে পারবে । </a:t>
            </a:r>
            <a:endParaRPr lang="bn-BD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A53BB6-5420-417A-ACF8-43D84C0C1674}"/>
              </a:ext>
            </a:extLst>
          </p:cNvPr>
          <p:cNvSpPr txBox="1"/>
          <p:nvPr/>
        </p:nvSpPr>
        <p:spPr>
          <a:xfrm>
            <a:off x="464949" y="320150"/>
            <a:ext cx="11360258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" pitchFamily="2" charset="0"/>
                <a:cs typeface="Nikosh" pitchFamily="2" charset="0"/>
              </a:rPr>
              <a:t>শিখনফল</a:t>
            </a:r>
            <a:endParaRPr lang="en-US" sz="8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1089</TotalTime>
  <Words>599</Words>
  <Application>Microsoft Office PowerPoint</Application>
  <PresentationFormat>Widescreen</PresentationFormat>
  <Paragraphs>116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Dotum</vt:lpstr>
      <vt:lpstr>Aharoni</vt:lpstr>
      <vt:lpstr>Arial</vt:lpstr>
      <vt:lpstr>Calibri</vt:lpstr>
      <vt:lpstr>Nikosh</vt:lpstr>
      <vt:lpstr>NikoshBAN</vt:lpstr>
      <vt:lpstr>SutonnyEMJ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 COMPUTER</dc:creator>
  <cp:lastModifiedBy>DOEL</cp:lastModifiedBy>
  <cp:revision>238</cp:revision>
  <dcterms:created xsi:type="dcterms:W3CDTF">2019-04-22T03:52:26Z</dcterms:created>
  <dcterms:modified xsi:type="dcterms:W3CDTF">2019-10-12T07:20:05Z</dcterms:modified>
</cp:coreProperties>
</file>